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64"/>
  </p:notesMasterIdLst>
  <p:sldIdLst>
    <p:sldId id="256" r:id="rId2"/>
    <p:sldId id="257" r:id="rId3"/>
    <p:sldId id="258" r:id="rId4"/>
    <p:sldId id="260" r:id="rId5"/>
    <p:sldId id="261" r:id="rId6"/>
    <p:sldId id="472" r:id="rId7"/>
    <p:sldId id="442" r:id="rId8"/>
    <p:sldId id="267" r:id="rId9"/>
    <p:sldId id="511" r:id="rId10"/>
    <p:sldId id="522" r:id="rId11"/>
    <p:sldId id="523" r:id="rId12"/>
    <p:sldId id="531" r:id="rId13"/>
    <p:sldId id="533" r:id="rId14"/>
    <p:sldId id="534" r:id="rId15"/>
    <p:sldId id="532" r:id="rId16"/>
    <p:sldId id="525" r:id="rId17"/>
    <p:sldId id="527" r:id="rId18"/>
    <p:sldId id="528" r:id="rId19"/>
    <p:sldId id="513" r:id="rId20"/>
    <p:sldId id="536" r:id="rId21"/>
    <p:sldId id="535" r:id="rId22"/>
    <p:sldId id="514" r:id="rId23"/>
    <p:sldId id="515" r:id="rId24"/>
    <p:sldId id="516" r:id="rId25"/>
    <p:sldId id="519" r:id="rId26"/>
    <p:sldId id="520" r:id="rId27"/>
    <p:sldId id="317" r:id="rId28"/>
    <p:sldId id="419" r:id="rId29"/>
    <p:sldId id="482" r:id="rId30"/>
    <p:sldId id="484" r:id="rId31"/>
    <p:sldId id="319" r:id="rId32"/>
    <p:sldId id="321" r:id="rId33"/>
    <p:sldId id="324" r:id="rId34"/>
    <p:sldId id="331" r:id="rId35"/>
    <p:sldId id="485" r:id="rId36"/>
    <p:sldId id="334" r:id="rId37"/>
    <p:sldId id="448" r:id="rId38"/>
    <p:sldId id="449" r:id="rId39"/>
    <p:sldId id="453" r:id="rId40"/>
    <p:sldId id="452" r:id="rId41"/>
    <p:sldId id="451" r:id="rId42"/>
    <p:sldId id="426" r:id="rId43"/>
    <p:sldId id="491" r:id="rId44"/>
    <p:sldId id="510" r:id="rId45"/>
    <p:sldId id="506" r:id="rId46"/>
    <p:sldId id="486" r:id="rId47"/>
    <p:sldId id="487" r:id="rId48"/>
    <p:sldId id="428" r:id="rId49"/>
    <p:sldId id="432" r:id="rId50"/>
    <p:sldId id="434" r:id="rId51"/>
    <p:sldId id="435" r:id="rId52"/>
    <p:sldId id="456" r:id="rId53"/>
    <p:sldId id="436" r:id="rId54"/>
    <p:sldId id="494" r:id="rId55"/>
    <p:sldId id="530" r:id="rId56"/>
    <p:sldId id="498" r:id="rId57"/>
    <p:sldId id="505" r:id="rId58"/>
    <p:sldId id="521" r:id="rId59"/>
    <p:sldId id="501" r:id="rId60"/>
    <p:sldId id="509" r:id="rId61"/>
    <p:sldId id="425" r:id="rId62"/>
    <p:sldId id="420"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2818" autoAdjust="0"/>
  </p:normalViewPr>
  <p:slideViewPr>
    <p:cSldViewPr>
      <p:cViewPr varScale="1">
        <p:scale>
          <a:sx n="70" d="100"/>
          <a:sy n="70" d="100"/>
        </p:scale>
        <p:origin x="1160"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CF3AA7-5584-4128-B0B4-E6794D27BD1B}" type="datetimeFigureOut">
              <a:rPr lang="en-US" smtClean="0"/>
              <a:t>5/16/2016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428BAA-472A-4272-AD08-32626AEF2845}" type="slidenum">
              <a:rPr lang="en-US" smtClean="0"/>
              <a:t>‹#›</a:t>
            </a:fld>
            <a:endParaRPr lang="en-US"/>
          </a:p>
        </p:txBody>
      </p:sp>
    </p:spTree>
    <p:extLst>
      <p:ext uri="{BB962C8B-B14F-4D97-AF65-F5344CB8AC3E}">
        <p14:creationId xmlns:p14="http://schemas.microsoft.com/office/powerpoint/2010/main" val="3469936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428BAA-472A-4272-AD08-32626AEF2845}" type="slidenum">
              <a:rPr lang="en-US" smtClean="0"/>
              <a:t>15</a:t>
            </a:fld>
            <a:endParaRPr lang="en-US"/>
          </a:p>
        </p:txBody>
      </p:sp>
    </p:spTree>
    <p:extLst>
      <p:ext uri="{BB962C8B-B14F-4D97-AF65-F5344CB8AC3E}">
        <p14:creationId xmlns:p14="http://schemas.microsoft.com/office/powerpoint/2010/main" val="2335524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428BAA-472A-4272-AD08-32626AEF2845}" type="slidenum">
              <a:rPr lang="en-US" smtClean="0"/>
              <a:t>27</a:t>
            </a:fld>
            <a:endParaRPr lang="en-US"/>
          </a:p>
        </p:txBody>
      </p:sp>
    </p:spTree>
    <p:extLst>
      <p:ext uri="{BB962C8B-B14F-4D97-AF65-F5344CB8AC3E}">
        <p14:creationId xmlns:p14="http://schemas.microsoft.com/office/powerpoint/2010/main" val="2019341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428BAA-472A-4272-AD08-32626AEF2845}" type="slidenum">
              <a:rPr lang="en-US" smtClean="0"/>
              <a:t>43</a:t>
            </a:fld>
            <a:endParaRPr lang="en-US"/>
          </a:p>
        </p:txBody>
      </p:sp>
    </p:spTree>
    <p:extLst>
      <p:ext uri="{BB962C8B-B14F-4D97-AF65-F5344CB8AC3E}">
        <p14:creationId xmlns:p14="http://schemas.microsoft.com/office/powerpoint/2010/main" val="3256786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428BAA-472A-4272-AD08-32626AEF2845}" type="slidenum">
              <a:rPr lang="en-US" smtClean="0"/>
              <a:t>56</a:t>
            </a:fld>
            <a:endParaRPr lang="en-US" dirty="0"/>
          </a:p>
        </p:txBody>
      </p:sp>
    </p:spTree>
    <p:extLst>
      <p:ext uri="{BB962C8B-B14F-4D97-AF65-F5344CB8AC3E}">
        <p14:creationId xmlns:p14="http://schemas.microsoft.com/office/powerpoint/2010/main" val="1733134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A097D30F-4241-4E47-BB4F-593EE262CF9F}" type="datetimeFigureOut">
              <a:rPr lang="en-US"/>
              <a:pPr>
                <a:defRPr/>
              </a:pPr>
              <a:t>5/16/2016</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6F8C3446-08AD-445B-A783-75BD7BE338D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0235F3A-8002-4F5B-AB7B-69526A8E2107}" type="datetimeFigureOut">
              <a:rPr lang="en-US"/>
              <a:pPr>
                <a:defRPr/>
              </a:pPr>
              <a:t>5/16/2016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9574EA6-1B1F-430C-BD40-C32CEFF3D65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35AE62B-A049-43D8-B92F-0746CAFCD180}" type="datetimeFigureOut">
              <a:rPr lang="en-US"/>
              <a:pPr>
                <a:defRPr/>
              </a:pPr>
              <a:t>5/16/2016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75EC873-E659-4938-90EC-2A11E562C52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4FA65793-6F2D-4A98-AAB0-6786BEFABA98}" type="datetimeFigureOut">
              <a:rPr lang="en-US"/>
              <a:pPr>
                <a:defRPr/>
              </a:pPr>
              <a:t>5/16/2016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E917D9A-5167-452B-9B9C-E463214FB68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4318E1BF-1B6F-4062-B38E-1B408776D186}" type="datetimeFigureOut">
              <a:rPr lang="en-US"/>
              <a:pPr>
                <a:defRPr/>
              </a:pPr>
              <a:t>5/16/2016</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BB93AA9A-AC31-4BB6-A7EE-1E11B1DB918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9"/>
          <p:cNvSpPr>
            <a:spLocks noGrp="1"/>
          </p:cNvSpPr>
          <p:nvPr>
            <p:ph type="dt" sz="half" idx="10"/>
          </p:nvPr>
        </p:nvSpPr>
        <p:spPr/>
        <p:txBody>
          <a:bodyPr/>
          <a:lstStyle>
            <a:lvl1pPr>
              <a:defRPr/>
            </a:lvl1pPr>
          </a:lstStyle>
          <a:p>
            <a:pPr>
              <a:defRPr/>
            </a:pPr>
            <a:fld id="{3025907A-8BAB-400A-82A8-317DDADBC00F}" type="datetimeFigureOut">
              <a:rPr lang="en-US"/>
              <a:pPr>
                <a:defRPr/>
              </a:pPr>
              <a:t>5/16/2016</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1AB048AE-EE30-484E-9226-45D76057E14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626064DA-8FCF-42C8-B809-FAC67D22A397}" type="datetimeFigureOut">
              <a:rPr lang="en-US"/>
              <a:pPr>
                <a:defRPr/>
              </a:pPr>
              <a:t>5/16/2016</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019CA561-AB23-45FD-8EC6-C750F956524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213D49FC-EA8C-4B2C-B6D9-E30EA139D253}" type="datetimeFigureOut">
              <a:rPr lang="en-US"/>
              <a:pPr>
                <a:defRPr/>
              </a:pPr>
              <a:t>5/16/2016</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5B3122B8-9C18-4D80-A418-568851D7F49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08339D1-CDB4-4B7A-9B1B-3C74D2B49A62}" type="datetimeFigureOut">
              <a:rPr lang="en-US"/>
              <a:pPr>
                <a:defRPr/>
              </a:pPr>
              <a:t>5/16/2016</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B427CE76-0D96-498A-9425-04CAF10B53C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97DA1154-86FB-49E2-A071-4203C309EC86}" type="datetimeFigureOut">
              <a:rPr lang="en-US"/>
              <a:pPr>
                <a:defRPr/>
              </a:pPr>
              <a:t>5/16/2016</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1D1978A1-C1EF-4E87-B844-09E24DA3F6E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B7743044-548E-4392-B6B4-356E8FDE5935}" type="datetimeFigureOut">
              <a:rPr lang="en-US"/>
              <a:pPr>
                <a:defRPr/>
              </a:pPr>
              <a:t>5/16/2016</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C3872EC8-A561-4376-9B2E-C01ECFBEE7F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88803F5F-A177-4A91-8DAB-1650E8576FEE}" type="datetimeFigureOut">
              <a:rPr lang="en-US"/>
              <a:pPr>
                <a:defRPr/>
              </a:pPr>
              <a:t>5/16/2016</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F4198AB8-896F-473B-BB84-8EED34E3F6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7" r:id="rId1"/>
    <p:sldLayoutId id="2147483831" r:id="rId2"/>
    <p:sldLayoutId id="2147483838" r:id="rId3"/>
    <p:sldLayoutId id="2147483832" r:id="rId4"/>
    <p:sldLayoutId id="2147483839" r:id="rId5"/>
    <p:sldLayoutId id="2147483833" r:id="rId6"/>
    <p:sldLayoutId id="2147483834" r:id="rId7"/>
    <p:sldLayoutId id="2147483840" r:id="rId8"/>
    <p:sldLayoutId id="2147483841" r:id="rId9"/>
    <p:sldLayoutId id="2147483835" r:id="rId10"/>
    <p:sldLayoutId id="2147483836"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mailto:rabitaarabiya@hotmail.com" TargetMode="External"/><Relationship Id="rId7" Type="http://schemas.openxmlformats.org/officeDocument/2006/relationships/image" Target="../media/image3.png"/><Relationship Id="rId2" Type="http://schemas.openxmlformats.org/officeDocument/2006/relationships/hyperlink" Target="mailto:mayabdallah@hotmail.com" TargetMode="Externa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www.arabaacs.com/" TargetMode="External"/><Relationship Id="rId4" Type="http://schemas.openxmlformats.org/officeDocument/2006/relationships/hyperlink" Target="http://www.drmayabdallah.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http://identitychef.files.wordpress.com/2009/09/lebanese-diaspora.jpg"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19.gif"/><Relationship Id="rId7" Type="http://schemas.openxmlformats.org/officeDocument/2006/relationships/image" Target="../media/image23.gif"/><Relationship Id="rId12" Type="http://schemas.openxmlformats.org/officeDocument/2006/relationships/image" Target="../media/image28.gif"/><Relationship Id="rId2" Type="http://schemas.openxmlformats.org/officeDocument/2006/relationships/hyperlink" Target="http://www.connexionslibanaises.com/db/index.php?method=create_form&amp;list=classifiedsuser&amp;fromlist=classifiedscategory&amp;frommethod=showhtmllist" TargetMode="External"/><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gif"/><Relationship Id="rId5" Type="http://schemas.openxmlformats.org/officeDocument/2006/relationships/image" Target="../media/image21.gif"/><Relationship Id="rId10" Type="http://schemas.openxmlformats.org/officeDocument/2006/relationships/image" Target="../media/image26.gif"/><Relationship Id="rId4" Type="http://schemas.openxmlformats.org/officeDocument/2006/relationships/image" Target="../media/image20.gif"/><Relationship Id="rId9" Type="http://schemas.openxmlformats.org/officeDocument/2006/relationships/image" Target="../media/image25.gif"/></Relationships>
</file>

<file path=ppt/slides/_rels/slide3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tayyar-intishar.org/index.php?content=LebActu/2015/150611tayyarintisharpresscommittee1-me.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s://fr.wikipedia.org/wiki/Irak" TargetMode="External"/><Relationship Id="rId3" Type="http://schemas.openxmlformats.org/officeDocument/2006/relationships/hyperlink" Target="https://fr.wikipedia.org/wiki/Syrie" TargetMode="External"/><Relationship Id="rId7" Type="http://schemas.openxmlformats.org/officeDocument/2006/relationships/hyperlink" Target="https://fr.wikipedia.org/wiki/Turqui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fr.wikipedia.org/wiki/Liban" TargetMode="External"/><Relationship Id="rId5" Type="http://schemas.openxmlformats.org/officeDocument/2006/relationships/hyperlink" Target="https://fr.wikipedia.org/wiki/Jordanie" TargetMode="External"/><Relationship Id="rId10" Type="http://schemas.openxmlformats.org/officeDocument/2006/relationships/hyperlink" Target="https://fr.wikipedia.org/wiki/Crise_migratoire_en_Europe" TargetMode="External"/><Relationship Id="rId4" Type="http://schemas.openxmlformats.org/officeDocument/2006/relationships/hyperlink" Target="https://fr.wikipedia.org/wiki/Guerre_civile_syrienne" TargetMode="External"/><Relationship Id="rId9" Type="http://schemas.openxmlformats.org/officeDocument/2006/relationships/hyperlink" Target="https://fr.wikipedia.org/wiki/Kurdistan_irakien"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26" Type="http://schemas.openxmlformats.org/officeDocument/2006/relationships/hyperlink" Target="https://fr.wikipedia.org/wiki/Irak" TargetMode="External"/><Relationship Id="rId21" Type="http://schemas.openxmlformats.org/officeDocument/2006/relationships/hyperlink" Target="https://fr.wikipedia.org/wiki/Finlande" TargetMode="External"/><Relationship Id="rId34" Type="http://schemas.openxmlformats.org/officeDocument/2006/relationships/image" Target="../media/image42.png"/><Relationship Id="rId42" Type="http://schemas.openxmlformats.org/officeDocument/2006/relationships/image" Target="../media/image50.png"/><Relationship Id="rId47" Type="http://schemas.openxmlformats.org/officeDocument/2006/relationships/image" Target="../media/image55.png"/><Relationship Id="rId50" Type="http://schemas.openxmlformats.org/officeDocument/2006/relationships/image" Target="../media/image58.png"/><Relationship Id="rId55" Type="http://schemas.openxmlformats.org/officeDocument/2006/relationships/image" Target="../media/image63.png"/><Relationship Id="rId63" Type="http://schemas.openxmlformats.org/officeDocument/2006/relationships/image" Target="../media/image71.png"/><Relationship Id="rId7" Type="http://schemas.openxmlformats.org/officeDocument/2006/relationships/hyperlink" Target="https://fr.wikipedia.org/wiki/2014" TargetMode="External"/><Relationship Id="rId2" Type="http://schemas.openxmlformats.org/officeDocument/2006/relationships/hyperlink" Target="https://fr.wikipedia.org/wiki/Allemagne" TargetMode="External"/><Relationship Id="rId16" Type="http://schemas.openxmlformats.org/officeDocument/2006/relationships/hyperlink" Target="https://fr.wikipedia.org/wiki/Juillet_2015" TargetMode="External"/><Relationship Id="rId29" Type="http://schemas.openxmlformats.org/officeDocument/2006/relationships/hyperlink" Target="https://fr.wikipedia.org/wiki/Italie" TargetMode="External"/><Relationship Id="rId11" Type="http://schemas.openxmlformats.org/officeDocument/2006/relationships/hyperlink" Target="https://fr.wikipedia.org/wiki/Br%C3%A9sil" TargetMode="External"/><Relationship Id="rId24" Type="http://schemas.openxmlformats.org/officeDocument/2006/relationships/hyperlink" Target="https://fr.wikipedia.org/wiki/Gr%C3%A8ce" TargetMode="External"/><Relationship Id="rId32" Type="http://schemas.openxmlformats.org/officeDocument/2006/relationships/image" Target="../media/image40.png"/><Relationship Id="rId37" Type="http://schemas.openxmlformats.org/officeDocument/2006/relationships/image" Target="../media/image45.png"/><Relationship Id="rId40" Type="http://schemas.openxmlformats.org/officeDocument/2006/relationships/image" Target="../media/image48.png"/><Relationship Id="rId45" Type="http://schemas.openxmlformats.org/officeDocument/2006/relationships/image" Target="../media/image53.png"/><Relationship Id="rId53" Type="http://schemas.openxmlformats.org/officeDocument/2006/relationships/image" Target="../media/image61.png"/><Relationship Id="rId58" Type="http://schemas.openxmlformats.org/officeDocument/2006/relationships/image" Target="../media/image66.png"/><Relationship Id="rId66" Type="http://schemas.openxmlformats.org/officeDocument/2006/relationships/image" Target="../media/image74.png"/><Relationship Id="rId5" Type="http://schemas.openxmlformats.org/officeDocument/2006/relationships/hyperlink" Target="https://fr.wikipedia.org/wiki/Autriche" TargetMode="External"/><Relationship Id="rId61" Type="http://schemas.openxmlformats.org/officeDocument/2006/relationships/image" Target="../media/image69.png"/><Relationship Id="rId19" Type="http://schemas.openxmlformats.org/officeDocument/2006/relationships/hyperlink" Target="https://fr.wikipedia.org/wiki/Espagne" TargetMode="External"/><Relationship Id="rId14" Type="http://schemas.openxmlformats.org/officeDocument/2006/relationships/hyperlink" Target="https://fr.wikipedia.org/wiki/Danemark" TargetMode="External"/><Relationship Id="rId22" Type="http://schemas.openxmlformats.org/officeDocument/2006/relationships/hyperlink" Target="https://fr.wikipedia.org/wiki/Octobre_2014" TargetMode="External"/><Relationship Id="rId27" Type="http://schemas.openxmlformats.org/officeDocument/2006/relationships/hyperlink" Target="https://fr.wikipedia.org/wiki/Ao%C3%BBt_2015" TargetMode="External"/><Relationship Id="rId30" Type="http://schemas.openxmlformats.org/officeDocument/2006/relationships/image" Target="../media/image38.png"/><Relationship Id="rId35" Type="http://schemas.openxmlformats.org/officeDocument/2006/relationships/image" Target="../media/image43.png"/><Relationship Id="rId43" Type="http://schemas.openxmlformats.org/officeDocument/2006/relationships/image" Target="../media/image51.png"/><Relationship Id="rId48" Type="http://schemas.openxmlformats.org/officeDocument/2006/relationships/image" Target="../media/image56.png"/><Relationship Id="rId56" Type="http://schemas.openxmlformats.org/officeDocument/2006/relationships/image" Target="../media/image64.png"/><Relationship Id="rId64" Type="http://schemas.openxmlformats.org/officeDocument/2006/relationships/image" Target="../media/image72.png"/><Relationship Id="rId8" Type="http://schemas.openxmlformats.org/officeDocument/2006/relationships/hyperlink" Target="https://fr.wikipedia.org/wiki/Belgique" TargetMode="External"/><Relationship Id="rId51" Type="http://schemas.openxmlformats.org/officeDocument/2006/relationships/image" Target="../media/image59.png"/><Relationship Id="rId3" Type="http://schemas.openxmlformats.org/officeDocument/2006/relationships/hyperlink" Target="https://fr.wikipedia.org/wiki/Janvier_2015" TargetMode="External"/><Relationship Id="rId12" Type="http://schemas.openxmlformats.org/officeDocument/2006/relationships/hyperlink" Target="https://fr.wikipedia.org/wiki/Canada" TargetMode="External"/><Relationship Id="rId17" Type="http://schemas.openxmlformats.org/officeDocument/2006/relationships/hyperlink" Target="https://fr.wikipedia.org/wiki/%C3%89tats-Unis" TargetMode="External"/><Relationship Id="rId25" Type="http://schemas.openxmlformats.org/officeDocument/2006/relationships/hyperlink" Target="https://fr.wikipedia.org/wiki/Hongrie" TargetMode="External"/><Relationship Id="rId33" Type="http://schemas.openxmlformats.org/officeDocument/2006/relationships/image" Target="../media/image41.png"/><Relationship Id="rId38" Type="http://schemas.openxmlformats.org/officeDocument/2006/relationships/image" Target="../media/image46.png"/><Relationship Id="rId46" Type="http://schemas.openxmlformats.org/officeDocument/2006/relationships/image" Target="../media/image54.png"/><Relationship Id="rId59" Type="http://schemas.openxmlformats.org/officeDocument/2006/relationships/image" Target="../media/image67.png"/><Relationship Id="rId67" Type="http://schemas.openxmlformats.org/officeDocument/2006/relationships/image" Target="../media/image75.png"/><Relationship Id="rId20" Type="http://schemas.openxmlformats.org/officeDocument/2006/relationships/hyperlink" Target="https://fr.wikipedia.org/wiki/Estonie" TargetMode="External"/><Relationship Id="rId41" Type="http://schemas.openxmlformats.org/officeDocument/2006/relationships/image" Target="../media/image49.png"/><Relationship Id="rId54" Type="http://schemas.openxmlformats.org/officeDocument/2006/relationships/image" Target="../media/image62.png"/><Relationship Id="rId6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hyperlink" Target="https://fr.wikipedia.org/wiki/Novembre_2014" TargetMode="External"/><Relationship Id="rId15" Type="http://schemas.openxmlformats.org/officeDocument/2006/relationships/hyperlink" Target="https://fr.wikipedia.org/wiki/%C3%89gypte" TargetMode="External"/><Relationship Id="rId23" Type="http://schemas.openxmlformats.org/officeDocument/2006/relationships/hyperlink" Target="https://fr.wikipedia.org/wiki/France" TargetMode="External"/><Relationship Id="rId28" Type="http://schemas.openxmlformats.org/officeDocument/2006/relationships/hyperlink" Target="https://fr.wikipedia.org/wiki/Irlande_(pays)" TargetMode="External"/><Relationship Id="rId36" Type="http://schemas.openxmlformats.org/officeDocument/2006/relationships/image" Target="../media/image44.png"/><Relationship Id="rId49" Type="http://schemas.openxmlformats.org/officeDocument/2006/relationships/image" Target="../media/image57.png"/><Relationship Id="rId57" Type="http://schemas.openxmlformats.org/officeDocument/2006/relationships/image" Target="../media/image65.png"/><Relationship Id="rId10" Type="http://schemas.openxmlformats.org/officeDocument/2006/relationships/hyperlink" Target="https://fr.wikipedia.org/wiki/Bulgarie" TargetMode="External"/><Relationship Id="rId31" Type="http://schemas.openxmlformats.org/officeDocument/2006/relationships/image" Target="../media/image39.png"/><Relationship Id="rId44" Type="http://schemas.openxmlformats.org/officeDocument/2006/relationships/image" Target="../media/image52.png"/><Relationship Id="rId52" Type="http://schemas.openxmlformats.org/officeDocument/2006/relationships/image" Target="../media/image60.png"/><Relationship Id="rId60" Type="http://schemas.openxmlformats.org/officeDocument/2006/relationships/image" Target="../media/image68.png"/><Relationship Id="rId65" Type="http://schemas.openxmlformats.org/officeDocument/2006/relationships/image" Target="../media/image73.png"/><Relationship Id="rId4" Type="http://schemas.openxmlformats.org/officeDocument/2006/relationships/hyperlink" Target="https://fr.wikipedia.org/wiki/2015" TargetMode="External"/><Relationship Id="rId9" Type="http://schemas.openxmlformats.org/officeDocument/2006/relationships/hyperlink" Target="https://fr.wikipedia.org/wiki/D%C3%A9cembre_2014" TargetMode="External"/><Relationship Id="rId13" Type="http://schemas.openxmlformats.org/officeDocument/2006/relationships/hyperlink" Target="https://fr.wikipedia.org/wiki/Chypre_(pays)" TargetMode="External"/><Relationship Id="rId18" Type="http://schemas.openxmlformats.org/officeDocument/2006/relationships/hyperlink" Target="https://fr.wikipedia.org/wiki/Avril_2014" TargetMode="External"/><Relationship Id="rId39" Type="http://schemas.openxmlformats.org/officeDocument/2006/relationships/image" Target="../media/image47.png"/></Relationships>
</file>

<file path=ppt/slides/_rels/slide47.xml.rels><?xml version="1.0" encoding="UTF-8" standalone="yes"?>
<Relationships xmlns="http://schemas.openxmlformats.org/package/2006/relationships"><Relationship Id="rId8" Type="http://schemas.openxmlformats.org/officeDocument/2006/relationships/hyperlink" Target="https://fr.wikipedia.org/wiki/Liban" TargetMode="External"/><Relationship Id="rId13" Type="http://schemas.openxmlformats.org/officeDocument/2006/relationships/hyperlink" Target="https://fr.wikipedia.org/wiki/Norv%C3%A8ge" TargetMode="External"/><Relationship Id="rId18" Type="http://schemas.openxmlformats.org/officeDocument/2006/relationships/hyperlink" Target="https://fr.wikipedia.org/wiki/R%C3%A9publique_tch%C3%A8que" TargetMode="External"/><Relationship Id="rId26" Type="http://schemas.openxmlformats.org/officeDocument/2006/relationships/hyperlink" Target="https://fr.wikipedia.org/wiki/Turquie" TargetMode="External"/><Relationship Id="rId3" Type="http://schemas.openxmlformats.org/officeDocument/2006/relationships/hyperlink" Target="https://fr.wikipedia.org/wiki/Septembre_2015" TargetMode="External"/><Relationship Id="rId21" Type="http://schemas.openxmlformats.org/officeDocument/2006/relationships/hyperlink" Target="https://fr.wikipedia.org/wiki/Slovaquie" TargetMode="External"/><Relationship Id="rId7" Type="http://schemas.openxmlformats.org/officeDocument/2006/relationships/hyperlink" Target="https://fr.wikipedia.org/wiki/2014" TargetMode="External"/><Relationship Id="rId12" Type="http://schemas.openxmlformats.org/officeDocument/2006/relationships/hyperlink" Target="https://fr.wikipedia.org/wiki/Malte" TargetMode="External"/><Relationship Id="rId17" Type="http://schemas.openxmlformats.org/officeDocument/2006/relationships/hyperlink" Target="https://fr.wikipedia.org/wiki/Portugal" TargetMode="External"/><Relationship Id="rId25" Type="http://schemas.openxmlformats.org/officeDocument/2006/relationships/hyperlink" Target="https://fr.wikipedia.org/wiki/Tunisie" TargetMode="External"/><Relationship Id="rId2" Type="http://schemas.openxmlformats.org/officeDocument/2006/relationships/hyperlink" Target="https://fr.wikipedia.org/wiki/Jordanie" TargetMode="External"/><Relationship Id="rId16" Type="http://schemas.openxmlformats.org/officeDocument/2006/relationships/hyperlink" Target="https://fr.wikipedia.org/wiki/Pologne" TargetMode="External"/><Relationship Id="rId20" Type="http://schemas.openxmlformats.org/officeDocument/2006/relationships/hyperlink" Target="https://fr.wikipedia.org/wiki/Royaume-Uni" TargetMode="External"/><Relationship Id="rId1" Type="http://schemas.openxmlformats.org/officeDocument/2006/relationships/slideLayout" Target="../slideLayouts/slideLayout2.xml"/><Relationship Id="rId6" Type="http://schemas.openxmlformats.org/officeDocument/2006/relationships/hyperlink" Target="https://fr.wikipedia.org/wiki/D%C3%A9cembre_2014" TargetMode="External"/><Relationship Id="rId11" Type="http://schemas.openxmlformats.org/officeDocument/2006/relationships/hyperlink" Target="https://fr.wikipedia.org/wiki/Juillet_2014" TargetMode="External"/><Relationship Id="rId24" Type="http://schemas.openxmlformats.org/officeDocument/2006/relationships/hyperlink" Target="https://fr.wikipedia.org/wiki/Suisse" TargetMode="External"/><Relationship Id="rId5" Type="http://schemas.openxmlformats.org/officeDocument/2006/relationships/hyperlink" Target="https://fr.wikipedia.org/wiki/Lettonie" TargetMode="External"/><Relationship Id="rId15" Type="http://schemas.openxmlformats.org/officeDocument/2006/relationships/hyperlink" Target="https://fr.wikipedia.org/wiki/Pays-Bas" TargetMode="External"/><Relationship Id="rId23" Type="http://schemas.openxmlformats.org/officeDocument/2006/relationships/hyperlink" Target="https://fr.wikipedia.org/wiki/Su%C3%A8de" TargetMode="External"/><Relationship Id="rId10" Type="http://schemas.openxmlformats.org/officeDocument/2006/relationships/hyperlink" Target="https://fr.wikipedia.org/wiki/Luxembourg_(pays)" TargetMode="External"/><Relationship Id="rId19" Type="http://schemas.openxmlformats.org/officeDocument/2006/relationships/hyperlink" Target="https://fr.wikipedia.org/wiki/Roumanie" TargetMode="External"/><Relationship Id="rId4" Type="http://schemas.openxmlformats.org/officeDocument/2006/relationships/hyperlink" Target="https://fr.wikipedia.org/wiki/2015" TargetMode="External"/><Relationship Id="rId9" Type="http://schemas.openxmlformats.org/officeDocument/2006/relationships/hyperlink" Target="https://fr.wikipedia.org/wiki/Lituanie" TargetMode="External"/><Relationship Id="rId14" Type="http://schemas.openxmlformats.org/officeDocument/2006/relationships/hyperlink" Target="https://fr.wikipedia.org/wiki/Janvier_2015" TargetMode="External"/><Relationship Id="rId22" Type="http://schemas.openxmlformats.org/officeDocument/2006/relationships/hyperlink" Target="https://fr.wikipedia.org/wiki/Slov%C3%A9nie"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hyperlink" Target="http://www.mycommunitymanager.fr/wp-content/uploads/2014/02/5.jpg" TargetMode="External"/><Relationship Id="rId1" Type="http://schemas.openxmlformats.org/officeDocument/2006/relationships/slideLayout" Target="../slideLayouts/slideLayout2.xml"/><Relationship Id="rId5" Type="http://schemas.openxmlformats.org/officeDocument/2006/relationships/image" Target="../media/image79.jpeg"/><Relationship Id="rId4" Type="http://schemas.openxmlformats.org/officeDocument/2006/relationships/hyperlink" Target="http://www.mycommunitymanager.fr/wp-content/uploads/2014/02/6.jpg"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114800"/>
            <a:ext cx="8305800" cy="3048000"/>
          </a:xfrm>
        </p:spPr>
        <p:txBody>
          <a:bodyPr rtlCol="0">
            <a:normAutofit fontScale="90000"/>
          </a:bodyPr>
          <a:lstStyle/>
          <a:p>
            <a:r>
              <a:rPr lang="en-US" sz="2800" dirty="0" smtClean="0">
                <a:effectLst/>
                <a:latin typeface="Simplified Arabic" panose="02020603050405020304" pitchFamily="18" charset="-78"/>
                <a:cs typeface="Simplified Arabic" panose="02020603050405020304" pitchFamily="18" charset="-78"/>
              </a:rPr>
              <a:t>Les usages des nouveaux m</a:t>
            </a:r>
            <a:r>
              <a:rPr lang="fr-FR" sz="2800" dirty="0" smtClean="0">
                <a:effectLst/>
                <a:latin typeface="Simplified Arabic" panose="02020603050405020304" pitchFamily="18" charset="-78"/>
                <a:cs typeface="Simplified Arabic" panose="02020603050405020304" pitchFamily="18" charset="-78"/>
              </a:rPr>
              <a:t>é</a:t>
            </a:r>
            <a:r>
              <a:rPr lang="en-US" sz="2800" dirty="0" err="1" smtClean="0">
                <a:effectLst/>
                <a:latin typeface="Simplified Arabic" panose="02020603050405020304" pitchFamily="18" charset="-78"/>
                <a:cs typeface="Simplified Arabic" panose="02020603050405020304" pitchFamily="18" charset="-78"/>
              </a:rPr>
              <a:t>dias</a:t>
            </a:r>
            <a:r>
              <a:rPr lang="en-US" sz="2800" dirty="0" smtClean="0">
                <a:effectLst/>
                <a:latin typeface="Simplified Arabic" panose="02020603050405020304" pitchFamily="18" charset="-78"/>
                <a:cs typeface="Simplified Arabic" panose="02020603050405020304" pitchFamily="18" charset="-78"/>
              </a:rPr>
              <a:t> </a:t>
            </a:r>
            <a:br>
              <a:rPr lang="en-US" sz="2800" dirty="0" smtClean="0">
                <a:effectLst/>
                <a:latin typeface="Simplified Arabic" panose="02020603050405020304" pitchFamily="18" charset="-78"/>
                <a:cs typeface="Simplified Arabic" panose="02020603050405020304" pitchFamily="18" charset="-78"/>
              </a:rPr>
            </a:br>
            <a:r>
              <a:rPr lang="en-US" sz="2800" dirty="0" smtClean="0">
                <a:effectLst/>
                <a:latin typeface="Simplified Arabic" panose="02020603050405020304" pitchFamily="18" charset="-78"/>
                <a:cs typeface="Simplified Arabic" panose="02020603050405020304" pitchFamily="18" charset="-78"/>
              </a:rPr>
              <a:t>par les diasporas</a:t>
            </a:r>
            <a:br>
              <a:rPr lang="en-US" sz="2800" dirty="0" smtClean="0">
                <a:effectLst/>
                <a:latin typeface="Simplified Arabic" panose="02020603050405020304" pitchFamily="18" charset="-78"/>
                <a:cs typeface="Simplified Arabic" panose="02020603050405020304" pitchFamily="18" charset="-78"/>
              </a:rPr>
            </a:br>
            <a:r>
              <a:rPr lang="en-US" sz="2800" dirty="0" smtClean="0">
                <a:effectLst/>
                <a:latin typeface="Simplified Arabic" panose="02020603050405020304" pitchFamily="18" charset="-78"/>
                <a:cs typeface="Simplified Arabic" panose="02020603050405020304" pitchFamily="18" charset="-78"/>
              </a:rPr>
              <a:t> - à la </a:t>
            </a:r>
            <a:r>
              <a:rPr lang="en-US" sz="2800" dirty="0" err="1" smtClean="0">
                <a:effectLst/>
                <a:latin typeface="Simplified Arabic" panose="02020603050405020304" pitchFamily="18" charset="-78"/>
                <a:cs typeface="Simplified Arabic" panose="02020603050405020304" pitchFamily="18" charset="-78"/>
              </a:rPr>
              <a:t>recherche</a:t>
            </a:r>
            <a:r>
              <a:rPr lang="en-US" sz="2800" dirty="0" smtClean="0">
                <a:effectLst/>
                <a:latin typeface="Simplified Arabic" panose="02020603050405020304" pitchFamily="18" charset="-78"/>
                <a:cs typeface="Simplified Arabic" panose="02020603050405020304" pitchFamily="18" charset="-78"/>
              </a:rPr>
              <a:t> des </a:t>
            </a:r>
            <a:r>
              <a:rPr lang="en-US" sz="2800" dirty="0" err="1" smtClean="0">
                <a:effectLst/>
                <a:latin typeface="Simplified Arabic" panose="02020603050405020304" pitchFamily="18" charset="-78"/>
                <a:cs typeface="Simplified Arabic" panose="02020603050405020304" pitchFamily="18" charset="-78"/>
              </a:rPr>
              <a:t>identités</a:t>
            </a:r>
            <a:r>
              <a:rPr lang="en-US" sz="3600" dirty="0" smtClean="0">
                <a:solidFill>
                  <a:schemeClr val="accent4"/>
                </a:solidFill>
                <a:latin typeface="Simplified Arabic" panose="02020603050405020304" pitchFamily="18" charset="-78"/>
                <a:cs typeface="Simplified Arabic" panose="02020603050405020304" pitchFamily="18" charset="-78"/>
              </a:rPr>
              <a:t/>
            </a:r>
            <a:br>
              <a:rPr lang="en-US" sz="3600" dirty="0" smtClean="0">
                <a:solidFill>
                  <a:schemeClr val="accent4"/>
                </a:solidFill>
                <a:latin typeface="Simplified Arabic" panose="02020603050405020304" pitchFamily="18" charset="-78"/>
                <a:cs typeface="Simplified Arabic" panose="02020603050405020304" pitchFamily="18" charset="-78"/>
              </a:rPr>
            </a:br>
            <a:r>
              <a:rPr lang="en-US" sz="3600" dirty="0" smtClean="0">
                <a:solidFill>
                  <a:schemeClr val="accent4"/>
                </a:solidFill>
                <a:latin typeface="Simplified Arabic" panose="02020603050405020304" pitchFamily="18" charset="-78"/>
                <a:cs typeface="Simplified Arabic" panose="02020603050405020304" pitchFamily="18" charset="-78"/>
              </a:rPr>
              <a:t/>
            </a:r>
            <a:br>
              <a:rPr lang="en-US" sz="3600" dirty="0" smtClean="0">
                <a:solidFill>
                  <a:schemeClr val="accent4"/>
                </a:solidFill>
                <a:latin typeface="Simplified Arabic" panose="02020603050405020304" pitchFamily="18" charset="-78"/>
                <a:cs typeface="Simplified Arabic" panose="02020603050405020304" pitchFamily="18" charset="-78"/>
              </a:rPr>
            </a:br>
            <a:r>
              <a:rPr lang="fr-FR" sz="2700" dirty="0" err="1" smtClean="0">
                <a:effectLst/>
                <a:latin typeface="Simplified Arabic" panose="02020603050405020304" pitchFamily="18" charset="-78"/>
                <a:cs typeface="Simplified Arabic" panose="02020603050405020304" pitchFamily="18" charset="-78"/>
              </a:rPr>
              <a:t>Pr.Dr</a:t>
            </a:r>
            <a:r>
              <a:rPr lang="fr-FR" sz="2700" dirty="0" smtClean="0">
                <a:effectLst/>
                <a:latin typeface="Simplified Arabic" panose="02020603050405020304" pitchFamily="18" charset="-78"/>
                <a:cs typeface="Simplified Arabic" panose="02020603050405020304" pitchFamily="18" charset="-78"/>
              </a:rPr>
              <a:t> </a:t>
            </a:r>
            <a:r>
              <a:rPr lang="fr-FR" sz="2700" dirty="0">
                <a:effectLst/>
                <a:latin typeface="Simplified Arabic" panose="02020603050405020304" pitchFamily="18" charset="-78"/>
                <a:cs typeface="Simplified Arabic" panose="02020603050405020304" pitchFamily="18" charset="-78"/>
              </a:rPr>
              <a:t>Abdallah </a:t>
            </a:r>
            <a:r>
              <a:rPr lang="fr-FR" sz="2700" dirty="0" smtClean="0">
                <a:effectLst/>
                <a:latin typeface="Simplified Arabic" panose="02020603050405020304" pitchFamily="18" charset="-78"/>
                <a:cs typeface="Simplified Arabic" panose="02020603050405020304" pitchFamily="18" charset="-78"/>
              </a:rPr>
              <a:t>May</a:t>
            </a:r>
            <a:br>
              <a:rPr lang="fr-FR" sz="2700" dirty="0" smtClean="0">
                <a:effectLst/>
                <a:latin typeface="Simplified Arabic" panose="02020603050405020304" pitchFamily="18" charset="-78"/>
                <a:cs typeface="Simplified Arabic" panose="02020603050405020304" pitchFamily="18" charset="-78"/>
              </a:rPr>
            </a:br>
            <a:r>
              <a:rPr lang="fr-FR" sz="2700" dirty="0" smtClean="0">
                <a:effectLst/>
                <a:latin typeface="Simplified Arabic" panose="02020603050405020304" pitchFamily="18" charset="-78"/>
                <a:cs typeface="Simplified Arabic" panose="02020603050405020304" pitchFamily="18" charset="-78"/>
              </a:rPr>
              <a:t>Université Libanaise </a:t>
            </a:r>
            <a:r>
              <a:rPr lang="fr-FR" sz="2700" dirty="0">
                <a:effectLst/>
                <a:latin typeface="Simplified Arabic" panose="02020603050405020304" pitchFamily="18" charset="-78"/>
                <a:cs typeface="Simplified Arabic" panose="02020603050405020304" pitchFamily="18" charset="-78"/>
              </a:rPr>
              <a:t/>
            </a:r>
            <a:br>
              <a:rPr lang="fr-FR" sz="2700" dirty="0">
                <a:effectLst/>
                <a:latin typeface="Simplified Arabic" panose="02020603050405020304" pitchFamily="18" charset="-78"/>
                <a:cs typeface="Simplified Arabic" panose="02020603050405020304" pitchFamily="18" charset="-78"/>
              </a:rPr>
            </a:br>
            <a:r>
              <a:rPr lang="fr-FR" sz="2700" dirty="0">
                <a:effectLst/>
                <a:latin typeface="Simplified Arabic" panose="02020603050405020304" pitchFamily="18" charset="-78"/>
                <a:cs typeface="Simplified Arabic" panose="02020603050405020304" pitchFamily="18" charset="-78"/>
              </a:rPr>
              <a:t>  </a:t>
            </a:r>
            <a:r>
              <a:rPr lang="fr-FR" sz="2700" dirty="0" smtClean="0">
                <a:effectLst/>
                <a:latin typeface="Simplified Arabic" panose="02020603050405020304" pitchFamily="18" charset="-78"/>
                <a:cs typeface="Simplified Arabic" panose="02020603050405020304" pitchFamily="18" charset="-78"/>
              </a:rPr>
              <a:t>Président </a:t>
            </a:r>
            <a:r>
              <a:rPr lang="fr-FR" sz="2700" dirty="0">
                <a:effectLst/>
                <a:latin typeface="Simplified Arabic" panose="02020603050405020304" pitchFamily="18" charset="-78"/>
                <a:cs typeface="Simplified Arabic" panose="02020603050405020304" pitchFamily="18" charset="-78"/>
              </a:rPr>
              <a:t>de </a:t>
            </a:r>
            <a:r>
              <a:rPr lang="fr-FR" sz="2700" dirty="0" smtClean="0">
                <a:effectLst/>
                <a:latin typeface="Simplified Arabic" panose="02020603050405020304" pitchFamily="18" charset="-78"/>
                <a:cs typeface="Simplified Arabic" panose="02020603050405020304" pitchFamily="18" charset="-78"/>
              </a:rPr>
              <a:t>l'AACS</a:t>
            </a:r>
            <a:r>
              <a:rPr lang="en-US" sz="2000" dirty="0">
                <a:effectLst/>
                <a:latin typeface="Simplified Arabic" panose="02020603050405020304" pitchFamily="18" charset="-78"/>
                <a:cs typeface="Simplified Arabic" panose="02020603050405020304" pitchFamily="18" charset="-78"/>
              </a:rPr>
              <a:t/>
            </a:r>
            <a:br>
              <a:rPr lang="en-US" sz="2000" dirty="0">
                <a:effectLst/>
                <a:latin typeface="Simplified Arabic" panose="02020603050405020304" pitchFamily="18" charset="-78"/>
                <a:cs typeface="Simplified Arabic" panose="02020603050405020304" pitchFamily="18" charset="-78"/>
              </a:rPr>
            </a:br>
            <a:r>
              <a:rPr lang="fr-FR" sz="2000" dirty="0" smtClean="0">
                <a:effectLst/>
                <a:latin typeface="Simplified Arabic" panose="02020603050405020304" pitchFamily="18" charset="-78"/>
                <a:cs typeface="Simplified Arabic" panose="02020603050405020304" pitchFamily="18" charset="-78"/>
                <a:hlinkClick r:id="rId2"/>
              </a:rPr>
              <a:t>mayabdallah@hotmail.com</a:t>
            </a:r>
            <a:r>
              <a:rPr lang="fr-FR" sz="2000" dirty="0" smtClean="0">
                <a:effectLst/>
                <a:latin typeface="Simplified Arabic" panose="02020603050405020304" pitchFamily="18" charset="-78"/>
                <a:cs typeface="Simplified Arabic" panose="02020603050405020304" pitchFamily="18" charset="-78"/>
              </a:rPr>
              <a:t/>
            </a:r>
            <a:br>
              <a:rPr lang="fr-FR" sz="2000" dirty="0" smtClean="0">
                <a:effectLst/>
                <a:latin typeface="Simplified Arabic" panose="02020603050405020304" pitchFamily="18" charset="-78"/>
                <a:cs typeface="Simplified Arabic" panose="02020603050405020304" pitchFamily="18" charset="-78"/>
              </a:rPr>
            </a:br>
            <a:r>
              <a:rPr lang="fr-FR" sz="2000" dirty="0" smtClean="0">
                <a:solidFill>
                  <a:srgbClr val="002060"/>
                </a:solidFill>
                <a:effectLst/>
                <a:latin typeface="Simplified Arabic" panose="02020603050405020304" pitchFamily="18" charset="-78"/>
                <a:cs typeface="Simplified Arabic" panose="02020603050405020304" pitchFamily="18" charset="-78"/>
                <a:hlinkClick r:id="rId3"/>
              </a:rPr>
              <a:t>rabitaarabiya@hotmail.com</a:t>
            </a:r>
            <a:r>
              <a:rPr lang="fr-FR" sz="2000" dirty="0">
                <a:effectLst/>
              </a:rPr>
              <a:t/>
            </a:r>
            <a:br>
              <a:rPr lang="fr-FR" sz="2000" dirty="0">
                <a:effectLst/>
              </a:rPr>
            </a:br>
            <a:r>
              <a:rPr lang="fr-FR" sz="2000" dirty="0" smtClean="0">
                <a:effectLst/>
              </a:rPr>
              <a:t/>
            </a:r>
            <a:br>
              <a:rPr lang="fr-FR" sz="2000" dirty="0" smtClean="0">
                <a:effectLst/>
              </a:rPr>
            </a:br>
            <a:r>
              <a:rPr lang="fr-FR" sz="2000" dirty="0">
                <a:effectLst/>
              </a:rPr>
              <a:t/>
            </a:r>
            <a:br>
              <a:rPr lang="fr-FR" sz="2000" dirty="0">
                <a:effectLst/>
              </a:rPr>
            </a:br>
            <a:r>
              <a:rPr lang="en-US" sz="5400" b="0" dirty="0">
                <a:solidFill>
                  <a:schemeClr val="bg2">
                    <a:lumMod val="25000"/>
                  </a:schemeClr>
                </a:solidFill>
                <a:latin typeface="Calibri" pitchFamily="34" charset="0"/>
              </a:rPr>
              <a:t/>
            </a:r>
            <a:br>
              <a:rPr lang="en-US" sz="5400" b="0" dirty="0">
                <a:solidFill>
                  <a:schemeClr val="bg2">
                    <a:lumMod val="25000"/>
                  </a:schemeClr>
                </a:solidFill>
                <a:latin typeface="Calibri" pitchFamily="34" charset="0"/>
              </a:rPr>
            </a:br>
            <a:r>
              <a:rPr lang="en-US" sz="2200" b="0" dirty="0" smtClean="0">
                <a:solidFill>
                  <a:schemeClr val="bg2">
                    <a:lumMod val="25000"/>
                  </a:schemeClr>
                </a:solidFill>
                <a:latin typeface="Calibri" pitchFamily="34" charset="0"/>
                <a:hlinkClick r:id="rId4"/>
              </a:rPr>
              <a:t>www.drmayabdallah.com</a:t>
            </a:r>
            <a:r>
              <a:rPr lang="en-US" sz="2200" b="0" dirty="0" smtClean="0">
                <a:solidFill>
                  <a:schemeClr val="bg2">
                    <a:lumMod val="25000"/>
                  </a:schemeClr>
                </a:solidFill>
                <a:latin typeface="Calibri" pitchFamily="34" charset="0"/>
              </a:rPr>
              <a:t/>
            </a:r>
            <a:br>
              <a:rPr lang="en-US" sz="2200" b="0" dirty="0" smtClean="0">
                <a:solidFill>
                  <a:schemeClr val="bg2">
                    <a:lumMod val="25000"/>
                  </a:schemeClr>
                </a:solidFill>
                <a:latin typeface="Calibri" pitchFamily="34" charset="0"/>
              </a:rPr>
            </a:br>
            <a:r>
              <a:rPr lang="en-US" sz="2200" b="0" dirty="0" smtClean="0">
                <a:solidFill>
                  <a:schemeClr val="bg2">
                    <a:lumMod val="25000"/>
                  </a:schemeClr>
                </a:solidFill>
                <a:latin typeface="Calibri" pitchFamily="34" charset="0"/>
                <a:hlinkClick r:id="rId5"/>
              </a:rPr>
              <a:t>www.arabaacs.com</a:t>
            </a:r>
            <a:r>
              <a:rPr lang="en-US" sz="2200" b="0" dirty="0" smtClean="0">
                <a:solidFill>
                  <a:schemeClr val="bg2">
                    <a:lumMod val="25000"/>
                  </a:schemeClr>
                </a:solidFill>
                <a:latin typeface="Calibri" pitchFamily="34" charset="0"/>
              </a:rPr>
              <a:t/>
            </a:r>
            <a:br>
              <a:rPr lang="en-US" sz="2200" b="0" dirty="0" smtClean="0">
                <a:solidFill>
                  <a:schemeClr val="bg2">
                    <a:lumMod val="25000"/>
                  </a:schemeClr>
                </a:solidFill>
                <a:latin typeface="Calibri" pitchFamily="34" charset="0"/>
              </a:rPr>
            </a:br>
            <a:r>
              <a:rPr lang="en-US" sz="5400" b="0" dirty="0" smtClean="0">
                <a:solidFill>
                  <a:schemeClr val="bg2">
                    <a:lumMod val="25000"/>
                  </a:schemeClr>
                </a:solidFill>
                <a:latin typeface="Calibri" pitchFamily="34" charset="0"/>
              </a:rPr>
              <a:t>     </a:t>
            </a:r>
            <a:endParaRPr lang="en-US" dirty="0" smtClean="0">
              <a:solidFill>
                <a:schemeClr val="accent1">
                  <a:tint val="83000"/>
                  <a:satMod val="150000"/>
                </a:schemeClr>
              </a:solidFill>
              <a:latin typeface="Calibri" pitchFamily="34" charset="0"/>
            </a:endParaRPr>
          </a:p>
        </p:txBody>
      </p:sp>
      <p:pic>
        <p:nvPicPr>
          <p:cNvPr id="7171" name="Picture 4" descr="C:\Users\May\Desktop\AACS 01.jpg"/>
          <p:cNvPicPr>
            <a:picLocks noChangeAspect="1" noChangeArrowheads="1"/>
          </p:cNvPicPr>
          <p:nvPr/>
        </p:nvPicPr>
        <p:blipFill>
          <a:blip r:embed="rId6" cstate="print"/>
          <a:srcRect/>
          <a:stretch>
            <a:fillRect/>
          </a:stretch>
        </p:blipFill>
        <p:spPr bwMode="auto">
          <a:xfrm>
            <a:off x="276971" y="5334000"/>
            <a:ext cx="2362200" cy="1295400"/>
          </a:xfrm>
          <a:prstGeom prst="rect">
            <a:avLst/>
          </a:prstGeom>
          <a:noFill/>
          <a:ln w="9525">
            <a:noFill/>
            <a:miter lim="800000"/>
            <a:headEnd/>
            <a:tailEnd/>
          </a:ln>
        </p:spPr>
      </p:pic>
      <p:pic>
        <p:nvPicPr>
          <p:cNvPr id="4" name="Picture 2" descr="https://upload.wikimedia.org/wikipedia/en/b/bb/Lebanese_University_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6970" y="457200"/>
            <a:ext cx="1399429" cy="16342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ogo du projet e-Diasporas"/>
          <p:cNvPicPr>
            <a:picLocks noChangeAspect="1" noChangeArrowheads="1"/>
          </p:cNvPicPr>
          <p:nvPr/>
        </p:nvPicPr>
        <p:blipFill>
          <a:blip r:embed="rId8" cstate="print"/>
          <a:srcRect/>
          <a:stretch>
            <a:fillRect/>
          </a:stretch>
        </p:blipFill>
        <p:spPr bwMode="auto">
          <a:xfrm>
            <a:off x="1953371" y="2727938"/>
            <a:ext cx="2428129" cy="1996462"/>
          </a:xfrm>
          <a:prstGeom prst="rect">
            <a:avLst/>
          </a:prstGeom>
          <a:no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dia has largest diaspora population in world: 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4582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6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y\Desktop\LYON\deplaces.jpg"/>
          <p:cNvPicPr>
            <a:picLocks noChangeAspect="1" noChangeArrowheads="1"/>
          </p:cNvPicPr>
          <p:nvPr/>
        </p:nvPicPr>
        <p:blipFill>
          <a:blip r:embed="rId2" cstate="print"/>
          <a:srcRect/>
          <a:stretch>
            <a:fillRect/>
          </a:stretch>
        </p:blipFill>
        <p:spPr bwMode="auto">
          <a:xfrm>
            <a:off x="762000" y="685800"/>
            <a:ext cx="7620000" cy="5410200"/>
          </a:xfrm>
          <a:prstGeom prst="rect">
            <a:avLst/>
          </a:prstGeom>
          <a:noFill/>
        </p:spPr>
      </p:pic>
    </p:spTree>
    <p:extLst>
      <p:ext uri="{BB962C8B-B14F-4D97-AF65-F5344CB8AC3E}">
        <p14:creationId xmlns:p14="http://schemas.microsoft.com/office/powerpoint/2010/main" val="46546392"/>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1"/>
            <a:ext cx="8077200" cy="5632311"/>
          </a:xfrm>
          <a:prstGeom prst="rect">
            <a:avLst/>
          </a:prstGeom>
        </p:spPr>
        <p:txBody>
          <a:bodyPr wrap="square">
            <a:spAutoFit/>
          </a:bodyPr>
          <a:lstStyle/>
          <a:p>
            <a:pPr marL="64008" eaLnBrk="1" fontAlgn="auto" hangingPunct="1">
              <a:spcAft>
                <a:spcPts val="0"/>
              </a:spcAft>
              <a:defRPr/>
            </a:pPr>
            <a:endParaRPr lang="fr-FR" sz="2400" b="1" dirty="0" smtClean="0">
              <a:latin typeface="Times New Roman" pitchFamily="18" charset="0"/>
              <a:cs typeface="Times New Roman" pitchFamily="18" charset="0"/>
            </a:endParaRPr>
          </a:p>
          <a:p>
            <a:pPr marL="448056" indent="-384048" eaLnBrk="1" fontAlgn="auto" hangingPunct="1">
              <a:spcAft>
                <a:spcPts val="0"/>
              </a:spcAft>
              <a:buFont typeface="Arial" pitchFamily="34" charset="0"/>
              <a:buChar char="•"/>
              <a:defRPr/>
            </a:pPr>
            <a:r>
              <a:rPr lang="fr-FR" sz="2800" b="1" dirty="0" smtClean="0">
                <a:latin typeface="Times New Roman" pitchFamily="18" charset="0"/>
                <a:cs typeface="Times New Roman" pitchFamily="18" charset="0"/>
              </a:rPr>
              <a:t>Une </a:t>
            </a:r>
            <a:r>
              <a:rPr lang="fr-FR" sz="2800" b="1" dirty="0">
                <a:latin typeface="Times New Roman" pitchFamily="18" charset="0"/>
                <a:cs typeface="Times New Roman" pitchFamily="18" charset="0"/>
              </a:rPr>
              <a:t>diaspora numérique </a:t>
            </a:r>
            <a:r>
              <a:rPr lang="fr-FR" sz="2800" dirty="0">
                <a:latin typeface="Times New Roman" pitchFamily="18" charset="0"/>
                <a:cs typeface="Times New Roman" pitchFamily="18" charset="0"/>
              </a:rPr>
              <a:t>(aussi connue comme une e-diaspora» ou «diaspora virtuelle») est une communauté de migrants électroniques dont les interactions sont rendues possibles grâce à de «nouvelles» technologies de communication (Axel 2004; </a:t>
            </a:r>
            <a:r>
              <a:rPr lang="fr-FR" sz="2800" dirty="0" err="1">
                <a:latin typeface="Times New Roman" pitchFamily="18" charset="0"/>
                <a:cs typeface="Times New Roman" pitchFamily="18" charset="0"/>
              </a:rPr>
              <a:t>Brinkerhoff</a:t>
            </a:r>
            <a:r>
              <a:rPr lang="fr-FR" sz="2800" dirty="0">
                <a:latin typeface="Times New Roman" pitchFamily="18" charset="0"/>
                <a:cs typeface="Times New Roman" pitchFamily="18" charset="0"/>
              </a:rPr>
              <a:t> 2009; Everett 2009). </a:t>
            </a:r>
            <a:endParaRPr lang="fr-FR" sz="2800" dirty="0" smtClean="0">
              <a:latin typeface="Times New Roman" pitchFamily="18" charset="0"/>
              <a:cs typeface="Times New Roman" pitchFamily="18" charset="0"/>
            </a:endParaRPr>
          </a:p>
          <a:p>
            <a:pPr marL="64008" eaLnBrk="1" fontAlgn="auto" hangingPunct="1">
              <a:spcAft>
                <a:spcPts val="0"/>
              </a:spcAft>
              <a:defRPr/>
            </a:pPr>
            <a:endParaRPr lang="fr-FR" sz="2800" dirty="0">
              <a:latin typeface="Times New Roman" pitchFamily="18" charset="0"/>
              <a:cs typeface="Times New Roman" pitchFamily="18" charset="0"/>
            </a:endParaRPr>
          </a:p>
          <a:p>
            <a:pPr marL="448056" indent="-384048" eaLnBrk="1" fontAlgn="auto" hangingPunct="1">
              <a:spcAft>
                <a:spcPts val="0"/>
              </a:spcAft>
              <a:buFont typeface="Arial" pitchFamily="34" charset="0"/>
              <a:buChar char="•"/>
              <a:defRPr/>
            </a:pPr>
            <a:r>
              <a:rPr lang="fr-FR" sz="2800" dirty="0">
                <a:latin typeface="Times New Roman" pitchFamily="18" charset="0"/>
                <a:cs typeface="Times New Roman" pitchFamily="18" charset="0"/>
              </a:rPr>
              <a:t>Historiquement, l'émergence de diasporas numériques a eu lieu en parallèle avec le développement de l'accès au contenu en ligne publique et des téléphones mobiles (Blommaert et </a:t>
            </a:r>
            <a:r>
              <a:rPr lang="fr-FR" sz="2800" dirty="0" err="1">
                <a:latin typeface="Times New Roman" pitchFamily="18" charset="0"/>
                <a:cs typeface="Times New Roman" pitchFamily="18" charset="0"/>
              </a:rPr>
              <a:t>Rampton</a:t>
            </a:r>
            <a:r>
              <a:rPr lang="fr-FR" sz="2800" dirty="0">
                <a:latin typeface="Times New Roman" pitchFamily="18" charset="0"/>
                <a:cs typeface="Times New Roman" pitchFamily="18" charset="0"/>
              </a:rPr>
              <a:t> 2011). </a:t>
            </a:r>
          </a:p>
        </p:txBody>
      </p:sp>
    </p:spTree>
    <p:extLst>
      <p:ext uri="{BB962C8B-B14F-4D97-AF65-F5344CB8AC3E}">
        <p14:creationId xmlns:p14="http://schemas.microsoft.com/office/powerpoint/2010/main" val="1607713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a:xfrm>
            <a:off x="457200" y="685800"/>
            <a:ext cx="8229600" cy="5321300"/>
          </a:xfrm>
        </p:spPr>
        <p:txBody>
          <a:bodyPr/>
          <a:lstStyle/>
          <a:p>
            <a:pPr eaLnBrk="1" hangingPunct="1"/>
            <a:r>
              <a:rPr lang="fr-FR" sz="2400" dirty="0" smtClean="0">
                <a:latin typeface="Times New Roman" pitchFamily="18" charset="0"/>
                <a:cs typeface="Times New Roman" pitchFamily="18" charset="0"/>
              </a:rPr>
              <a:t>   Ainsi, lorsque les lettres étaient, jusqu'au début des années 1990, "le principal moyen de partager la monotonie de la vie quotidienne, le téléphone a été réservé pour des occasions spéciales comme les anniversaires, Noël, Nouvel An".</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Lorsque le téléphone fut en cours d'utilisation, grâce aux cartes prépayées, il est devenu un lieu commun, et la lettre fut transformée en "un moyen de partager des nouvelles particulièrement sensibles et complexes."</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Et quand l'email est apparu, "la lettre a continué à avoir un rôle", celui d’être envoyée en pièce jointe ... (</a:t>
            </a:r>
            <a:r>
              <a:rPr lang="fr-FR" sz="2400" dirty="0" err="1" smtClean="0">
                <a:latin typeface="Times New Roman" pitchFamily="18" charset="0"/>
                <a:cs typeface="Times New Roman" pitchFamily="18" charset="0"/>
              </a:rPr>
              <a:t>Wilding</a:t>
            </a:r>
            <a:r>
              <a:rPr lang="fr-FR" sz="2400" dirty="0" smtClean="0">
                <a:latin typeface="Times New Roman" pitchFamily="18" charset="0"/>
                <a:cs typeface="Times New Roman" pitchFamily="18" charset="0"/>
              </a:rPr>
              <a:t> 2006, p.126-127, 131).</a:t>
            </a:r>
            <a:endParaRPr lang="en-US" sz="2400" dirty="0" smtClean="0">
              <a:latin typeface="Times New Roman" pitchFamily="18" charset="0"/>
              <a:cs typeface="Times New Roman" pitchFamily="18" charset="0"/>
            </a:endParaRPr>
          </a:p>
        </p:txBody>
      </p:sp>
      <p:cxnSp>
        <p:nvCxnSpPr>
          <p:cNvPr id="3" name="Straight Arrow Connector 2"/>
          <p:cNvCxnSpPr/>
          <p:nvPr/>
        </p:nvCxnSpPr>
        <p:spPr>
          <a:xfrm>
            <a:off x="609600" y="2514600"/>
            <a:ext cx="762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762000" y="4419600"/>
            <a:ext cx="762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338668"/>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0600"/>
            <a:ext cx="7239000" cy="5135563"/>
          </a:xfrm>
        </p:spPr>
        <p:txBody>
          <a:bodyPr rtlCol="0">
            <a:normAutofit/>
          </a:bodyPr>
          <a:lstStyle/>
          <a:p>
            <a:pPr marL="448056" indent="-384048" eaLnBrk="1" fontAlgn="auto" hangingPunct="1">
              <a:spcAft>
                <a:spcPts val="0"/>
              </a:spcAft>
              <a:buFont typeface="Arial" pitchFamily="34" charset="0"/>
              <a:buChar char="•"/>
              <a:defRPr/>
            </a:pPr>
            <a:r>
              <a:rPr lang="fr-FR" sz="3200" dirty="0" smtClean="0">
                <a:latin typeface="Times New Roman" pitchFamily="18" charset="0"/>
                <a:cs typeface="Times New Roman" pitchFamily="18" charset="0"/>
              </a:rPr>
              <a:t>Cependant, la croissance généralisée des plates-formes de réseaux sociaux au cours des dix dernières années a donné lieu à un autre type de connectivité de la diaspora, qui est facilitée avant tout par l'intermédiaire de l'Internet (</a:t>
            </a:r>
            <a:r>
              <a:rPr lang="fr-FR" sz="3200" dirty="0" err="1" smtClean="0">
                <a:latin typeface="Times New Roman" pitchFamily="18" charset="0"/>
                <a:cs typeface="Times New Roman" pitchFamily="18" charset="0"/>
              </a:rPr>
              <a:t>Diminescu</a:t>
            </a:r>
            <a:r>
              <a:rPr lang="fr-FR" sz="3200" dirty="0" smtClean="0">
                <a:latin typeface="Times New Roman" pitchFamily="18" charset="0"/>
                <a:cs typeface="Times New Roman" pitchFamily="18" charset="0"/>
              </a:rPr>
              <a:t> 2008; </a:t>
            </a:r>
            <a:r>
              <a:rPr lang="fr-FR" sz="3200" dirty="0" err="1" smtClean="0">
                <a:latin typeface="Times New Roman" pitchFamily="18" charset="0"/>
                <a:cs typeface="Times New Roman" pitchFamily="18" charset="0"/>
              </a:rPr>
              <a:t>Brinkerhoff</a:t>
            </a:r>
            <a:r>
              <a:rPr lang="fr-FR" sz="3200" dirty="0" smtClean="0">
                <a:latin typeface="Times New Roman" pitchFamily="18" charset="0"/>
                <a:cs typeface="Times New Roman" pitchFamily="18" charset="0"/>
              </a:rPr>
              <a:t> 2009).</a:t>
            </a:r>
            <a:endParaRPr lang="en-US" sz="3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772514335"/>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57200" y="914401"/>
            <a:ext cx="8229600" cy="1676399"/>
          </a:xfrm>
        </p:spPr>
        <p:txBody>
          <a:bodyPr/>
          <a:lstStyle/>
          <a:p>
            <a:pPr algn="ctr" eaLnBrk="1" hangingPunct="1">
              <a:buNone/>
            </a:pPr>
            <a:r>
              <a:rPr lang="fr-FR" sz="2800" b="1" dirty="0" smtClean="0">
                <a:cs typeface="Lucida Sans Unicode" panose="020B0602030504020204" pitchFamily="34" charset="0"/>
              </a:rPr>
              <a:t>2-</a:t>
            </a:r>
            <a:r>
              <a:rPr lang="fr-FR" sz="2800" b="1" u="sng" dirty="0" smtClean="0">
                <a:cs typeface="Lucida Sans Unicode" panose="020B0602030504020204" pitchFamily="34" charset="0"/>
              </a:rPr>
              <a:t>Le </a:t>
            </a:r>
            <a:r>
              <a:rPr lang="fr-FR" sz="2800" b="1" u="sng" dirty="0">
                <a:cs typeface="Lucida Sans Unicode" panose="020B0602030504020204" pitchFamily="34" charset="0"/>
              </a:rPr>
              <a:t>nouveau rôle joué par </a:t>
            </a:r>
            <a:endParaRPr lang="fr-FR" sz="2800" b="1" u="sng" dirty="0" smtClean="0">
              <a:cs typeface="Lucida Sans Unicode" panose="020B0602030504020204" pitchFamily="34" charset="0"/>
            </a:endParaRPr>
          </a:p>
          <a:p>
            <a:pPr algn="ctr" eaLnBrk="1" hangingPunct="1">
              <a:buNone/>
            </a:pPr>
            <a:r>
              <a:rPr lang="fr-FR" sz="2800" b="1" u="sng" dirty="0" smtClean="0">
                <a:cs typeface="Lucida Sans Unicode" panose="020B0602030504020204" pitchFamily="34" charset="0"/>
              </a:rPr>
              <a:t>la </a:t>
            </a:r>
            <a:r>
              <a:rPr lang="fr-FR" sz="2800" b="1" u="sng" dirty="0">
                <a:cs typeface="Lucida Sans Unicode" panose="020B0602030504020204" pitchFamily="34" charset="0"/>
              </a:rPr>
              <a:t>médiation électronique </a:t>
            </a:r>
            <a:endParaRPr lang="en-US" sz="2800" b="1" dirty="0"/>
          </a:p>
          <a:p>
            <a:pPr algn="ctr" eaLnBrk="1" hangingPunct="1">
              <a:buFont typeface="Wingdings 2" pitchFamily="18" charset="2"/>
              <a:buNone/>
            </a:pPr>
            <a:r>
              <a:rPr lang="en-US" dirty="0" smtClean="0">
                <a:latin typeface="Lucida Sans Unicode" panose="020B0602030504020204" pitchFamily="34" charset="0"/>
                <a:cs typeface="Lucida Sans Unicode" panose="020B0602030504020204" pitchFamily="34" charset="0"/>
              </a:rPr>
              <a:t/>
            </a:r>
            <a:br>
              <a:rPr lang="en-US" dirty="0" smtClean="0">
                <a:latin typeface="Lucida Sans Unicode" panose="020B0602030504020204" pitchFamily="34" charset="0"/>
                <a:cs typeface="Lucida Sans Unicode" panose="020B0602030504020204" pitchFamily="34" charset="0"/>
              </a:rPr>
            </a:br>
            <a:endParaRPr lang="en-US" dirty="0" smtClean="0">
              <a:latin typeface="Lucida Sans Unicode" panose="020B0602030504020204" pitchFamily="34" charset="0"/>
              <a:cs typeface="Lucida Sans Unicode" panose="020B0602030504020204" pitchFamily="34" charset="0"/>
            </a:endParaRPr>
          </a:p>
        </p:txBody>
      </p:sp>
      <p:pic>
        <p:nvPicPr>
          <p:cNvPr id="4" name="irc_mi" descr="http://cdn.thedailybeast.com/content/dailybeast/articles/2013/10/19/hani-abbas-extends-the-vital-tradition-of-political-cartooning-in-the-mideast/jcr:content/body/inlineimage_0.img.800.jpg/1400394635645.cached.jpg"/>
          <p:cNvPicPr>
            <a:picLocks noChangeAspect="1" noChangeArrowheads="1"/>
          </p:cNvPicPr>
          <p:nvPr/>
        </p:nvPicPr>
        <p:blipFill>
          <a:blip r:embed="rId3" cstate="print"/>
          <a:srcRect/>
          <a:stretch>
            <a:fillRect/>
          </a:stretch>
        </p:blipFill>
        <p:spPr bwMode="auto">
          <a:xfrm>
            <a:off x="1866900" y="2133600"/>
            <a:ext cx="5410200" cy="4006921"/>
          </a:xfrm>
          <a:prstGeom prst="rect">
            <a:avLst/>
          </a:prstGeom>
          <a:noFill/>
          <a:ln w="9525">
            <a:noFill/>
            <a:miter lim="800000"/>
            <a:headEnd/>
            <a:tailEnd/>
          </a:ln>
        </p:spPr>
      </p:pic>
    </p:spTree>
    <p:extLst>
      <p:ext uri="{BB962C8B-B14F-4D97-AF65-F5344CB8AC3E}">
        <p14:creationId xmlns:p14="http://schemas.microsoft.com/office/powerpoint/2010/main" val="511706564"/>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762000" y="457200"/>
            <a:ext cx="7772400" cy="5029200"/>
          </a:xfrm>
        </p:spPr>
        <p:txBody>
          <a:bodyPr/>
          <a:lstStyle/>
          <a:p>
            <a:pPr marL="109537" indent="0" eaLnBrk="1" hangingPunct="1">
              <a:buNone/>
            </a:pP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800" dirty="0" smtClean="0">
                <a:latin typeface="Times New Roman" pitchFamily="18" charset="0"/>
                <a:cs typeface="Times New Roman" pitchFamily="18" charset="0"/>
              </a:rPr>
              <a:t>   </a:t>
            </a:r>
            <a:r>
              <a:rPr lang="fr-FR" sz="2800" b="1" dirty="0" smtClean="0">
                <a:latin typeface="Times New Roman" pitchFamily="18" charset="0"/>
                <a:cs typeface="Times New Roman" pitchFamily="18" charset="0"/>
              </a:rPr>
              <a:t>Les </a:t>
            </a:r>
            <a:r>
              <a:rPr lang="fr-FR" sz="2800" b="1" dirty="0" smtClean="0">
                <a:latin typeface="Times New Roman" pitchFamily="18" charset="0"/>
                <a:cs typeface="Times New Roman" pitchFamily="18" charset="0"/>
              </a:rPr>
              <a:t>études de la diaspora montrent </a:t>
            </a:r>
            <a:r>
              <a:rPr lang="fr-FR" sz="2800" b="1" dirty="0" smtClean="0">
                <a:latin typeface="Times New Roman" pitchFamily="18" charset="0"/>
                <a:cs typeface="Times New Roman" pitchFamily="18" charset="0"/>
              </a:rPr>
              <a:t>d'abord</a:t>
            </a:r>
            <a:r>
              <a:rPr lang="en-US" sz="2800" b="1" dirty="0" smtClean="0">
                <a:latin typeface="Times New Roman" pitchFamily="18" charset="0"/>
                <a:cs typeface="Times New Roman" pitchFamily="18" charset="0"/>
              </a:rPr>
              <a:t>, </a:t>
            </a:r>
            <a:r>
              <a:rPr lang="fr-FR" sz="2800" b="1" dirty="0" smtClean="0">
                <a:latin typeface="Times New Roman" pitchFamily="18" charset="0"/>
                <a:cs typeface="Times New Roman" pitchFamily="18" charset="0"/>
              </a:rPr>
              <a:t>contrairement à une idée largement répandue voulant que chaque nouvel outil remplace </a:t>
            </a:r>
            <a:r>
              <a:rPr lang="fr-FR" sz="2800" b="1" dirty="0" smtClean="0">
                <a:latin typeface="Times New Roman" pitchFamily="18" charset="0"/>
                <a:cs typeface="Times New Roman" pitchFamily="18" charset="0"/>
              </a:rPr>
              <a:t>le </a:t>
            </a:r>
            <a:r>
              <a:rPr lang="en-US" sz="2800" b="1" dirty="0" err="1" smtClean="0">
                <a:latin typeface="Times New Roman" pitchFamily="18" charset="0"/>
                <a:cs typeface="Times New Roman" pitchFamily="18" charset="0"/>
              </a:rPr>
              <a:t>précédent</a:t>
            </a:r>
            <a:r>
              <a:rPr lang="en-US" sz="2800" b="1" dirty="0" smtClean="0">
                <a:latin typeface="Times New Roman" pitchFamily="18" charset="0"/>
                <a:cs typeface="Times New Roman" pitchFamily="18" charset="0"/>
              </a:rPr>
              <a:t>, </a:t>
            </a:r>
            <a:r>
              <a:rPr lang="fr-FR" sz="2800" b="1" dirty="0" smtClean="0">
                <a:latin typeface="Times New Roman" pitchFamily="18" charset="0"/>
                <a:cs typeface="Times New Roman" pitchFamily="18" charset="0"/>
              </a:rPr>
              <a:t>ces </a:t>
            </a:r>
            <a:r>
              <a:rPr lang="fr-FR" sz="2800" b="1" dirty="0" smtClean="0">
                <a:latin typeface="Times New Roman" pitchFamily="18" charset="0"/>
                <a:cs typeface="Times New Roman" pitchFamily="18" charset="0"/>
              </a:rPr>
              <a:t>nouvelles technologies </a:t>
            </a:r>
            <a:r>
              <a:rPr lang="fr-FR" sz="2800" b="1" dirty="0" smtClean="0">
                <a:latin typeface="Times New Roman" pitchFamily="18" charset="0"/>
                <a:cs typeface="Times New Roman" pitchFamily="18" charset="0"/>
              </a:rPr>
              <a:t>répondent à des pratiques différenciées qui évoluent au fil du temps..</a:t>
            </a:r>
          </a:p>
          <a:p>
            <a:pPr eaLnBrk="1" hangingPunct="1"/>
            <a:endParaRPr lang="fr-FR" sz="2800" dirty="0" smtClean="0">
              <a:latin typeface="Times New Roman" pitchFamily="18" charset="0"/>
              <a:cs typeface="Times New Roman" pitchFamily="18" charset="0"/>
            </a:endParaRPr>
          </a:p>
          <a:p>
            <a:pPr eaLnBrk="1" hangingPunct="1"/>
            <a:r>
              <a:rPr lang="fr-FR" sz="2800" dirty="0" smtClean="0">
                <a:latin typeface="Times New Roman" pitchFamily="18" charset="0"/>
                <a:cs typeface="Times New Roman" pitchFamily="18" charset="0"/>
              </a:rPr>
              <a:t>Elles forment un ensemble de ressources complémentaires pour la communication </a:t>
            </a:r>
            <a:r>
              <a:rPr lang="en-US" sz="2800" dirty="0" err="1" smtClean="0">
                <a:latin typeface="Times New Roman" pitchFamily="18" charset="0"/>
                <a:cs typeface="Times New Roman" pitchFamily="18" charset="0"/>
              </a:rPr>
              <a:t>surtout</a:t>
            </a:r>
            <a:r>
              <a:rPr lang="en-US" sz="2800"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avec des parents éloignés.</a:t>
            </a:r>
            <a:endParaRPr lang="en-US" sz="2800" dirty="0" smtClean="0">
              <a:latin typeface="Times New Roman" pitchFamily="18" charset="0"/>
              <a:cs typeface="Times New Roman" pitchFamily="18" charset="0"/>
            </a:endParaRPr>
          </a:p>
        </p:txBody>
      </p:sp>
      <p:cxnSp>
        <p:nvCxnSpPr>
          <p:cNvPr id="3" name="Straight Arrow Connector 2"/>
          <p:cNvCxnSpPr/>
          <p:nvPr/>
        </p:nvCxnSpPr>
        <p:spPr>
          <a:xfrm>
            <a:off x="647700" y="762000"/>
            <a:ext cx="22860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0394915"/>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910649"/>
            <a:ext cx="7772400" cy="6771084"/>
          </a:xfrm>
          <a:prstGeom prst="rect">
            <a:avLst/>
          </a:prstGeom>
        </p:spPr>
        <p:txBody>
          <a:bodyPr wrap="square">
            <a:spAutoFit/>
          </a:bodyPr>
          <a:lstStyle/>
          <a:p>
            <a:endParaRPr lang="fr-FR" dirty="0" smtClean="0">
              <a:solidFill>
                <a:srgbClr val="000000"/>
              </a:solidFill>
              <a:latin typeface="Arial" panose="020B0604020202020204" pitchFamily="34" charset="0"/>
            </a:endParaRPr>
          </a:p>
          <a:p>
            <a:endParaRPr lang="fr-FR" dirty="0">
              <a:solidFill>
                <a:srgbClr val="000000"/>
              </a:solidFill>
              <a:latin typeface="Arial" panose="020B0604020202020204" pitchFamily="34" charset="0"/>
            </a:endParaRPr>
          </a:p>
          <a:p>
            <a:endParaRPr lang="fr-FR" dirty="0" smtClean="0">
              <a:solidFill>
                <a:srgbClr val="000000"/>
              </a:solidFill>
              <a:latin typeface="Arial" panose="020B0604020202020204" pitchFamily="34" charset="0"/>
            </a:endParaRPr>
          </a:p>
          <a:p>
            <a:endParaRPr lang="fr-FR" dirty="0">
              <a:solidFill>
                <a:srgbClr val="000000"/>
              </a:solidFill>
              <a:latin typeface="Arial" panose="020B0604020202020204" pitchFamily="34" charset="0"/>
            </a:endParaRPr>
          </a:p>
          <a:p>
            <a:endParaRPr lang="fr-FR" dirty="0" smtClean="0">
              <a:solidFill>
                <a:srgbClr val="000000"/>
              </a:solidFill>
              <a:latin typeface="Arial" panose="020B0604020202020204" pitchFamily="34" charset="0"/>
            </a:endParaRPr>
          </a:p>
          <a:p>
            <a:endParaRPr lang="fr-FR" dirty="0">
              <a:solidFill>
                <a:srgbClr val="000000"/>
              </a:solidFill>
              <a:latin typeface="Arial" panose="020B0604020202020204" pitchFamily="34" charset="0"/>
            </a:endParaRPr>
          </a:p>
          <a:p>
            <a:endParaRPr lang="fr-FR" dirty="0" smtClean="0">
              <a:solidFill>
                <a:srgbClr val="000000"/>
              </a:solidFill>
              <a:latin typeface="Arial" panose="020B0604020202020204" pitchFamily="34" charset="0"/>
            </a:endParaRPr>
          </a:p>
          <a:p>
            <a:r>
              <a:rPr lang="fr-FR" dirty="0">
                <a:solidFill>
                  <a:srgbClr val="000000"/>
                </a:solidFill>
                <a:latin typeface="Arial" panose="020B0604020202020204" pitchFamily="34" charset="0"/>
              </a:rPr>
              <a:t> </a:t>
            </a:r>
            <a:r>
              <a:rPr lang="fr-FR" dirty="0" smtClean="0">
                <a:solidFill>
                  <a:srgbClr val="000000"/>
                </a:solidFill>
                <a:latin typeface="Arial" panose="020B0604020202020204" pitchFamily="34" charset="0"/>
              </a:rPr>
              <a:t>  </a:t>
            </a:r>
            <a:r>
              <a:rPr lang="fr-FR" sz="2800" dirty="0" smtClean="0">
                <a:latin typeface="Times New Roman" pitchFamily="18" charset="0"/>
                <a:cs typeface="Times New Roman" pitchFamily="18" charset="0"/>
              </a:rPr>
              <a:t>L'Internet </a:t>
            </a:r>
            <a:r>
              <a:rPr lang="fr-FR" sz="2800" dirty="0">
                <a:latin typeface="Times New Roman" pitchFamily="18" charset="0"/>
                <a:cs typeface="Times New Roman" pitchFamily="18" charset="0"/>
              </a:rPr>
              <a:t>est un moyen de communication de choix, malgré toutes ses limites, pour les migrants et les réfugiés .. </a:t>
            </a:r>
            <a:endParaRPr lang="fr-FR" sz="2800" dirty="0" smtClean="0">
              <a:latin typeface="Times New Roman" pitchFamily="18" charset="0"/>
              <a:cs typeface="Times New Roman" pitchFamily="18" charset="0"/>
            </a:endParaRPr>
          </a:p>
          <a:p>
            <a:endParaRPr lang="fr-FR" sz="2800" dirty="0">
              <a:solidFill>
                <a:srgbClr val="000000"/>
              </a:solidFill>
              <a:latin typeface="Times New Roman" pitchFamily="18" charset="0"/>
              <a:cs typeface="Times New Roman" pitchFamily="18" charset="0"/>
            </a:endParaRPr>
          </a:p>
          <a:p>
            <a:r>
              <a:rPr lang="fr-FR" sz="2800" b="1" dirty="0" smtClean="0">
                <a:solidFill>
                  <a:srgbClr val="000000"/>
                </a:solidFill>
                <a:latin typeface="Times New Roman" panose="02020603050405020304" pitchFamily="18" charset="0"/>
                <a:cs typeface="Times New Roman" panose="02020603050405020304" pitchFamily="18" charset="0"/>
              </a:rPr>
              <a:t>Les </a:t>
            </a:r>
            <a:r>
              <a:rPr lang="fr-FR" sz="2800" b="1" dirty="0">
                <a:solidFill>
                  <a:srgbClr val="000000"/>
                </a:solidFill>
                <a:latin typeface="Times New Roman" panose="02020603050405020304" pitchFamily="18" charset="0"/>
                <a:cs typeface="Times New Roman" panose="02020603050405020304" pitchFamily="18" charset="0"/>
              </a:rPr>
              <a:t>réseaux sociaux, c'est un régime de vérité différent</a:t>
            </a:r>
            <a:r>
              <a:rPr lang="fr-FR" sz="2800" b="1" dirty="0">
                <a:solidFill>
                  <a:srgbClr val="000000"/>
                </a:solidFill>
                <a:latin typeface="Arial" panose="020B0604020202020204" pitchFamily="34" charset="0"/>
              </a:rPr>
              <a:t>. </a:t>
            </a:r>
            <a:r>
              <a:rPr lang="fr-FR" sz="2800" b="1" dirty="0" smtClean="0">
                <a:solidFill>
                  <a:srgbClr val="000000"/>
                </a:solidFill>
                <a:latin typeface="Times New Roman" panose="02020603050405020304" pitchFamily="18" charset="0"/>
                <a:cs typeface="Times New Roman" panose="02020603050405020304" pitchFamily="18" charset="0"/>
              </a:rPr>
              <a:t>Ces </a:t>
            </a:r>
            <a:r>
              <a:rPr lang="fr-FR" sz="2800" b="1" dirty="0">
                <a:solidFill>
                  <a:srgbClr val="000000"/>
                </a:solidFill>
                <a:latin typeface="Times New Roman" panose="02020603050405020304" pitchFamily="18" charset="0"/>
                <a:cs typeface="Times New Roman" panose="02020603050405020304" pitchFamily="18" charset="0"/>
              </a:rPr>
              <a:t>lieux d'ouverture à l'autre, à la globalité, peuvent aussi produire un </a:t>
            </a:r>
            <a:r>
              <a:rPr lang="fr-FR" sz="2800" b="1" dirty="0" smtClean="0">
                <a:solidFill>
                  <a:srgbClr val="000000"/>
                </a:solidFill>
                <a:latin typeface="Times New Roman" panose="02020603050405020304" pitchFamily="18" charset="0"/>
                <a:cs typeface="Times New Roman" panose="02020603050405020304" pitchFamily="18" charset="0"/>
              </a:rPr>
              <a:t>entre </a:t>
            </a:r>
            <a:r>
              <a:rPr lang="fr-FR" sz="2800" b="1" dirty="0" smtClean="0">
                <a:solidFill>
                  <a:srgbClr val="000000"/>
                </a:solidFill>
                <a:latin typeface="Times New Roman" panose="02020603050405020304" pitchFamily="18" charset="0"/>
                <a:cs typeface="Times New Roman" panose="02020603050405020304" pitchFamily="18" charset="0"/>
              </a:rPr>
              <a:t>- soi</a:t>
            </a:r>
            <a:r>
              <a:rPr lang="fr-FR" sz="2800" b="1" dirty="0" smtClean="0">
                <a:solidFill>
                  <a:srgbClr val="000000"/>
                </a:solidFill>
                <a:latin typeface="Times New Roman" panose="02020603050405020304" pitchFamily="18" charset="0"/>
                <a:cs typeface="Times New Roman" panose="02020603050405020304" pitchFamily="18" charset="0"/>
              </a:rPr>
              <a:t>. </a:t>
            </a:r>
          </a:p>
          <a:p>
            <a:endParaRPr lang="fr-FR" sz="2800" dirty="0" smtClean="0">
              <a:solidFill>
                <a:srgbClr val="000000"/>
              </a:solidFill>
              <a:latin typeface="Times New Roman" panose="02020603050405020304" pitchFamily="18" charset="0"/>
              <a:cs typeface="Times New Roman" panose="02020603050405020304" pitchFamily="18" charset="0"/>
            </a:endParaRPr>
          </a:p>
          <a:p>
            <a:r>
              <a:rPr lang="fr-FR" sz="2800" dirty="0" smtClean="0">
                <a:solidFill>
                  <a:srgbClr val="000000"/>
                </a:solidFill>
                <a:latin typeface="Times New Roman" panose="02020603050405020304" pitchFamily="18" charset="0"/>
                <a:cs typeface="Times New Roman" panose="02020603050405020304" pitchFamily="18" charset="0"/>
              </a:rPr>
              <a:t>  Avant </a:t>
            </a:r>
            <a:r>
              <a:rPr lang="fr-FR" sz="2800" dirty="0">
                <a:solidFill>
                  <a:srgbClr val="000000"/>
                </a:solidFill>
                <a:latin typeface="Times New Roman" panose="02020603050405020304" pitchFamily="18" charset="0"/>
                <a:cs typeface="Times New Roman" panose="02020603050405020304" pitchFamily="18" charset="0"/>
              </a:rPr>
              <a:t>leur développement, on </a:t>
            </a:r>
            <a:r>
              <a:rPr lang="fr-FR" sz="2800" dirty="0" smtClean="0">
                <a:solidFill>
                  <a:srgbClr val="000000"/>
                </a:solidFill>
                <a:latin typeface="Times New Roman" panose="02020603050405020304" pitchFamily="18" charset="0"/>
                <a:cs typeface="Times New Roman" panose="02020603050405020304" pitchFamily="18" charset="0"/>
              </a:rPr>
              <a:t>faisait </a:t>
            </a:r>
            <a:r>
              <a:rPr lang="fr-FR" sz="2800" dirty="0">
                <a:solidFill>
                  <a:srgbClr val="000000"/>
                </a:solidFill>
                <a:latin typeface="Times New Roman" panose="02020603050405020304" pitchFamily="18" charset="0"/>
                <a:cs typeface="Times New Roman" panose="02020603050405020304" pitchFamily="18" charset="0"/>
              </a:rPr>
              <a:t>sur Internet sa propre expérimentation individuelle, chacun </a:t>
            </a:r>
            <a:r>
              <a:rPr lang="fr-FR" sz="2800" dirty="0" smtClean="0">
                <a:solidFill>
                  <a:srgbClr val="000000"/>
                </a:solidFill>
                <a:latin typeface="Times New Roman" panose="02020603050405020304" pitchFamily="18" charset="0"/>
                <a:cs typeface="Times New Roman" panose="02020603050405020304" pitchFamily="18" charset="0"/>
              </a:rPr>
              <a:t>traçait </a:t>
            </a:r>
            <a:r>
              <a:rPr lang="fr-FR" sz="2800" dirty="0">
                <a:solidFill>
                  <a:srgbClr val="000000"/>
                </a:solidFill>
                <a:latin typeface="Times New Roman" panose="02020603050405020304" pitchFamily="18" charset="0"/>
                <a:cs typeface="Times New Roman" panose="02020603050405020304" pitchFamily="18" charset="0"/>
              </a:rPr>
              <a:t>son parcours et </a:t>
            </a:r>
            <a:r>
              <a:rPr lang="fr-FR" sz="2800" dirty="0" smtClean="0">
                <a:solidFill>
                  <a:srgbClr val="000000"/>
                </a:solidFill>
                <a:latin typeface="Times New Roman" panose="02020603050405020304" pitchFamily="18" charset="0"/>
                <a:cs typeface="Times New Roman" panose="02020603050405020304" pitchFamily="18" charset="0"/>
              </a:rPr>
              <a:t>créait </a:t>
            </a:r>
            <a:r>
              <a:rPr lang="fr-FR" sz="2800" dirty="0">
                <a:solidFill>
                  <a:srgbClr val="000000"/>
                </a:solidFill>
                <a:latin typeface="Times New Roman" panose="02020603050405020304" pitchFamily="18" charset="0"/>
                <a:cs typeface="Times New Roman" panose="02020603050405020304" pitchFamily="18" charset="0"/>
              </a:rPr>
              <a:t>son univers de sens. </a:t>
            </a:r>
            <a:endParaRPr lang="fr-FR" sz="2800" dirty="0" smtClean="0">
              <a:solidFill>
                <a:srgbClr val="000000"/>
              </a:solidFill>
              <a:latin typeface="Times New Roman" panose="02020603050405020304" pitchFamily="18" charset="0"/>
              <a:cs typeface="Times New Roman" panose="02020603050405020304" pitchFamily="18" charset="0"/>
            </a:endParaRPr>
          </a:p>
        </p:txBody>
      </p:sp>
      <p:cxnSp>
        <p:nvCxnSpPr>
          <p:cNvPr id="3" name="Straight Arrow Connector 2"/>
          <p:cNvCxnSpPr/>
          <p:nvPr/>
        </p:nvCxnSpPr>
        <p:spPr>
          <a:xfrm>
            <a:off x="838200" y="762000"/>
            <a:ext cx="762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770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mediabadger.com/wp-content/uploads/2011/10/Digital-Diaspora-Data.png"/>
          <p:cNvPicPr>
            <a:picLocks noChangeAspect="1" noChangeArrowheads="1"/>
          </p:cNvPicPr>
          <p:nvPr/>
        </p:nvPicPr>
        <p:blipFill>
          <a:blip r:embed="rId2" cstate="print"/>
          <a:srcRect/>
          <a:stretch>
            <a:fillRect/>
          </a:stretch>
        </p:blipFill>
        <p:spPr bwMode="auto">
          <a:xfrm>
            <a:off x="228600" y="228600"/>
            <a:ext cx="8686800" cy="6400800"/>
          </a:xfrm>
          <a:prstGeom prst="rect">
            <a:avLst/>
          </a:prstGeom>
          <a:noFill/>
          <a:ln w="9525">
            <a:noFill/>
            <a:miter lim="800000"/>
            <a:headEnd/>
            <a:tailEnd/>
          </a:ln>
        </p:spPr>
      </p:pic>
    </p:spTree>
    <p:extLst>
      <p:ext uri="{BB962C8B-B14F-4D97-AF65-F5344CB8AC3E}">
        <p14:creationId xmlns:p14="http://schemas.microsoft.com/office/powerpoint/2010/main" val="4122194099"/>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rtlCol="0">
            <a:normAutofit/>
          </a:bodyPr>
          <a:lstStyle/>
          <a:p>
            <a:pPr marL="448056" indent="-384048" eaLnBrk="1" fontAlgn="auto" hangingPunct="1">
              <a:spcAft>
                <a:spcPts val="0"/>
              </a:spcAft>
              <a:buFont typeface="Arial" pitchFamily="34" charset="0"/>
              <a:buChar char="•"/>
              <a:defRPr/>
            </a:pPr>
            <a:r>
              <a:rPr lang="fr-FR" sz="3200" b="1" dirty="0" smtClean="0">
                <a:latin typeface="Times New Roman" pitchFamily="18" charset="0"/>
                <a:cs typeface="Times New Roman" pitchFamily="18" charset="0"/>
              </a:rPr>
              <a:t>Le monde virtuel est idéal pour connecter les diasporas à l'échelle locale et mondiale. Il fournit un forum pour échanger des idées, des débats, et mobiliser l'opinion (</a:t>
            </a:r>
            <a:r>
              <a:rPr lang="fr-FR" sz="3200" b="1" dirty="0" err="1" smtClean="0">
                <a:latin typeface="Times New Roman" pitchFamily="18" charset="0"/>
                <a:cs typeface="Times New Roman" pitchFamily="18" charset="0"/>
              </a:rPr>
              <a:t>Rheingold</a:t>
            </a:r>
            <a:r>
              <a:rPr lang="fr-FR" sz="3200" b="1" dirty="0" smtClean="0">
                <a:latin typeface="Times New Roman" pitchFamily="18" charset="0"/>
                <a:cs typeface="Times New Roman" pitchFamily="18" charset="0"/>
              </a:rPr>
              <a:t> 1993), ainsi que le soutien, l'amitié et l'acceptation entre étrangers (</a:t>
            </a:r>
            <a:r>
              <a:rPr lang="fr-FR" sz="3200" b="1" dirty="0" err="1" smtClean="0">
                <a:latin typeface="Times New Roman" pitchFamily="18" charset="0"/>
                <a:cs typeface="Times New Roman" pitchFamily="18" charset="0"/>
              </a:rPr>
              <a:t>Wellman</a:t>
            </a:r>
            <a:r>
              <a:rPr lang="fr-FR" sz="3200" b="1" dirty="0" smtClean="0">
                <a:latin typeface="Times New Roman" pitchFamily="18" charset="0"/>
                <a:cs typeface="Times New Roman" pitchFamily="18" charset="0"/>
              </a:rPr>
              <a:t> 1999), qui tous font partie de la culture des diasporas numériques. </a:t>
            </a:r>
          </a:p>
          <a:p>
            <a:pPr marL="448056" indent="-384048" eaLnBrk="1" fontAlgn="auto" hangingPunct="1">
              <a:spcAft>
                <a:spcPts val="0"/>
              </a:spcAft>
              <a:buFont typeface="Arial" pitchFamily="34" charset="0"/>
              <a:buChar char="•"/>
              <a:defRPr/>
            </a:pPr>
            <a:endParaRPr lang="fr-FR"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182349286"/>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762000" y="609600"/>
            <a:ext cx="7620000" cy="5745163"/>
          </a:xfrm>
        </p:spPr>
        <p:txBody>
          <a:bodyPr>
            <a:normAutofit fontScale="55000" lnSpcReduction="20000"/>
          </a:bodyPr>
          <a:lstStyle/>
          <a:p>
            <a:pPr>
              <a:buNone/>
            </a:pPr>
            <a:endParaRPr lang="en-US" sz="2400" dirty="0" smtClean="0"/>
          </a:p>
          <a:p>
            <a:pPr>
              <a:buNone/>
            </a:pPr>
            <a:r>
              <a:rPr lang="fr-FR" sz="3600" b="1" dirty="0" smtClean="0">
                <a:latin typeface="+mj-lt"/>
                <a:cs typeface="Times New Roman" pitchFamily="18" charset="0"/>
              </a:rPr>
              <a:t/>
            </a:r>
            <a:br>
              <a:rPr lang="fr-FR" sz="3600" b="1" dirty="0" smtClean="0">
                <a:latin typeface="+mj-lt"/>
                <a:cs typeface="Times New Roman" pitchFamily="18" charset="0"/>
              </a:rPr>
            </a:br>
            <a:r>
              <a:rPr lang="fr-FR" sz="3600" b="1" dirty="0" smtClean="0">
                <a:latin typeface="+mj-lt"/>
                <a:cs typeface="Times New Roman" pitchFamily="18" charset="0"/>
              </a:rPr>
              <a:t>● </a:t>
            </a:r>
            <a:r>
              <a:rPr lang="en-US" sz="3600" b="1" dirty="0" smtClean="0">
                <a:solidFill>
                  <a:srgbClr val="C00000"/>
                </a:solidFill>
                <a:latin typeface="+mj-lt"/>
              </a:rPr>
              <a:t>Introduction : Diasporas, </a:t>
            </a:r>
            <a:r>
              <a:rPr lang="en-US" sz="3600" b="1" dirty="0" err="1" smtClean="0">
                <a:solidFill>
                  <a:srgbClr val="C00000"/>
                </a:solidFill>
                <a:latin typeface="+mj-lt"/>
              </a:rPr>
              <a:t>transnationalisme</a:t>
            </a:r>
            <a:r>
              <a:rPr lang="en-US" sz="3600" b="1" dirty="0" smtClean="0">
                <a:solidFill>
                  <a:srgbClr val="C00000"/>
                </a:solidFill>
                <a:latin typeface="+mj-lt"/>
              </a:rPr>
              <a:t> et cultures </a:t>
            </a:r>
            <a:r>
              <a:rPr lang="en-US" sz="3600" b="1" dirty="0" err="1" smtClean="0">
                <a:solidFill>
                  <a:srgbClr val="C00000"/>
                </a:solidFill>
                <a:latin typeface="+mj-lt"/>
              </a:rPr>
              <a:t>hybrides</a:t>
            </a:r>
            <a:endParaRPr lang="fr-FR" sz="3600" b="1" dirty="0" smtClean="0">
              <a:solidFill>
                <a:srgbClr val="C00000"/>
              </a:solidFill>
              <a:latin typeface="+mj-lt"/>
              <a:cs typeface="Times New Roman" pitchFamily="18" charset="0"/>
            </a:endParaRPr>
          </a:p>
          <a:p>
            <a:pPr>
              <a:buNone/>
            </a:pPr>
            <a:endParaRPr lang="en-US" sz="3600" b="1" dirty="0" smtClean="0">
              <a:latin typeface="+mj-lt"/>
              <a:cs typeface="Times New Roman" pitchFamily="18" charset="0"/>
            </a:endParaRPr>
          </a:p>
          <a:p>
            <a:pPr marL="447675" indent="-382588" eaLnBrk="1" hangingPunct="1">
              <a:buFont typeface="Wingdings 2" pitchFamily="18" charset="2"/>
              <a:buNone/>
            </a:pPr>
            <a:r>
              <a:rPr lang="fr-FR" sz="3600" b="1" dirty="0" smtClean="0">
                <a:latin typeface="+mj-lt"/>
                <a:cs typeface="Times New Roman" pitchFamily="18" charset="0"/>
              </a:rPr>
              <a:t>      </a:t>
            </a:r>
          </a:p>
          <a:p>
            <a:pPr marL="447675" indent="-382588" eaLnBrk="1" hangingPunct="1">
              <a:buFont typeface="Wingdings 2" pitchFamily="18" charset="2"/>
              <a:buNone/>
            </a:pPr>
            <a:r>
              <a:rPr lang="fr-FR" sz="3600" b="1" dirty="0">
                <a:latin typeface="+mj-lt"/>
                <a:cs typeface="Times New Roman" pitchFamily="18" charset="0"/>
              </a:rPr>
              <a:t> </a:t>
            </a:r>
            <a:r>
              <a:rPr lang="fr-FR" sz="3600" b="1" dirty="0" smtClean="0">
                <a:latin typeface="+mj-lt"/>
                <a:cs typeface="Times New Roman" pitchFamily="18" charset="0"/>
              </a:rPr>
              <a:t>    </a:t>
            </a:r>
            <a:r>
              <a:rPr lang="fr-FR" sz="3600" b="1" dirty="0" smtClean="0">
                <a:latin typeface="+mj-lt"/>
                <a:cs typeface="Times New Roman" pitchFamily="18" charset="0"/>
              </a:rPr>
              <a:t>1-</a:t>
            </a:r>
            <a:r>
              <a:rPr lang="fr-FR" sz="3600" b="1" dirty="0" smtClean="0">
                <a:latin typeface="+mj-lt"/>
              </a:rPr>
              <a:t> </a:t>
            </a:r>
            <a:r>
              <a:rPr lang="fr-FR" sz="3600" b="1" dirty="0" smtClean="0">
                <a:latin typeface="+mj-lt"/>
              </a:rPr>
              <a:t>Définitions : Diaspora traditionnelle </a:t>
            </a:r>
            <a:r>
              <a:rPr lang="fr-FR" sz="3600" b="1" dirty="0" smtClean="0">
                <a:latin typeface="+mj-lt"/>
              </a:rPr>
              <a:t>/ Diaspora            numérique</a:t>
            </a:r>
            <a:r>
              <a:rPr lang="fr-FR" sz="3600" b="1" dirty="0" smtClean="0">
                <a:latin typeface="+mj-lt"/>
                <a:cs typeface="Times New Roman" pitchFamily="18" charset="0"/>
              </a:rPr>
              <a:t> </a:t>
            </a:r>
            <a:endParaRPr lang="fr-FR" sz="3600" b="1" dirty="0" smtClean="0">
              <a:latin typeface="+mj-lt"/>
              <a:cs typeface="Times New Roman" pitchFamily="18" charset="0"/>
            </a:endParaRPr>
          </a:p>
          <a:p>
            <a:pPr marL="447675" indent="-382588" eaLnBrk="1" hangingPunct="1">
              <a:buFont typeface="Wingdings 2" pitchFamily="18" charset="2"/>
              <a:buNone/>
            </a:pPr>
            <a:r>
              <a:rPr lang="fr-FR" sz="3600" b="1" dirty="0" smtClean="0">
                <a:latin typeface="+mj-lt"/>
                <a:cs typeface="Times New Roman" pitchFamily="18" charset="0"/>
              </a:rPr>
              <a:t/>
            </a:r>
            <a:br>
              <a:rPr lang="fr-FR" sz="3600" b="1" dirty="0" smtClean="0">
                <a:latin typeface="+mj-lt"/>
                <a:cs typeface="Times New Roman" pitchFamily="18" charset="0"/>
              </a:rPr>
            </a:br>
            <a:r>
              <a:rPr lang="fr-FR" sz="3600" b="1" dirty="0" smtClean="0">
                <a:latin typeface="+mj-lt"/>
                <a:cs typeface="Times New Roman" pitchFamily="18" charset="0"/>
              </a:rPr>
              <a:t>2- Le nouveau rôle joué par la médiation électronique </a:t>
            </a:r>
          </a:p>
          <a:p>
            <a:pPr marL="447675" indent="-382588" eaLnBrk="1" hangingPunct="1">
              <a:buFont typeface="Wingdings 2" pitchFamily="18" charset="2"/>
              <a:buNone/>
            </a:pPr>
            <a:endParaRPr lang="en-US" sz="3600" b="1" dirty="0" smtClean="0">
              <a:latin typeface="+mj-lt"/>
              <a:cs typeface="Times New Roman" pitchFamily="18" charset="0"/>
            </a:endParaRPr>
          </a:p>
          <a:p>
            <a:pPr marL="365760" indent="-256032" eaLnBrk="1" fontAlgn="auto" hangingPunct="1">
              <a:spcAft>
                <a:spcPts val="0"/>
              </a:spcAft>
              <a:buFont typeface="Wingdings 2" pitchFamily="18" charset="2"/>
              <a:buNone/>
              <a:defRPr/>
            </a:pPr>
            <a:r>
              <a:rPr lang="fr-FR" sz="3600" b="1" dirty="0" smtClean="0">
                <a:latin typeface="+mj-lt"/>
                <a:cs typeface="Times New Roman" pitchFamily="18" charset="0"/>
              </a:rPr>
              <a:t>    </a:t>
            </a:r>
            <a:r>
              <a:rPr lang="fr-FR" sz="3600" b="1" dirty="0" smtClean="0">
                <a:latin typeface="+mj-lt"/>
                <a:cs typeface="Times New Roman" pitchFamily="18" charset="0"/>
              </a:rPr>
              <a:t>3-La </a:t>
            </a:r>
            <a:r>
              <a:rPr lang="fr-FR" sz="3600" b="1" dirty="0" smtClean="0">
                <a:latin typeface="+mj-lt"/>
                <a:cs typeface="Times New Roman" pitchFamily="18" charset="0"/>
              </a:rPr>
              <a:t>diaspora libanaise : source économique pour le pays d’origine </a:t>
            </a:r>
          </a:p>
          <a:p>
            <a:pPr marL="365760" indent="-256032" eaLnBrk="1" fontAlgn="auto" hangingPunct="1">
              <a:spcAft>
                <a:spcPts val="0"/>
              </a:spcAft>
              <a:buFont typeface="Wingdings 2" pitchFamily="18" charset="2"/>
              <a:buNone/>
              <a:defRPr/>
            </a:pPr>
            <a:endParaRPr lang="fr-FR" sz="3600" b="1" dirty="0" smtClean="0">
              <a:latin typeface="+mj-lt"/>
              <a:cs typeface="Times New Roman" pitchFamily="18" charset="0"/>
            </a:endParaRPr>
          </a:p>
          <a:p>
            <a:pPr marL="365760" indent="-256032" eaLnBrk="1" fontAlgn="auto" hangingPunct="1">
              <a:spcAft>
                <a:spcPts val="0"/>
              </a:spcAft>
              <a:buFont typeface="Wingdings 2" pitchFamily="18" charset="2"/>
              <a:buNone/>
              <a:defRPr/>
            </a:pPr>
            <a:r>
              <a:rPr lang="fr-FR" sz="3600" b="1" dirty="0" smtClean="0">
                <a:latin typeface="+mj-lt"/>
                <a:cs typeface="Times New Roman" pitchFamily="18" charset="0"/>
              </a:rPr>
              <a:t>    </a:t>
            </a:r>
            <a:r>
              <a:rPr lang="fr-FR" sz="3600" b="1" dirty="0" smtClean="0">
                <a:latin typeface="+mj-lt"/>
              </a:rPr>
              <a:t>4- </a:t>
            </a:r>
            <a:r>
              <a:rPr lang="fr-FR" sz="3600" b="1" dirty="0" smtClean="0">
                <a:latin typeface="+mj-lt"/>
              </a:rPr>
              <a:t>Diaspora syrienne numérique: </a:t>
            </a:r>
            <a:r>
              <a:rPr lang="en-US" sz="3600" b="1" dirty="0" smtClean="0">
                <a:latin typeface="+mj-lt"/>
              </a:rPr>
              <a:t>les </a:t>
            </a:r>
            <a:r>
              <a:rPr lang="en-US" sz="3600" b="1" dirty="0" err="1" smtClean="0">
                <a:latin typeface="+mj-lt"/>
              </a:rPr>
              <a:t>réfugi</a:t>
            </a:r>
            <a:r>
              <a:rPr lang="fr-FR" sz="3600" b="1" dirty="0">
                <a:latin typeface="+mj-lt"/>
                <a:cs typeface="Times New Roman" pitchFamily="18" charset="0"/>
              </a:rPr>
              <a:t>é</a:t>
            </a:r>
            <a:r>
              <a:rPr lang="en-US" sz="3600" b="1" dirty="0" smtClean="0">
                <a:latin typeface="+mj-lt"/>
              </a:rPr>
              <a:t>s </a:t>
            </a:r>
            <a:r>
              <a:rPr lang="fr-FR" sz="3600" b="1" dirty="0" smtClean="0">
                <a:latin typeface="+mj-lt"/>
              </a:rPr>
              <a:t>vers un nouvel espoir?</a:t>
            </a:r>
            <a:endParaRPr lang="fr-FR" sz="3600" b="1" dirty="0" smtClean="0">
              <a:latin typeface="+mj-lt"/>
              <a:cs typeface="Times New Roman" pitchFamily="18" charset="0"/>
            </a:endParaRPr>
          </a:p>
          <a:p>
            <a:pPr>
              <a:buNone/>
            </a:pPr>
            <a:r>
              <a:rPr lang="fr-FR" sz="3600" b="1" dirty="0" smtClean="0">
                <a:latin typeface="+mj-lt"/>
                <a:cs typeface="Times New Roman" pitchFamily="18" charset="0"/>
              </a:rPr>
              <a:t/>
            </a:r>
            <a:br>
              <a:rPr lang="fr-FR" sz="3600" b="1" dirty="0" smtClean="0">
                <a:latin typeface="+mj-lt"/>
                <a:cs typeface="Times New Roman" pitchFamily="18" charset="0"/>
              </a:rPr>
            </a:br>
            <a:r>
              <a:rPr lang="fr-FR" sz="3600" b="1" dirty="0" smtClean="0">
                <a:latin typeface="+mj-lt"/>
                <a:cs typeface="Times New Roman" pitchFamily="18" charset="0"/>
              </a:rPr>
              <a:t> ● </a:t>
            </a:r>
            <a:r>
              <a:rPr lang="fr-FR" sz="3600" b="1" dirty="0" smtClean="0">
                <a:solidFill>
                  <a:srgbClr val="C00000"/>
                </a:solidFill>
                <a:latin typeface="+mj-lt"/>
                <a:cs typeface="Times New Roman" pitchFamily="18" charset="0"/>
              </a:rPr>
              <a:t>Conclusion: </a:t>
            </a:r>
            <a:r>
              <a:rPr lang="fr-FR" sz="3600" b="1" dirty="0" smtClean="0">
                <a:solidFill>
                  <a:srgbClr val="C00000"/>
                </a:solidFill>
                <a:latin typeface="+mj-lt"/>
                <a:cs typeface="Times New Roman" pitchFamily="18" charset="0"/>
              </a:rPr>
              <a:t>Quelles nouvelles identités?</a:t>
            </a:r>
            <a:endParaRPr lang="en-US" sz="3600" b="1" dirty="0" smtClean="0">
              <a:solidFill>
                <a:srgbClr val="C00000"/>
              </a:solidFill>
              <a:latin typeface="+mj-lt"/>
              <a:cs typeface="Times New Roman" pitchFamily="18" charset="0"/>
            </a:endParaRPr>
          </a:p>
          <a:p>
            <a:pPr marL="448056" indent="-384048" eaLnBrk="1" fontAlgn="auto" hangingPunct="1">
              <a:spcAft>
                <a:spcPts val="0"/>
              </a:spcAft>
              <a:buFont typeface="Arial" charset="0"/>
              <a:buNone/>
              <a:defRPr/>
            </a:pP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400" dirty="0" smtClean="0">
                <a:latin typeface="Calibri" pitchFamily="34" charset="0"/>
                <a:cs typeface="Arial" charset="0"/>
              </a:rPr>
              <a:t/>
            </a:r>
            <a:br>
              <a:rPr lang="en-US" sz="2400" dirty="0" smtClean="0">
                <a:latin typeface="Calibri" pitchFamily="34" charset="0"/>
                <a:cs typeface="Arial" charset="0"/>
              </a:rPr>
            </a:br>
            <a:r>
              <a:rPr lang="en-US" sz="2400" dirty="0" smtClean="0">
                <a:latin typeface="Calibri" pitchFamily="34" charset="0"/>
                <a:cs typeface="Arial" charset="0"/>
              </a:rPr>
              <a:t> </a:t>
            </a:r>
            <a:br>
              <a:rPr lang="en-US" sz="2400" dirty="0" smtClean="0">
                <a:latin typeface="Calibri" pitchFamily="34" charset="0"/>
                <a:cs typeface="Arial" charset="0"/>
              </a:rPr>
            </a:br>
            <a:endParaRPr lang="en-US" sz="2400" dirty="0" smtClean="0">
              <a:latin typeface="Calibri" pitchFamily="34" charset="0"/>
              <a:cs typeface="Arial" charset="0"/>
            </a:endParaRPr>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r-FR" sz="3200" b="1" dirty="0">
                <a:latin typeface="Times New Roman" pitchFamily="18" charset="0"/>
                <a:cs typeface="Times New Roman" pitchFamily="18" charset="0"/>
              </a:rPr>
              <a:t>Notre hypothèse est que les diasporas utilisent souvent Facebook, </a:t>
            </a:r>
            <a:r>
              <a:rPr lang="fr-FR" sz="3200" b="1" dirty="0" err="1">
                <a:latin typeface="Times New Roman" pitchFamily="18" charset="0"/>
                <a:cs typeface="Times New Roman" pitchFamily="18" charset="0"/>
              </a:rPr>
              <a:t>Twitter</a:t>
            </a:r>
            <a:r>
              <a:rPr lang="fr-FR" sz="3200" b="1" dirty="0">
                <a:latin typeface="Times New Roman" pitchFamily="18" charset="0"/>
                <a:cs typeface="Times New Roman" pitchFamily="18" charset="0"/>
              </a:rPr>
              <a:t> et LinkedIn pour construire des communautés en ligne qui soutiennent l'intégration dans les pays d'accueil </a:t>
            </a:r>
            <a:r>
              <a:rPr lang="fr-FR" sz="3200" dirty="0">
                <a:latin typeface="Times New Roman" pitchFamily="18" charset="0"/>
                <a:cs typeface="Times New Roman" pitchFamily="18" charset="0"/>
              </a:rPr>
              <a:t>(</a:t>
            </a:r>
            <a:r>
              <a:rPr lang="fr-FR" sz="3200" dirty="0" err="1">
                <a:latin typeface="Times New Roman" pitchFamily="18" charset="0"/>
                <a:cs typeface="Times New Roman" pitchFamily="18" charset="0"/>
              </a:rPr>
              <a:t>Diminescu</a:t>
            </a:r>
            <a:r>
              <a:rPr lang="fr-FR" sz="3200" dirty="0">
                <a:latin typeface="Times New Roman" pitchFamily="18" charset="0"/>
                <a:cs typeface="Times New Roman" pitchFamily="18" charset="0"/>
              </a:rPr>
              <a:t>, </a:t>
            </a:r>
            <a:r>
              <a:rPr lang="fr-FR" sz="3200" dirty="0" err="1">
                <a:latin typeface="Times New Roman" pitchFamily="18" charset="0"/>
                <a:cs typeface="Times New Roman" pitchFamily="18" charset="0"/>
              </a:rPr>
              <a:t>Jacomy</a:t>
            </a:r>
            <a:r>
              <a:rPr lang="fr-FR" sz="3200" dirty="0">
                <a:latin typeface="Times New Roman" pitchFamily="18" charset="0"/>
                <a:cs typeface="Times New Roman" pitchFamily="18" charset="0"/>
              </a:rPr>
              <a:t>, et Renault 2010), contribuant ainsi à combler le vide social dans la vie hors ligne des participants (</a:t>
            </a:r>
            <a:r>
              <a:rPr lang="fr-FR" sz="3200" dirty="0" err="1">
                <a:latin typeface="Times New Roman" pitchFamily="18" charset="0"/>
                <a:cs typeface="Times New Roman" pitchFamily="18" charset="0"/>
              </a:rPr>
              <a:t>Riddings</a:t>
            </a:r>
            <a:r>
              <a:rPr lang="fr-FR" sz="3200" dirty="0">
                <a:latin typeface="Times New Roman" pitchFamily="18" charset="0"/>
                <a:cs typeface="Times New Roman" pitchFamily="18" charset="0"/>
              </a:rPr>
              <a:t> et </a:t>
            </a:r>
            <a:r>
              <a:rPr lang="fr-FR" sz="3200" dirty="0" err="1">
                <a:latin typeface="Times New Roman" pitchFamily="18" charset="0"/>
                <a:cs typeface="Times New Roman" pitchFamily="18" charset="0"/>
              </a:rPr>
              <a:t>Geffen</a:t>
            </a:r>
            <a:r>
              <a:rPr lang="fr-FR" sz="3200" dirty="0">
                <a:latin typeface="Times New Roman" pitchFamily="18" charset="0"/>
                <a:cs typeface="Times New Roman" pitchFamily="18" charset="0"/>
              </a:rPr>
              <a:t> 2006).</a:t>
            </a:r>
            <a:endParaRPr lang="en-US" sz="32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650031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81138"/>
            <a:ext cx="7620000" cy="4525962"/>
          </a:xfrm>
        </p:spPr>
        <p:txBody>
          <a:bodyPr/>
          <a:lstStyle/>
          <a:p>
            <a:r>
              <a:rPr lang="fr-FR" sz="3600" b="1" dirty="0">
                <a:latin typeface="Times New Roman" pitchFamily="18" charset="0"/>
                <a:cs typeface="Times New Roman" pitchFamily="18" charset="0"/>
              </a:rPr>
              <a:t>L'avènement de l'Internet offre maintenant aussi de nouvelles chances aux émigrants désireux d'influencer la politique de leur pays d'origine. </a:t>
            </a:r>
          </a:p>
        </p:txBody>
      </p:sp>
    </p:spTree>
    <p:extLst>
      <p:ext uri="{BB962C8B-B14F-4D97-AF65-F5344CB8AC3E}">
        <p14:creationId xmlns:p14="http://schemas.microsoft.com/office/powerpoint/2010/main" val="2888171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305800" cy="5364163"/>
          </a:xfrm>
        </p:spPr>
        <p:txBody>
          <a:bodyPr rtlCol="0">
            <a:normAutofit/>
          </a:bodyPr>
          <a:lstStyle/>
          <a:p>
            <a:endParaRPr lang="fr-FR" sz="2400" dirty="0" smtClean="0">
              <a:latin typeface="Times New Roman" pitchFamily="18" charset="0"/>
              <a:cs typeface="Times New Roman" pitchFamily="18" charset="0"/>
            </a:endParaRPr>
          </a:p>
          <a:p>
            <a:r>
              <a:rPr lang="fr-FR" sz="2800" b="1" dirty="0" smtClean="0">
                <a:latin typeface="Times New Roman" pitchFamily="18" charset="0"/>
                <a:cs typeface="Times New Roman" pitchFamily="18" charset="0"/>
              </a:rPr>
              <a:t>Mais le rôle potentiel du web n’est pas sans limites</a:t>
            </a:r>
            <a:r>
              <a:rPr lang="fr-FR" sz="2800" b="1" dirty="0" smtClean="0">
                <a:latin typeface="Times New Roman" pitchFamily="18" charset="0"/>
                <a:cs typeface="Times New Roman" pitchFamily="18" charset="0"/>
              </a:rPr>
              <a:t>.</a:t>
            </a:r>
          </a:p>
          <a:p>
            <a:pPr marL="109537" indent="0">
              <a:buNone/>
            </a:pPr>
            <a:r>
              <a:rPr lang="fr-FR" sz="2800" b="1" dirty="0" smtClean="0">
                <a:latin typeface="Times New Roman" pitchFamily="18" charset="0"/>
                <a:cs typeface="Times New Roman" pitchFamily="18" charset="0"/>
              </a:rPr>
              <a:t> </a:t>
            </a:r>
          </a:p>
          <a:p>
            <a:r>
              <a:rPr lang="fr-FR" sz="2400" dirty="0" smtClean="0">
                <a:latin typeface="Times New Roman" pitchFamily="18" charset="0"/>
                <a:cs typeface="Times New Roman" pitchFamily="18" charset="0"/>
              </a:rPr>
              <a:t>Une </a:t>
            </a:r>
            <a:r>
              <a:rPr lang="fr-FR" sz="2400" dirty="0" smtClean="0">
                <a:latin typeface="Times New Roman" pitchFamily="18" charset="0"/>
                <a:cs typeface="Times New Roman" pitchFamily="18" charset="0"/>
              </a:rPr>
              <a:t>des analyses les plus enthousiastes dans ce domaine est celle de l'anthropologue Victoria </a:t>
            </a:r>
            <a:r>
              <a:rPr lang="fr-FR" sz="2400" dirty="0" err="1" smtClean="0">
                <a:latin typeface="Times New Roman" pitchFamily="18" charset="0"/>
                <a:cs typeface="Times New Roman" pitchFamily="18" charset="0"/>
              </a:rPr>
              <a:t>Bernal</a:t>
            </a:r>
            <a:r>
              <a:rPr lang="fr-FR" sz="2400" dirty="0" smtClean="0">
                <a:latin typeface="Times New Roman" pitchFamily="18" charset="0"/>
                <a:cs typeface="Times New Roman" pitchFamily="18" charset="0"/>
              </a:rPr>
              <a:t>, qui a porté sur la façon dont les diasporas Erythréennes ont participé en bandes "à la vie politique de leur pays". Fait intéressant, les activités politiques des Erythréens  étaient exercées en commun à l'intérieur du pays et étaient renforcées, selon l'auteur, par les souffrances dans le pays de résidence, de même «l'isolement», «l’invisibilité», ainsi que la «discrimination» (</a:t>
            </a:r>
            <a:r>
              <a:rPr lang="fr-FR" sz="2400" dirty="0" err="1" smtClean="0">
                <a:latin typeface="Times New Roman" pitchFamily="18" charset="0"/>
                <a:cs typeface="Times New Roman" pitchFamily="18" charset="0"/>
              </a:rPr>
              <a:t>Bernal</a:t>
            </a:r>
            <a:r>
              <a:rPr lang="fr-FR" sz="2400" dirty="0" smtClean="0">
                <a:latin typeface="Times New Roman" pitchFamily="18" charset="0"/>
                <a:cs typeface="Times New Roman" pitchFamily="18" charset="0"/>
              </a:rPr>
              <a:t> 2006, p. 164 et 168).</a:t>
            </a: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1246946426"/>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frik.com/IMG/arton336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3058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892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457200" y="762000"/>
            <a:ext cx="8382000" cy="5364163"/>
          </a:xfrm>
        </p:spPr>
        <p:txBody>
          <a:bodyPr/>
          <a:lstStyle/>
          <a:p>
            <a:pPr marL="447675" indent="-382588" eaLnBrk="1" hangingPunct="1">
              <a:buFont typeface="Arial" charset="0"/>
              <a:buChar char="•"/>
            </a:pPr>
            <a:r>
              <a:rPr lang="fr-FR" sz="2800" b="1" dirty="0" smtClean="0">
                <a:latin typeface="Times New Roman" pitchFamily="18" charset="0"/>
                <a:cs typeface="Times New Roman" pitchFamily="18" charset="0"/>
              </a:rPr>
              <a:t>Nous devrions envisager l'utilisation des TIC par les émigrants dans la continuité tout en tenant compte des changements apportés par l'évolution de l'offre technique.</a:t>
            </a:r>
          </a:p>
          <a:p>
            <a:pPr marL="447675" indent="-382588" eaLnBrk="1" hangingPunct="1">
              <a:buNone/>
            </a:pPr>
            <a:r>
              <a:rPr lang="fr-FR" sz="2400" dirty="0" smtClean="0">
                <a:latin typeface="Times New Roman" pitchFamily="18" charset="0"/>
                <a:cs typeface="Times New Roman" pitchFamily="18" charset="0"/>
              </a:rPr>
              <a:t> </a:t>
            </a:r>
          </a:p>
          <a:p>
            <a:pPr marL="447675" indent="-382588" eaLnBrk="1" hangingPunct="1">
              <a:buFont typeface="Arial" charset="0"/>
              <a:buChar char="•"/>
            </a:pPr>
            <a:r>
              <a:rPr lang="fr-FR" sz="2400" dirty="0" smtClean="0">
                <a:latin typeface="Times New Roman" pitchFamily="18" charset="0"/>
                <a:cs typeface="Times New Roman" pitchFamily="18" charset="0"/>
              </a:rPr>
              <a:t>Dominique Pasquier a fait une recherche sur l'utilisation du téléphone par les familles d'immigrants en France, du Maghreb et d'Afrique noire. L'étude confirme l'intérêt pour le téléphone pour combler le «manque» créé par la séparation de la famille. Ce travail montre également que les cartes prépayées disponibles à partir de la deuxième moitié des années 1990, ont le grand avantage « pour réduire de façon significative les coûts d'appel» (Pasquier 2001, p.185, 195, 197).</a:t>
            </a: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824046532"/>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457200" y="762000"/>
            <a:ext cx="8229600" cy="5364163"/>
          </a:xfrm>
        </p:spPr>
        <p:txBody>
          <a:bodyPr/>
          <a:lstStyle/>
          <a:p>
            <a:pPr marL="447675" indent="-382588" eaLnBrk="1" hangingPunct="1">
              <a:buFont typeface="Arial" charset="0"/>
              <a:buChar char="•"/>
            </a:pPr>
            <a:r>
              <a:rPr lang="en-US" dirty="0" smtClean="0">
                <a:latin typeface="Calibri" pitchFamily="34" charset="0"/>
              </a:rPr>
              <a:t> </a:t>
            </a:r>
            <a:r>
              <a:rPr lang="fr-FR" sz="2400" dirty="0" smtClean="0">
                <a:latin typeface="Times New Roman" pitchFamily="18" charset="0"/>
                <a:cs typeface="Times New Roman" pitchFamily="18" charset="0"/>
              </a:rPr>
              <a:t>Le téléphone est considéré comme un «ciment social» pour les émigrants. Le développement de nouvelles technologies, ou un meilleur accès à eux par une baisse des tarifs, était accompagné naturellement par une amélioration de la communication au sein des groupes, en particulier les familles dispersées. </a:t>
            </a:r>
          </a:p>
          <a:p>
            <a:pPr marL="447675" indent="-382588" eaLnBrk="1" hangingPunct="1">
              <a:buFont typeface="Arial" charset="0"/>
              <a:buChar char="•"/>
            </a:pPr>
            <a:endParaRPr lang="fr-FR" sz="2400" dirty="0" smtClean="0">
              <a:latin typeface="Times New Roman" pitchFamily="18" charset="0"/>
              <a:cs typeface="Times New Roman" pitchFamily="18" charset="0"/>
            </a:endParaRPr>
          </a:p>
          <a:p>
            <a:pPr marL="447675" indent="-382588" eaLnBrk="1" hangingPunct="1">
              <a:buFont typeface="Arial" charset="0"/>
              <a:buChar char="•"/>
            </a:pPr>
            <a:r>
              <a:rPr lang="fr-FR" sz="2400" b="1" dirty="0" smtClean="0">
                <a:latin typeface="Times New Roman" pitchFamily="18" charset="0"/>
                <a:cs typeface="Times New Roman" pitchFamily="18" charset="0"/>
              </a:rPr>
              <a:t>Mais nous ne devons pas trop mettre l'accent sur les aspects techniques et ignorer le contexte dans lequel se produisent les interactions sociales qu'il facilite. Il ne faut pas particulièrement oublier trop rapidement que ces groupes sont traversés par des logiques de domination que ne suppriment pas, par magie, les nouvelles techniques, bien au contraire.(Tableau 2)</a:t>
            </a:r>
            <a:endParaRPr lang="en-US" sz="2400" b="1" dirty="0" smtClean="0">
              <a:latin typeface="Times New Roman" pitchFamily="18" charset="0"/>
              <a:cs typeface="Times New Roman" pitchFamily="18" charset="0"/>
            </a:endParaRPr>
          </a:p>
          <a:p>
            <a:pPr marL="447675" indent="-382588" eaLnBrk="1" hangingPunct="1">
              <a:buFont typeface="Arial" charset="0"/>
              <a:buChar char="•"/>
            </a:pPr>
            <a:endParaRPr lang="en-US" dirty="0" smtClean="0">
              <a:latin typeface="Calibri" pitchFamily="34" charset="0"/>
            </a:endParaRPr>
          </a:p>
        </p:txBody>
      </p:sp>
    </p:spTree>
    <p:extLst>
      <p:ext uri="{BB962C8B-B14F-4D97-AF65-F5344CB8AC3E}">
        <p14:creationId xmlns:p14="http://schemas.microsoft.com/office/powerpoint/2010/main" val="4135828816"/>
      </p:ext>
    </p:extLst>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0"/>
            <a:ext cx="8610600" cy="6324600"/>
          </a:xfrm>
          <a:prstGeom prst="rect">
            <a:avLst/>
          </a:prstGeom>
        </p:spPr>
      </p:pic>
    </p:spTree>
    <p:extLst>
      <p:ext uri="{BB962C8B-B14F-4D97-AF65-F5344CB8AC3E}">
        <p14:creationId xmlns:p14="http://schemas.microsoft.com/office/powerpoint/2010/main" val="781406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09600" y="457200"/>
            <a:ext cx="7924800" cy="2743200"/>
          </a:xfrm>
        </p:spPr>
        <p:txBody>
          <a:bodyPr>
            <a:normAutofit/>
          </a:bodyPr>
          <a:lstStyle/>
          <a:p>
            <a:pPr marL="484632" algn="ctr" eaLnBrk="1" fontAlgn="auto" hangingPunct="1">
              <a:spcAft>
                <a:spcPts val="0"/>
              </a:spcAft>
              <a:defRPr/>
            </a:pPr>
            <a:r>
              <a:rPr lang="fr-FR" sz="2800" dirty="0" smtClean="0">
                <a:solidFill>
                  <a:schemeClr val="tx1"/>
                </a:solidFill>
                <a:latin typeface="Times New Roman" pitchFamily="18" charset="0"/>
                <a:cs typeface="Times New Roman" pitchFamily="18" charset="0"/>
              </a:rPr>
              <a:t>3-</a:t>
            </a:r>
            <a:r>
              <a:rPr lang="fr-FR" sz="2800" dirty="0" smtClean="0">
                <a:cs typeface="Times New Roman" pitchFamily="18" charset="0"/>
              </a:rPr>
              <a:t> </a:t>
            </a:r>
            <a:r>
              <a:rPr lang="fr-FR" sz="2800" u="sng" dirty="0" smtClean="0">
                <a:solidFill>
                  <a:schemeClr val="tx1"/>
                </a:solidFill>
                <a:cs typeface="Times New Roman" pitchFamily="18" charset="0"/>
              </a:rPr>
              <a:t>La </a:t>
            </a:r>
            <a:r>
              <a:rPr lang="fr-FR" sz="2800" u="sng" dirty="0">
                <a:solidFill>
                  <a:schemeClr val="tx1"/>
                </a:solidFill>
                <a:cs typeface="Times New Roman" pitchFamily="18" charset="0"/>
              </a:rPr>
              <a:t>diaspora libanaise : source économique pour le pays d’origine </a:t>
            </a:r>
            <a:r>
              <a:rPr lang="en-US" dirty="0" smtClean="0">
                <a:solidFill>
                  <a:schemeClr val="accent1">
                    <a:tint val="83000"/>
                    <a:satMod val="150000"/>
                  </a:schemeClr>
                </a:solidFill>
              </a:rPr>
              <a:t/>
            </a:r>
            <a:br>
              <a:rPr lang="en-US" dirty="0" smtClean="0">
                <a:solidFill>
                  <a:schemeClr val="accent1">
                    <a:tint val="83000"/>
                    <a:satMod val="150000"/>
                  </a:schemeClr>
                </a:solidFill>
              </a:rPr>
            </a:br>
            <a:endParaRPr lang="en-US" dirty="0" smtClean="0">
              <a:solidFill>
                <a:schemeClr val="accent1">
                  <a:tint val="83000"/>
                  <a:satMod val="150000"/>
                </a:schemeClr>
              </a:solidFill>
            </a:endParaRPr>
          </a:p>
        </p:txBody>
      </p:sp>
      <p:pic>
        <p:nvPicPr>
          <p:cNvPr id="4" name="Picture 2" descr="20130316_WBD001_0"/>
          <p:cNvPicPr>
            <a:picLocks noChangeAspect="1" noChangeArrowheads="1"/>
          </p:cNvPicPr>
          <p:nvPr/>
        </p:nvPicPr>
        <p:blipFill>
          <a:blip r:embed="rId3" cstate="print"/>
          <a:srcRect/>
          <a:stretch>
            <a:fillRect/>
          </a:stretch>
        </p:blipFill>
        <p:spPr bwMode="auto">
          <a:xfrm>
            <a:off x="1905000" y="2667000"/>
            <a:ext cx="5410200" cy="35052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Worldwide distribution of the Lebanese Diaspora"/>
          <p:cNvPicPr>
            <a:picLocks noChangeAspect="1" noChangeArrowheads="1"/>
          </p:cNvPicPr>
          <p:nvPr/>
        </p:nvPicPr>
        <p:blipFill>
          <a:blip r:embed="rId2" r:link="rId3" cstate="print"/>
          <a:srcRect/>
          <a:stretch>
            <a:fillRect/>
          </a:stretch>
        </p:blipFill>
        <p:spPr bwMode="auto">
          <a:xfrm>
            <a:off x="228600" y="304800"/>
            <a:ext cx="8610600" cy="62484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1143000"/>
            <a:ext cx="7315200" cy="4864100"/>
          </a:xfrm>
        </p:spPr>
        <p:txBody>
          <a:bodyPr/>
          <a:lstStyle/>
          <a:p>
            <a:r>
              <a:rPr lang="fr-FR" dirty="0">
                <a:latin typeface="Times New Roman" panose="02020603050405020304" pitchFamily="18" charset="0"/>
                <a:cs typeface="Times New Roman" panose="02020603050405020304" pitchFamily="18" charset="0"/>
              </a:rPr>
              <a:t>D’un millier de libanais, en 1913, en Afrique-Occidentale, le chiffre est passé à 4.500 en 1936, et à 300.000 de nos jours. Le plus gros contingent serait en Côte d’Ivoire, avec 60 000 personnes, suivi du Sénégal (30 000, dont dix mille naturalisés), puis du Nigeria (25 000) et du Sierra Leone (10 000 en Sierra Leone), du Ghana, du Congo Kinshasa (6 000), enfin au Gabon (5 000), ibidem pour le Cameroun.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9684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81000" y="914400"/>
            <a:ext cx="8229600" cy="4906963"/>
          </a:xfrm>
        </p:spPr>
        <p:txBody>
          <a:bodyPr>
            <a:normAutofit/>
          </a:bodyPr>
          <a:lstStyle/>
          <a:p>
            <a:pPr>
              <a:buNone/>
            </a:pPr>
            <a:endParaRPr lang="en-US" sz="2400" dirty="0" smtClean="0"/>
          </a:p>
          <a:p>
            <a:r>
              <a:rPr lang="fr-FR" sz="2400" dirty="0" smtClean="0"/>
              <a:t> </a:t>
            </a:r>
            <a:r>
              <a:rPr lang="en-US" sz="2400" dirty="0" err="1" smtClean="0"/>
              <a:t>Identités</a:t>
            </a:r>
            <a:endParaRPr lang="en-US" sz="2400" dirty="0" smtClean="0"/>
          </a:p>
          <a:p>
            <a:r>
              <a:rPr lang="en-US" sz="2400" dirty="0"/>
              <a:t> </a:t>
            </a:r>
            <a:r>
              <a:rPr lang="fr-FR" sz="2400" dirty="0" smtClean="0"/>
              <a:t>Post-mémoire</a:t>
            </a:r>
            <a:endParaRPr lang="fr-FR" sz="2400" dirty="0" smtClean="0"/>
          </a:p>
          <a:p>
            <a:r>
              <a:rPr lang="fr-FR" sz="2400" dirty="0" smtClean="0"/>
              <a:t> Diaspora numérique  </a:t>
            </a:r>
          </a:p>
          <a:p>
            <a:r>
              <a:rPr lang="fr-FR" sz="2400" dirty="0" smtClean="0"/>
              <a:t> Emplacement / Déplacement</a:t>
            </a:r>
          </a:p>
          <a:p>
            <a:r>
              <a:rPr lang="fr-FR" sz="2400" dirty="0" smtClean="0"/>
              <a:t> </a:t>
            </a:r>
            <a:r>
              <a:rPr lang="fr-FR" sz="2400" dirty="0" err="1" smtClean="0"/>
              <a:t>Intersectionnalité</a:t>
            </a:r>
            <a:r>
              <a:rPr lang="fr-FR" sz="2400" dirty="0" smtClean="0"/>
              <a:t>    </a:t>
            </a:r>
          </a:p>
          <a:p>
            <a:r>
              <a:rPr lang="fr-FR" sz="2400" dirty="0" smtClean="0"/>
              <a:t> </a:t>
            </a:r>
            <a:r>
              <a:rPr lang="fr-FR" sz="2400" dirty="0" err="1" smtClean="0"/>
              <a:t>Transnationalisme</a:t>
            </a:r>
            <a:r>
              <a:rPr lang="fr-FR" sz="2400" dirty="0" smtClean="0"/>
              <a:t> </a:t>
            </a:r>
          </a:p>
          <a:p>
            <a:r>
              <a:rPr lang="fr-FR" sz="2400" dirty="0" smtClean="0"/>
              <a:t> Mémoire culturelle.</a:t>
            </a:r>
            <a:endParaRPr lang="en-US" sz="2400" dirty="0" smtClean="0">
              <a:solidFill>
                <a:schemeClr val="accent1">
                  <a:lumMod val="75000"/>
                </a:schemeClr>
              </a:solidFill>
              <a:latin typeface="Calibri" pitchFamily="34" charset="0"/>
            </a:endParaRPr>
          </a:p>
          <a:p>
            <a:pPr marL="365760" indent="-256032" eaLnBrk="1" fontAlgn="auto" hangingPunct="1">
              <a:spcAft>
                <a:spcPts val="0"/>
              </a:spcAft>
              <a:buFont typeface="Arial" charset="0"/>
              <a:buNone/>
              <a:defRPr/>
            </a:pPr>
            <a:r>
              <a:rPr lang="en-US" sz="2400" dirty="0" smtClean="0">
                <a:solidFill>
                  <a:schemeClr val="accent1">
                    <a:lumMod val="75000"/>
                  </a:schemeClr>
                </a:solidFill>
                <a:latin typeface="Calibri" pitchFamily="34" charset="0"/>
              </a:rPr>
              <a:t>                                                                         </a:t>
            </a:r>
            <a:endParaRPr lang="en-US" sz="2400" u="sng" dirty="0" smtClean="0">
              <a:solidFill>
                <a:schemeClr val="accent1">
                  <a:lumMod val="75000"/>
                </a:schemeClr>
              </a:solidFill>
              <a:latin typeface="Calibri" pitchFamily="34" charset="0"/>
            </a:endParaRPr>
          </a:p>
        </p:txBody>
      </p:sp>
      <p:sp>
        <p:nvSpPr>
          <p:cNvPr id="5122" name="Title 1"/>
          <p:cNvSpPr>
            <a:spLocks noGrp="1"/>
          </p:cNvSpPr>
          <p:nvPr>
            <p:ph type="title"/>
          </p:nvPr>
        </p:nvSpPr>
        <p:spPr/>
        <p:txBody>
          <a:bodyPr/>
          <a:lstStyle/>
          <a:p>
            <a:pPr marL="484632" eaLnBrk="1" fontAlgn="auto" hangingPunct="1">
              <a:spcAft>
                <a:spcPts val="0"/>
              </a:spcAft>
              <a:defRPr/>
            </a:pPr>
            <a:r>
              <a:rPr lang="fr-FR" sz="2800" u="sng" dirty="0" smtClean="0">
                <a:solidFill>
                  <a:schemeClr val="tx1"/>
                </a:solidFill>
              </a:rPr>
              <a:t>Mots-clés:</a:t>
            </a:r>
            <a:endParaRPr lang="en-US" sz="2800" dirty="0" smtClean="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1949" y="3260725"/>
            <a:ext cx="3331029" cy="3200400"/>
          </a:xfrm>
          <a:prstGeom prst="rect">
            <a:avLst/>
          </a:prstGeom>
        </p:spPr>
      </p:pic>
    </p:spTree>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914400"/>
            <a:ext cx="7772400" cy="5092700"/>
          </a:xfrm>
        </p:spPr>
        <p:txBody>
          <a:bodyPr/>
          <a:lstStyle/>
          <a:p>
            <a:r>
              <a:rPr lang="fr-FR" sz="2400" dirty="0">
                <a:latin typeface="Times New Roman" panose="02020603050405020304" pitchFamily="18" charset="0"/>
                <a:cs typeface="Times New Roman" panose="02020603050405020304" pitchFamily="18" charset="0"/>
              </a:rPr>
              <a:t>En Amérique du Sud, la plus grande communauté libanaise vit au Brésil, suivi de l’Argentine, de la Colombie, le Venezuela, la Bolivie et le Chili. Le Mexique compte 500.000 immigrés libanais, majoritairement chrétiens. En Argentine, l’immigration arabe est la troisième la plus nombreuse du pays. La communauté la plus </a:t>
            </a:r>
            <a:r>
              <a:rPr lang="fr-FR" sz="2400" dirty="0" smtClean="0">
                <a:latin typeface="Times New Roman" panose="02020603050405020304" pitchFamily="18" charset="0"/>
                <a:cs typeface="Times New Roman" panose="02020603050405020304" pitchFamily="18" charset="0"/>
              </a:rPr>
              <a:t>représentée </a:t>
            </a:r>
            <a:r>
              <a:rPr lang="fr-FR" sz="2400" dirty="0">
                <a:latin typeface="Times New Roman" panose="02020603050405020304" pitchFamily="18" charset="0"/>
                <a:cs typeface="Times New Roman" panose="02020603050405020304" pitchFamily="18" charset="0"/>
              </a:rPr>
              <a:t>est la syrienne, suivie par la libanaise, l’irakienne et la palestinienne. Sur les 3,5 millions d’arabes ou descendants, en Argentine, 700.000 sont musulmans. La collectivité palestinienne au Chili est devenue la plus grande du monde en dehors du Moyen Orient, avec environ 500 000 membres.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04180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457200" y="990600"/>
            <a:ext cx="8229600" cy="5135563"/>
          </a:xfrm>
        </p:spPr>
        <p:txBody>
          <a:bodyPr/>
          <a:lstStyle/>
          <a:p>
            <a:r>
              <a:rPr lang="fr-FR" dirty="0" smtClean="0">
                <a:latin typeface="Times New Roman" pitchFamily="18" charset="0"/>
                <a:cs typeface="Times New Roman" pitchFamily="18" charset="0"/>
              </a:rPr>
              <a:t>Il est presque une vérité incontestable que toutes les familles libanaises ont été touchées par la migration que ce soit un membre de la famille, un parent ou un ami. </a:t>
            </a:r>
          </a:p>
          <a:p>
            <a:endParaRPr lang="fr-FR" dirty="0" smtClean="0">
              <a:latin typeface="Times New Roman" pitchFamily="18" charset="0"/>
              <a:cs typeface="Times New Roman" pitchFamily="18" charset="0"/>
            </a:endParaRPr>
          </a:p>
          <a:p>
            <a:r>
              <a:rPr lang="fr-FR" b="1" dirty="0" smtClean="0">
                <a:latin typeface="Times New Roman" pitchFamily="18" charset="0"/>
                <a:cs typeface="Times New Roman" pitchFamily="18" charset="0"/>
              </a:rPr>
              <a:t>Bien que le nombre d'émigrants libanais ne peut être négligeable, leur présence dans le pays d’ origine a été et continue d'être visible, et leur impact sur la vie politique, économique et culturelle libanaise a été et continue d'être importante.</a:t>
            </a:r>
          </a:p>
          <a:p>
            <a:pPr eaLnBrk="1" hangingPunct="1"/>
            <a:endParaRPr lang="en-US" dirty="0" smtClean="0">
              <a:latin typeface="Calibri" pitchFamily="34" charset="0"/>
            </a:endParaRPr>
          </a:p>
        </p:txBody>
      </p:sp>
    </p:spTree>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57200" y="762000"/>
            <a:ext cx="8229600" cy="5364163"/>
          </a:xfrm>
        </p:spPr>
        <p:txBody>
          <a:bodyPr/>
          <a:lstStyle/>
          <a:p>
            <a:pPr marL="447675" indent="-382588" eaLnBrk="1" hangingPunct="1">
              <a:buFont typeface="Wingdings 2" pitchFamily="18" charset="2"/>
              <a:buChar char=""/>
            </a:pPr>
            <a:r>
              <a:rPr lang="fr-FR" sz="2400" dirty="0" smtClean="0">
                <a:latin typeface="Times New Roman" pitchFamily="18" charset="0"/>
                <a:cs typeface="Times New Roman" pitchFamily="18" charset="0"/>
              </a:rPr>
              <a:t>Leur mémoire et leur vision de la patrie en outre conservées par les visites, ou les nouvelles venant du pays natal, et leur engagement pour la restauration du Liban à son ancienne gloire, les </a:t>
            </a:r>
            <a:r>
              <a:rPr lang="en-US" sz="2400" dirty="0" err="1" smtClean="0">
                <a:latin typeface="Times New Roman" pitchFamily="18" charset="0"/>
                <a:cs typeface="Times New Roman" pitchFamily="18" charset="0"/>
              </a:rPr>
              <a:t>ont</a:t>
            </a:r>
            <a:r>
              <a:rPr lang="en-US" sz="24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conduit à maintenir et à entretenir une relation continue avec la patrie. Que ce soit individuellement ou collectivement, les émigrants libanais ont toujours créé la solidarité avec le Liban et l’ont maintenu</a:t>
            </a:r>
            <a:r>
              <a:rPr lang="fr-FR" sz="2400" dirty="0" smtClean="0"/>
              <a:t>.</a:t>
            </a:r>
            <a:endParaRPr lang="fr-FR" sz="2400" dirty="0" smtClean="0">
              <a:latin typeface="Times New Roman" pitchFamily="18" charset="0"/>
              <a:cs typeface="Times New Roman" pitchFamily="18" charset="0"/>
            </a:endParaRPr>
          </a:p>
          <a:p>
            <a:pPr marL="447675" indent="-382588" eaLnBrk="1" hangingPunct="1">
              <a:buFont typeface="Wingdings 2" pitchFamily="18" charset="2"/>
              <a:buChar char=""/>
            </a:pPr>
            <a:endParaRPr lang="fr-FR" sz="2400" dirty="0" smtClean="0">
              <a:latin typeface="Times New Roman" pitchFamily="18" charset="0"/>
              <a:cs typeface="Times New Roman" pitchFamily="18" charset="0"/>
            </a:endParaRPr>
          </a:p>
          <a:p>
            <a:pPr marL="447675" indent="-382588" eaLnBrk="1" hangingPunct="1">
              <a:buFont typeface="Wingdings 2" pitchFamily="18" charset="2"/>
              <a:buChar char=""/>
            </a:pPr>
            <a:r>
              <a:rPr lang="fr-FR" sz="2400" dirty="0" smtClean="0">
                <a:latin typeface="Times New Roman" pitchFamily="18" charset="0"/>
                <a:cs typeface="Times New Roman" pitchFamily="18" charset="0"/>
              </a:rPr>
              <a:t>Bien que vivant dans différents pays d'Amérique du Nord et du Sud, de l'Australie, l'Afrique, l'Europe et le Golfe, les émigrants libanais ont établi des communautés dont certaines ont une histoire qui peut être retracée à près de 150 ans. </a:t>
            </a:r>
            <a:endParaRPr lang="en-US" sz="2400" dirty="0" smtClean="0">
              <a:latin typeface="Calibri" pitchFamily="34" charset="0"/>
            </a:endParaRPr>
          </a:p>
        </p:txBody>
      </p:sp>
    </p:spTree>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57200" y="685800"/>
            <a:ext cx="8229600" cy="5440363"/>
          </a:xfrm>
        </p:spPr>
        <p:txBody>
          <a:bodyPr/>
          <a:lstStyle/>
          <a:p>
            <a:pPr marL="447675" indent="-382588" eaLnBrk="1" hangingPunct="1">
              <a:buFont typeface="Wingdings 2" pitchFamily="18" charset="2"/>
              <a:buChar char=""/>
            </a:pPr>
            <a:r>
              <a:rPr lang="fr-FR" b="1" dirty="0" smtClean="0">
                <a:latin typeface="Times New Roman" pitchFamily="18" charset="0"/>
                <a:cs typeface="Times New Roman" pitchFamily="18" charset="0"/>
              </a:rPr>
              <a:t>Les émigrés libanais ainsi que leurs descendants sont culturellement plus enclins à communiquer avec leur famille et à contribuer au développement du Liban. </a:t>
            </a:r>
          </a:p>
          <a:p>
            <a:pPr marL="447675" indent="-382588" eaLnBrk="1" hangingPunct="1">
              <a:buFont typeface="Wingdings 2" pitchFamily="18" charset="2"/>
              <a:buChar char=""/>
            </a:pPr>
            <a:endParaRPr lang="fr-FR" dirty="0" smtClean="0">
              <a:latin typeface="Times New Roman" pitchFamily="18" charset="0"/>
              <a:cs typeface="Times New Roman" pitchFamily="18" charset="0"/>
            </a:endParaRPr>
          </a:p>
          <a:p>
            <a:pPr marL="447675" indent="-382588" eaLnBrk="1" hangingPunct="1">
              <a:buFont typeface="Wingdings 2" pitchFamily="18" charset="2"/>
              <a:buChar char=""/>
            </a:pPr>
            <a:r>
              <a:rPr lang="fr-FR" dirty="0" smtClean="0">
                <a:latin typeface="Times New Roman" pitchFamily="18" charset="0"/>
                <a:cs typeface="Times New Roman" pitchFamily="18" charset="0"/>
              </a:rPr>
              <a:t>La communauté constitue l'institution fondamentale de la société libanaise et fournit le principal soutien aux membres de leur famille en cas de besoin. Elle est la principale source de réseaux pour la survie sociale, économique et politique de l'individu et du clan, et, par conséquent, du Liban.</a:t>
            </a:r>
            <a:endParaRPr lang="en-US" dirty="0" smtClean="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457200" y="762000"/>
            <a:ext cx="8229600" cy="5364163"/>
          </a:xfrm>
        </p:spPr>
        <p:txBody>
          <a:bodyPr/>
          <a:lstStyle/>
          <a:p>
            <a:pPr eaLnBrk="1" hangingPunct="1"/>
            <a:r>
              <a:rPr lang="fr-FR" sz="2400" dirty="0" smtClean="0">
                <a:latin typeface="Times New Roman" pitchFamily="18" charset="0"/>
                <a:cs typeface="Times New Roman" pitchFamily="18" charset="0"/>
              </a:rPr>
              <a:t>Les émigrants libanais offrent des dons pour la construction ou la rénovation d'écoles religieuses ou d’édifices,  de lieux de sépulture, d’ établissements de santé, de maisons de repos pour les personnes âgées, d’orphelinats, etc., ou en raison de de la collecte de fonds à l'étranger. </a:t>
            </a:r>
          </a:p>
          <a:p>
            <a:pPr eaLnBrk="1" hangingPunct="1"/>
            <a:endParaRPr lang="fr-FR" sz="2400" dirty="0" smtClean="0">
              <a:latin typeface="Times New Roman" pitchFamily="18" charset="0"/>
              <a:cs typeface="Times New Roman" pitchFamily="18" charset="0"/>
            </a:endParaRPr>
          </a:p>
          <a:p>
            <a:pPr eaLnBrk="1" hangingPunct="1"/>
            <a:r>
              <a:rPr lang="fr-FR" sz="2400" dirty="0" smtClean="0">
                <a:latin typeface="Times New Roman" pitchFamily="18" charset="0"/>
                <a:cs typeface="Times New Roman" pitchFamily="18" charset="0"/>
              </a:rPr>
              <a:t>Ces dons peuvent prendre différentes formes, comme un montant d'argent donné à la famille et aux amis, ou des fonds remis directement à des projets philanthropiques, ou des fonds donnés aux familles pour la contribution indirectement à des projets en cours ou à des événements de collecte de fonds . Ils pourraient également prendre la forme  de fonds donnés à des associations et confréries pour la promotion de projets ou d'activités liées à la communauté.</a:t>
            </a:r>
            <a:endParaRPr lang="en-US" sz="2400" dirty="0" smtClean="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1600" y="1295400"/>
            <a:ext cx="6705600" cy="4711700"/>
          </a:xfrm>
        </p:spPr>
        <p:txBody>
          <a:bodyPr/>
          <a:lstStyle/>
          <a:p>
            <a:r>
              <a:rPr lang="fr-FR" dirty="0">
                <a:latin typeface="Times New Roman" panose="02020603050405020304" pitchFamily="18" charset="0"/>
                <a:cs typeface="Times New Roman" panose="02020603050405020304" pitchFamily="18" charset="0"/>
              </a:rPr>
              <a:t>Selon une étude de l’université américaine de Beyrouth, les Libanais de la diaspora auraient rapatrié, en 2008, quelque 4,5 milliards de dollars, dont près d’un milliard en provenance d’Afrique. Le système bancaire libanais est soutenu par la progression des dépôts de l’ordre de 10% par an, un fait qui le place à l’abri des crises systémiques.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05971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685800" y="1143001"/>
            <a:ext cx="7696200" cy="3124200"/>
          </a:xfrm>
        </p:spPr>
        <p:txBody>
          <a:bodyPr/>
          <a:lstStyle/>
          <a:p>
            <a:pPr marL="447675" indent="-382588" eaLnBrk="1" hangingPunct="1">
              <a:buFont typeface="Wingdings 2" pitchFamily="18" charset="2"/>
              <a:buChar char=""/>
            </a:pPr>
            <a:r>
              <a:rPr lang="fr-FR" sz="2800" b="1" dirty="0" smtClean="0">
                <a:latin typeface="Times New Roman" pitchFamily="18" charset="0"/>
                <a:cs typeface="Times New Roman" pitchFamily="18" charset="0"/>
              </a:rPr>
              <a:t>Les diasporas libanaises demeurent intéressées par la situation politique de leur pays et le développement de leur patrie, à travers ce qui a été inventé comme « pratiques politiques transnationales» ou étiqueté comme «nationalisme à longue distance» ou «nationalisme diasporique».                                       </a:t>
            </a:r>
            <a:endParaRPr lang="en-US" sz="2800" b="1" dirty="0" smtClean="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3949700"/>
          </a:xfrm>
        </p:spPr>
        <p:txBody>
          <a:bodyPr/>
          <a:lstStyle/>
          <a:p>
            <a:pPr algn="ctr">
              <a:buNone/>
            </a:pPr>
            <a:endParaRPr lang="fr-FR" sz="2800" dirty="0" smtClean="0"/>
          </a:p>
          <a:p>
            <a:r>
              <a:rPr lang="fr-FR" sz="2000" b="1" dirty="0" smtClean="0">
                <a:latin typeface="Andalus" pitchFamily="18" charset="-78"/>
                <a:cs typeface="Andalus" pitchFamily="18" charset="-78"/>
              </a:rPr>
              <a:t>Grâce à l’émigration, les Libanais ont transformé notre monde en une sorte de village global, un réseau qui, en arabe, se traduit par </a:t>
            </a:r>
            <a:r>
              <a:rPr lang="fr-FR" sz="2000" b="1" dirty="0" err="1" smtClean="0">
                <a:latin typeface="Andalus" pitchFamily="18" charset="-78"/>
                <a:cs typeface="Andalus" pitchFamily="18" charset="-78"/>
              </a:rPr>
              <a:t>Mahjar</a:t>
            </a:r>
            <a:r>
              <a:rPr lang="fr-FR" sz="2000" b="1" dirty="0" smtClean="0">
                <a:latin typeface="Andalus" pitchFamily="18" charset="-78"/>
                <a:cs typeface="Andalus" pitchFamily="18" charset="-78"/>
              </a:rPr>
              <a:t> – diaspora.</a:t>
            </a:r>
            <a:br>
              <a:rPr lang="fr-FR" sz="2000" b="1" dirty="0" smtClean="0">
                <a:latin typeface="Andalus" pitchFamily="18" charset="-78"/>
                <a:cs typeface="Andalus" pitchFamily="18" charset="-78"/>
              </a:rPr>
            </a:br>
            <a:r>
              <a:rPr lang="fr-FR" sz="2000" b="1" dirty="0" smtClean="0">
                <a:latin typeface="Andalus" pitchFamily="18" charset="-78"/>
                <a:cs typeface="Andalus" pitchFamily="18" charset="-78"/>
              </a:rPr>
              <a:t/>
            </a:r>
            <a:br>
              <a:rPr lang="fr-FR" sz="2000" b="1" dirty="0" smtClean="0">
                <a:latin typeface="Andalus" pitchFamily="18" charset="-78"/>
                <a:cs typeface="Andalus" pitchFamily="18" charset="-78"/>
              </a:rPr>
            </a:br>
            <a:r>
              <a:rPr lang="fr-FR" sz="2000" b="1" dirty="0" err="1" smtClean="0">
                <a:latin typeface="Andalus" pitchFamily="18" charset="-78"/>
                <a:cs typeface="Andalus" pitchFamily="18" charset="-78"/>
              </a:rPr>
              <a:t>Mahjar</a:t>
            </a:r>
            <a:r>
              <a:rPr lang="fr-FR" sz="2000" b="1" dirty="0" smtClean="0">
                <a:latin typeface="Andalus" pitchFamily="18" charset="-78"/>
                <a:cs typeface="Andalus" pitchFamily="18" charset="-78"/>
              </a:rPr>
              <a:t> – Connexions Libanaises – MCL – est un portail internet connecté à tous les sites et entités libanaises dans le monde. C’est également un </a:t>
            </a:r>
            <a:r>
              <a:rPr lang="fr-FR" sz="2000" b="1" dirty="0" smtClean="0">
                <a:latin typeface="Andalus" pitchFamily="18" charset="-78"/>
                <a:cs typeface="Andalus" pitchFamily="18" charset="-78"/>
                <a:hlinkClick r:id="rId2"/>
              </a:rPr>
              <a:t>annuaire</a:t>
            </a:r>
            <a:r>
              <a:rPr lang="fr-FR" sz="2000" b="1" dirty="0" smtClean="0">
                <a:latin typeface="Andalus" pitchFamily="18" charset="-78"/>
                <a:cs typeface="Andalus" pitchFamily="18" charset="-78"/>
              </a:rPr>
              <a:t> des libanais, des descendants de libanais et des amis du Liban.</a:t>
            </a:r>
          </a:p>
          <a:p>
            <a:pPr>
              <a:buNone/>
            </a:pPr>
            <a:r>
              <a:rPr lang="fr-FR" sz="2000" b="1" dirty="0" smtClean="0">
                <a:latin typeface="Andalus" pitchFamily="18" charset="-78"/>
                <a:cs typeface="Andalus" pitchFamily="18" charset="-78"/>
              </a:rPr>
              <a:t/>
            </a:r>
            <a:br>
              <a:rPr lang="fr-FR" sz="2000" b="1" dirty="0" smtClean="0">
                <a:latin typeface="Andalus" pitchFamily="18" charset="-78"/>
                <a:cs typeface="Andalus" pitchFamily="18" charset="-78"/>
              </a:rPr>
            </a:br>
            <a:r>
              <a:rPr lang="fr-FR" sz="2000" b="1" dirty="0" smtClean="0">
                <a:latin typeface="Andalus" pitchFamily="18" charset="-78"/>
                <a:cs typeface="Andalus" pitchFamily="18" charset="-78"/>
              </a:rPr>
              <a:t>Du monde nous sommes des voisins et des frères… (</a:t>
            </a:r>
            <a:r>
              <a:rPr lang="fr-FR" sz="2000" b="1" dirty="0" err="1" smtClean="0">
                <a:latin typeface="Andalus" pitchFamily="18" charset="-78"/>
                <a:cs typeface="Andalus" pitchFamily="18" charset="-78"/>
              </a:rPr>
              <a:t>Said</a:t>
            </a:r>
            <a:r>
              <a:rPr lang="fr-FR" sz="2000" b="1" dirty="0" smtClean="0">
                <a:latin typeface="Andalus" pitchFamily="18" charset="-78"/>
                <a:cs typeface="Andalus" pitchFamily="18" charset="-78"/>
              </a:rPr>
              <a:t> </a:t>
            </a:r>
            <a:r>
              <a:rPr lang="fr-FR" sz="2000" b="1" dirty="0" err="1" smtClean="0">
                <a:latin typeface="Andalus" pitchFamily="18" charset="-78"/>
                <a:cs typeface="Andalus" pitchFamily="18" charset="-78"/>
              </a:rPr>
              <a:t>Akl</a:t>
            </a:r>
            <a:r>
              <a:rPr lang="fr-FR" sz="2000" b="1" dirty="0" smtClean="0">
                <a:latin typeface="Andalus" pitchFamily="18" charset="-78"/>
                <a:cs typeface="Andalus" pitchFamily="18" charset="-78"/>
              </a:rPr>
              <a:t>)</a:t>
            </a:r>
          </a:p>
          <a:p>
            <a:pPr>
              <a:buNone/>
            </a:pPr>
            <a:endParaRPr lang="fr-FR" sz="2000" dirty="0" smtClean="0"/>
          </a:p>
          <a:p>
            <a:pPr>
              <a:buNone/>
            </a:pPr>
            <a:endParaRPr lang="fr-FR" sz="2000" dirty="0" smtClean="0"/>
          </a:p>
          <a:p>
            <a:endParaRPr lang="en-US" sz="2000" dirty="0"/>
          </a:p>
        </p:txBody>
      </p:sp>
      <p:sp>
        <p:nvSpPr>
          <p:cNvPr id="3" name="Title 2"/>
          <p:cNvSpPr>
            <a:spLocks noGrp="1"/>
          </p:cNvSpPr>
          <p:nvPr>
            <p:ph type="title"/>
          </p:nvPr>
        </p:nvSpPr>
        <p:spPr>
          <a:xfrm>
            <a:off x="457200" y="685800"/>
            <a:ext cx="8229600" cy="152400"/>
          </a:xfrm>
        </p:spPr>
        <p:txBody>
          <a:bodyPr>
            <a:noAutofit/>
          </a:bodyPr>
          <a:lstStyle/>
          <a:p>
            <a:r>
              <a:rPr lang="en-US" sz="2400" u="sng" dirty="0" smtClean="0">
                <a:solidFill>
                  <a:schemeClr val="tx1"/>
                </a:solidFill>
              </a:rPr>
              <a:t>EXEMPLES        </a:t>
            </a:r>
            <a:r>
              <a:rPr lang="fr-FR" sz="2800" dirty="0" err="1" smtClean="0">
                <a:solidFill>
                  <a:schemeClr val="tx1"/>
                </a:solidFill>
                <a:latin typeface="Andalus" pitchFamily="18" charset="-78"/>
                <a:cs typeface="Andalus" pitchFamily="18" charset="-78"/>
              </a:rPr>
              <a:t>Mahjar</a:t>
            </a:r>
            <a:r>
              <a:rPr lang="fr-FR" sz="2800" dirty="0" smtClean="0">
                <a:solidFill>
                  <a:schemeClr val="tx1"/>
                </a:solidFill>
                <a:latin typeface="Andalus" pitchFamily="18" charset="-78"/>
                <a:cs typeface="Andalus" pitchFamily="18" charset="-78"/>
              </a:rPr>
              <a:t> – Connexions Libanaises – MCL</a:t>
            </a:r>
            <a:r>
              <a:rPr lang="fr-FR" sz="2400" dirty="0" smtClean="0">
                <a:latin typeface="Andalus" pitchFamily="18" charset="-78"/>
                <a:cs typeface="Andalus" pitchFamily="18" charset="-78"/>
              </a:rPr>
              <a:t/>
            </a:r>
            <a:br>
              <a:rPr lang="fr-FR" sz="2400" dirty="0" smtClean="0">
                <a:latin typeface="Andalus" pitchFamily="18" charset="-78"/>
                <a:cs typeface="Andalus" pitchFamily="18" charset="-78"/>
              </a:rPr>
            </a:br>
            <a:endParaRPr lang="en-US" sz="2400" u="sng" dirty="0">
              <a:solidFill>
                <a:schemeClr val="tx1"/>
              </a:solidFill>
            </a:endParaRPr>
          </a:p>
        </p:txBody>
      </p:sp>
      <p:pic>
        <p:nvPicPr>
          <p:cNvPr id="20482" name="Picture 2" descr="http://www.connexionslibanaises.com/fr/Logo%20Weather%20Fren1%20Small.gif"/>
          <p:cNvPicPr>
            <a:picLocks noChangeAspect="1" noChangeArrowheads="1"/>
          </p:cNvPicPr>
          <p:nvPr/>
        </p:nvPicPr>
        <p:blipFill>
          <a:blip r:embed="rId3" cstate="print"/>
          <a:srcRect/>
          <a:stretch>
            <a:fillRect/>
          </a:stretch>
        </p:blipFill>
        <p:spPr bwMode="auto">
          <a:xfrm>
            <a:off x="6019800" y="1219200"/>
            <a:ext cx="1295400" cy="990600"/>
          </a:xfrm>
          <a:prstGeom prst="rect">
            <a:avLst/>
          </a:prstGeom>
          <a:noFill/>
        </p:spPr>
      </p:pic>
      <p:pic>
        <p:nvPicPr>
          <p:cNvPr id="20483" name="Picture 3" descr="http://www.connexionslibanaises.com/fr/Logo%20Yamli%20Small.gif"/>
          <p:cNvPicPr>
            <a:picLocks noChangeAspect="1" noChangeArrowheads="1"/>
          </p:cNvPicPr>
          <p:nvPr/>
        </p:nvPicPr>
        <p:blipFill>
          <a:blip r:embed="rId4" cstate="print"/>
          <a:srcRect/>
          <a:stretch>
            <a:fillRect/>
          </a:stretch>
        </p:blipFill>
        <p:spPr bwMode="auto">
          <a:xfrm>
            <a:off x="4572000" y="1219200"/>
            <a:ext cx="1371600" cy="990600"/>
          </a:xfrm>
          <a:prstGeom prst="rect">
            <a:avLst/>
          </a:prstGeom>
          <a:noFill/>
        </p:spPr>
      </p:pic>
      <p:pic>
        <p:nvPicPr>
          <p:cNvPr id="20484" name="Picture 4" descr="http://www.connexionslibanaises.com/fr/Logo%20Lorient%20Small.gif"/>
          <p:cNvPicPr>
            <a:picLocks noChangeAspect="1" noChangeArrowheads="1"/>
          </p:cNvPicPr>
          <p:nvPr/>
        </p:nvPicPr>
        <p:blipFill>
          <a:blip r:embed="rId5" cstate="print"/>
          <a:srcRect/>
          <a:stretch>
            <a:fillRect/>
          </a:stretch>
        </p:blipFill>
        <p:spPr bwMode="auto">
          <a:xfrm>
            <a:off x="3124200" y="1219200"/>
            <a:ext cx="1371600" cy="990600"/>
          </a:xfrm>
          <a:prstGeom prst="rect">
            <a:avLst/>
          </a:prstGeom>
          <a:noFill/>
        </p:spPr>
      </p:pic>
      <p:pic>
        <p:nvPicPr>
          <p:cNvPr id="20485" name="Picture 5" descr="http://www.connexionslibanaises.com/fr/images%5b1%5d.jpg"/>
          <p:cNvPicPr>
            <a:picLocks noChangeAspect="1" noChangeArrowheads="1"/>
          </p:cNvPicPr>
          <p:nvPr/>
        </p:nvPicPr>
        <p:blipFill>
          <a:blip r:embed="rId6" cstate="print"/>
          <a:srcRect/>
          <a:stretch>
            <a:fillRect/>
          </a:stretch>
        </p:blipFill>
        <p:spPr bwMode="auto">
          <a:xfrm>
            <a:off x="1828800" y="1219200"/>
            <a:ext cx="1219200" cy="990600"/>
          </a:xfrm>
          <a:prstGeom prst="rect">
            <a:avLst/>
          </a:prstGeom>
          <a:noFill/>
        </p:spPr>
      </p:pic>
      <p:pic>
        <p:nvPicPr>
          <p:cNvPr id="20486" name="Picture 6" descr="http://www.connexionslibanaises.com/fr/Lebanon%20Small%20Flag.gif"/>
          <p:cNvPicPr>
            <a:picLocks noChangeAspect="1" noChangeArrowheads="1"/>
          </p:cNvPicPr>
          <p:nvPr/>
        </p:nvPicPr>
        <p:blipFill>
          <a:blip r:embed="rId7" cstate="print"/>
          <a:srcRect/>
          <a:stretch>
            <a:fillRect/>
          </a:stretch>
        </p:blipFill>
        <p:spPr bwMode="auto">
          <a:xfrm>
            <a:off x="7391400" y="1524000"/>
            <a:ext cx="285750" cy="190500"/>
          </a:xfrm>
          <a:prstGeom prst="rect">
            <a:avLst/>
          </a:prstGeom>
          <a:noFill/>
        </p:spPr>
      </p:pic>
      <p:pic>
        <p:nvPicPr>
          <p:cNvPr id="20487" name="Picture 7" descr="http://www.connexionslibanaises.com/fr/UK%20Small%20Flag.gif"/>
          <p:cNvPicPr>
            <a:picLocks noChangeAspect="1" noChangeArrowheads="1"/>
          </p:cNvPicPr>
          <p:nvPr/>
        </p:nvPicPr>
        <p:blipFill>
          <a:blip r:embed="rId8" cstate="print"/>
          <a:srcRect/>
          <a:stretch>
            <a:fillRect/>
          </a:stretch>
        </p:blipFill>
        <p:spPr bwMode="auto">
          <a:xfrm>
            <a:off x="7772400" y="1524000"/>
            <a:ext cx="285750" cy="190500"/>
          </a:xfrm>
          <a:prstGeom prst="rect">
            <a:avLst/>
          </a:prstGeom>
          <a:noFill/>
        </p:spPr>
      </p:pic>
      <p:pic>
        <p:nvPicPr>
          <p:cNvPr id="20488" name="Picture 8" descr="http://www.connexionslibanaises.com/fr/Spain%20Small%20Flag.gif"/>
          <p:cNvPicPr>
            <a:picLocks noChangeAspect="1" noChangeArrowheads="1"/>
          </p:cNvPicPr>
          <p:nvPr/>
        </p:nvPicPr>
        <p:blipFill>
          <a:blip r:embed="rId9" cstate="print"/>
          <a:srcRect/>
          <a:stretch>
            <a:fillRect/>
          </a:stretch>
        </p:blipFill>
        <p:spPr bwMode="auto">
          <a:xfrm>
            <a:off x="8153400" y="1524000"/>
            <a:ext cx="285750" cy="190500"/>
          </a:xfrm>
          <a:prstGeom prst="rect">
            <a:avLst/>
          </a:prstGeom>
          <a:noFill/>
        </p:spPr>
      </p:pic>
      <p:pic>
        <p:nvPicPr>
          <p:cNvPr id="20489" name="Picture 9" descr="http://www.connexionslibanaises.com/fr/Bresil%20Small%20Flag.gif"/>
          <p:cNvPicPr>
            <a:picLocks noChangeAspect="1" noChangeArrowheads="1"/>
          </p:cNvPicPr>
          <p:nvPr/>
        </p:nvPicPr>
        <p:blipFill>
          <a:blip r:embed="rId10" cstate="print"/>
          <a:srcRect/>
          <a:stretch>
            <a:fillRect/>
          </a:stretch>
        </p:blipFill>
        <p:spPr bwMode="auto">
          <a:xfrm>
            <a:off x="8610600" y="1524000"/>
            <a:ext cx="285750" cy="190500"/>
          </a:xfrm>
          <a:prstGeom prst="rect">
            <a:avLst/>
          </a:prstGeom>
          <a:noFill/>
        </p:spPr>
      </p:pic>
      <p:pic>
        <p:nvPicPr>
          <p:cNvPr id="20490" name="Picture 10" descr="http://www.connexionslibanaises.com/home.gif"/>
          <p:cNvPicPr>
            <a:picLocks noChangeAspect="1" noChangeArrowheads="1"/>
          </p:cNvPicPr>
          <p:nvPr/>
        </p:nvPicPr>
        <p:blipFill>
          <a:blip r:embed="rId11" cstate="print"/>
          <a:srcRect/>
          <a:stretch>
            <a:fillRect/>
          </a:stretch>
        </p:blipFill>
        <p:spPr bwMode="auto">
          <a:xfrm>
            <a:off x="2286000" y="685800"/>
            <a:ext cx="238125" cy="238125"/>
          </a:xfrm>
          <a:prstGeom prst="rect">
            <a:avLst/>
          </a:prstGeom>
          <a:noFill/>
        </p:spPr>
      </p:pic>
      <p:pic>
        <p:nvPicPr>
          <p:cNvPr id="20492" name="Picture 12" descr="http://www.connexionslibanaises.com/fr/Logo%20Hymne%20Fren%20Small.gif"/>
          <p:cNvPicPr>
            <a:picLocks noChangeAspect="1" noChangeArrowheads="1"/>
          </p:cNvPicPr>
          <p:nvPr/>
        </p:nvPicPr>
        <p:blipFill>
          <a:blip r:embed="rId12" cstate="print"/>
          <a:srcRect/>
          <a:stretch>
            <a:fillRect/>
          </a:stretch>
        </p:blipFill>
        <p:spPr bwMode="auto">
          <a:xfrm>
            <a:off x="457200" y="1219200"/>
            <a:ext cx="1295400" cy="990600"/>
          </a:xfrm>
          <a:prstGeom prst="rect">
            <a:avLst/>
          </a:prstGeom>
          <a:noFill/>
        </p:spPr>
      </p:pic>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http://www.libanvision.com/pub/LibanVision_Logo_Leb.gif"/>
          <p:cNvPicPr>
            <a:picLocks noChangeAspect="1" noChangeArrowheads="1"/>
          </p:cNvPicPr>
          <p:nvPr/>
        </p:nvPicPr>
        <p:blipFill>
          <a:blip r:embed="rId2" cstate="print"/>
          <a:srcRect/>
          <a:stretch>
            <a:fillRect/>
          </a:stretch>
        </p:blipFill>
        <p:spPr bwMode="auto">
          <a:xfrm>
            <a:off x="1219200" y="762000"/>
            <a:ext cx="3276600" cy="990600"/>
          </a:xfrm>
          <a:prstGeom prst="rect">
            <a:avLst/>
          </a:prstGeom>
          <a:noFill/>
        </p:spPr>
      </p:pic>
      <p:pic>
        <p:nvPicPr>
          <p:cNvPr id="1026" name="Picture 2" descr="http://www.libanvision.com/images/image/movingnews.gif"/>
          <p:cNvPicPr>
            <a:picLocks noChangeAspect="1" noChangeArrowheads="1" noCrop="1"/>
          </p:cNvPicPr>
          <p:nvPr/>
        </p:nvPicPr>
        <p:blipFill>
          <a:blip r:embed="rId3" cstate="print"/>
          <a:srcRect/>
          <a:stretch>
            <a:fillRect/>
          </a:stretch>
        </p:blipFill>
        <p:spPr bwMode="auto">
          <a:xfrm>
            <a:off x="5181600" y="304800"/>
            <a:ext cx="2514600" cy="2057400"/>
          </a:xfrm>
          <a:prstGeom prst="rect">
            <a:avLst/>
          </a:prstGeom>
          <a:noFill/>
        </p:spPr>
      </p:pic>
      <p:sp>
        <p:nvSpPr>
          <p:cNvPr id="6" name="Rectangle 5"/>
          <p:cNvSpPr/>
          <p:nvPr/>
        </p:nvSpPr>
        <p:spPr>
          <a:xfrm>
            <a:off x="1143000" y="2819400"/>
            <a:ext cx="7467600" cy="3108543"/>
          </a:xfrm>
          <a:prstGeom prst="rect">
            <a:avLst/>
          </a:prstGeom>
        </p:spPr>
        <p:txBody>
          <a:bodyPr wrap="square">
            <a:spAutoFit/>
          </a:bodyPr>
          <a:lstStyle/>
          <a:p>
            <a:r>
              <a:rPr lang="fr-FR" sz="2800" b="1" i="1" dirty="0" smtClean="0">
                <a:latin typeface="Andalus" pitchFamily="18" charset="-78"/>
                <a:cs typeface="Andalus" pitchFamily="18" charset="-78"/>
              </a:rPr>
              <a:t>LibanVision.com: "votre </a:t>
            </a:r>
            <a:r>
              <a:rPr lang="fr-FR" sz="2800" b="1" i="1" dirty="0" err="1" smtClean="0">
                <a:latin typeface="Andalus" pitchFamily="18" charset="-78"/>
                <a:cs typeface="Andalus" pitchFamily="18" charset="-78"/>
              </a:rPr>
              <a:t>Web-Magazine</a:t>
            </a:r>
            <a:r>
              <a:rPr lang="fr-FR" sz="2800" b="1" i="1" dirty="0" smtClean="0">
                <a:latin typeface="Andalus" pitchFamily="18" charset="-78"/>
                <a:cs typeface="Andalus" pitchFamily="18" charset="-78"/>
              </a:rPr>
              <a:t>, rencontre des francophonies libanaises pour la culture, l'information ou le divertissement, fenêtre sur le Liban et lien entre les Libanais et les amis francophones du Liban".</a:t>
            </a:r>
            <a:br>
              <a:rPr lang="fr-FR" sz="2800" b="1" i="1" dirty="0" smtClean="0">
                <a:latin typeface="Andalus" pitchFamily="18" charset="-78"/>
                <a:cs typeface="Andalus" pitchFamily="18" charset="-78"/>
              </a:rPr>
            </a:br>
            <a:r>
              <a:rPr lang="fr-FR" sz="2800" b="1" i="1" dirty="0" smtClean="0">
                <a:latin typeface="Andalus" pitchFamily="18" charset="-78"/>
                <a:cs typeface="Andalus" pitchFamily="18" charset="-78"/>
              </a:rPr>
              <a:t>Le meilleur du web pour une meilleure vision du Liban .</a:t>
            </a:r>
            <a:endParaRPr lang="fr-FR" sz="2800" i="1" dirty="0">
              <a:latin typeface="Andalus" pitchFamily="18" charset="-78"/>
              <a:cs typeface="Andalus" pitchFamily="18" charset="-78"/>
            </a:endParaRPr>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74638"/>
            <a:ext cx="7772400" cy="1143000"/>
          </a:xfrm>
        </p:spPr>
        <p:txBody>
          <a:bodyPr>
            <a:normAutofit/>
          </a:bodyPr>
          <a:lstStyle/>
          <a:p>
            <a:r>
              <a:rPr lang="en-US" sz="3600" dirty="0" err="1" smtClean="0">
                <a:solidFill>
                  <a:schemeClr val="accent5"/>
                </a:solidFill>
                <a:latin typeface="Andalus" pitchFamily="18" charset="-78"/>
                <a:cs typeface="Andalus" pitchFamily="18" charset="-78"/>
                <a:hlinkClick r:id="rId2"/>
              </a:rPr>
              <a:t>Tayyar</a:t>
            </a:r>
            <a:r>
              <a:rPr lang="en-US" sz="3600" dirty="0" smtClean="0">
                <a:solidFill>
                  <a:schemeClr val="accent5"/>
                </a:solidFill>
                <a:latin typeface="Andalus" pitchFamily="18" charset="-78"/>
                <a:cs typeface="Andalus" pitchFamily="18" charset="-78"/>
                <a:hlinkClick r:id="rId2"/>
              </a:rPr>
              <a:t>-</a:t>
            </a:r>
            <a:r>
              <a:rPr lang="en-US" sz="3600" dirty="0" err="1" smtClean="0">
                <a:solidFill>
                  <a:schemeClr val="accent5"/>
                </a:solidFill>
                <a:latin typeface="Andalus" pitchFamily="18" charset="-78"/>
                <a:cs typeface="Andalus" pitchFamily="18" charset="-78"/>
                <a:hlinkClick r:id="rId2"/>
              </a:rPr>
              <a:t>Intishar</a:t>
            </a:r>
            <a:endParaRPr lang="en-US" sz="3600" dirty="0"/>
          </a:p>
        </p:txBody>
      </p:sp>
      <p:pic>
        <p:nvPicPr>
          <p:cNvPr id="4" name="Picture 1" descr="C:\Users\May\Desktop\Aoun-06062012.jpg"/>
          <p:cNvPicPr>
            <a:picLocks noChangeAspect="1" noChangeArrowheads="1"/>
          </p:cNvPicPr>
          <p:nvPr/>
        </p:nvPicPr>
        <p:blipFill>
          <a:blip r:embed="rId3" cstate="print"/>
          <a:srcRect/>
          <a:stretch>
            <a:fillRect/>
          </a:stretch>
        </p:blipFill>
        <p:spPr bwMode="auto">
          <a:xfrm>
            <a:off x="5410200" y="152400"/>
            <a:ext cx="3105150" cy="1524000"/>
          </a:xfrm>
          <a:prstGeom prst="rect">
            <a:avLst/>
          </a:prstGeom>
          <a:noFill/>
        </p:spPr>
      </p:pic>
      <p:sp>
        <p:nvSpPr>
          <p:cNvPr id="6" name="Rectangle 5"/>
          <p:cNvSpPr/>
          <p:nvPr/>
        </p:nvSpPr>
        <p:spPr>
          <a:xfrm>
            <a:off x="762000" y="1828800"/>
            <a:ext cx="8153400" cy="4191000"/>
          </a:xfrm>
          <a:prstGeom prst="rect">
            <a:avLst/>
          </a:prstGeom>
        </p:spPr>
        <p:txBody>
          <a:bodyPr wrap="square">
            <a:spAutoFit/>
          </a:bodyPr>
          <a:lstStyle/>
          <a:p>
            <a:r>
              <a:rPr lang="fr-FR" sz="2000" b="1" i="1" dirty="0" smtClean="0">
                <a:latin typeface="Andalus" pitchFamily="18" charset="-78"/>
                <a:cs typeface="Andalus" pitchFamily="18" charset="-78"/>
              </a:rPr>
              <a:t>Bienvenue sur le site consacré à </a:t>
            </a:r>
            <a:r>
              <a:rPr lang="fr-FR" sz="2000" b="1" i="1" dirty="0" err="1" smtClean="0">
                <a:latin typeface="Andalus" pitchFamily="18" charset="-78"/>
                <a:cs typeface="Andalus" pitchFamily="18" charset="-78"/>
              </a:rPr>
              <a:t>Intishar</a:t>
            </a:r>
            <a:r>
              <a:rPr lang="fr-FR" sz="2000" b="1" i="1" dirty="0" smtClean="0">
                <a:latin typeface="Andalus" pitchFamily="18" charset="-78"/>
                <a:cs typeface="Andalus" pitchFamily="18" charset="-78"/>
              </a:rPr>
              <a:t>, la fenêtre en ligne ouverte sur la communauté libanaise dans le monde entier .</a:t>
            </a:r>
          </a:p>
          <a:p>
            <a:r>
              <a:rPr lang="fr-FR" sz="2000" b="1" i="1" dirty="0" smtClean="0">
                <a:latin typeface="Andalus" pitchFamily="18" charset="-78"/>
                <a:cs typeface="Andalus" pitchFamily="18" charset="-78"/>
              </a:rPr>
              <a:t>Tandis que la plupart des gens parlent d'expatriés, d'immigrants voire de diaspora, nous insistons sur la définition précise de </a:t>
            </a:r>
            <a:r>
              <a:rPr lang="fr-FR" sz="2000" b="1" i="1" u="sng" dirty="0" err="1" smtClean="0">
                <a:latin typeface="Andalus" pitchFamily="18" charset="-78"/>
                <a:cs typeface="Andalus" pitchFamily="18" charset="-78"/>
              </a:rPr>
              <a:t>Intishar</a:t>
            </a:r>
            <a:r>
              <a:rPr lang="fr-FR" sz="2000" b="1" i="1" dirty="0" smtClean="0">
                <a:latin typeface="Andalus" pitchFamily="18" charset="-78"/>
                <a:cs typeface="Andalus" pitchFamily="18" charset="-78"/>
              </a:rPr>
              <a:t> non seulement parce que cela signifie littéralement « se répandre », non parce qu'il s'agit d'un joli nom, d'une fantaisie nouvelle ou même d'une définition, mais parce qu'en réalité, les Libanais depuis l'antiquité se sont répandus dans le monde entier. Leur but n'était pas de conquérir les terres d'autrui ou de s'y installer, mais principalement d’établir un échange commercial et culturel pour ensuite retourner chez soi. </a:t>
            </a:r>
          </a:p>
          <a:p>
            <a:r>
              <a:rPr lang="fr-FR" sz="2000" b="1" i="1" dirty="0" smtClean="0">
                <a:latin typeface="Andalus" pitchFamily="18" charset="-78"/>
                <a:cs typeface="Andalus" pitchFamily="18" charset="-78"/>
              </a:rPr>
              <a:t>L’échange commercial et culturel de l’</a:t>
            </a:r>
            <a:r>
              <a:rPr lang="fr-FR" sz="2000" b="1" i="1" dirty="0" err="1" smtClean="0">
                <a:latin typeface="Andalus" pitchFamily="18" charset="-78"/>
                <a:cs typeface="Andalus" pitchFamily="18" charset="-78"/>
              </a:rPr>
              <a:t>Intishar</a:t>
            </a:r>
            <a:r>
              <a:rPr lang="fr-FR" sz="2000" b="1" i="1" dirty="0" smtClean="0">
                <a:latin typeface="Andalus" pitchFamily="18" charset="-78"/>
                <a:cs typeface="Andalus" pitchFamily="18" charset="-78"/>
              </a:rPr>
              <a:t> est considéré comme le trésor principal d’un peuple libanais qui manque de ressources naturelles ou de grandes frontières géographiques au sein desquelles il peut se développer. </a:t>
            </a:r>
            <a:endParaRPr lang="en-US" sz="2000" i="1"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381000" y="1600200"/>
            <a:ext cx="8534400" cy="4267200"/>
          </a:xfrm>
        </p:spPr>
        <p:txBody>
          <a:bodyPr/>
          <a:lstStyle/>
          <a:p>
            <a:pPr marL="447675" indent="-382588" eaLnBrk="1" hangingPunct="1">
              <a:buFont typeface="Arial" charset="0"/>
              <a:buChar char="•"/>
            </a:pPr>
            <a:r>
              <a:rPr lang="fr-FR" dirty="0" smtClean="0">
                <a:latin typeface="Times New Roman" pitchFamily="18" charset="0"/>
                <a:cs typeface="Times New Roman" pitchFamily="18" charset="0"/>
              </a:rPr>
              <a:t>Les études  sur les diasporas ont émergé depuis la fin des années 1980, dans le monde universitaire anglophone, et avaient pour but d’ identifier les transformations socioculturelles qui produisent la logique de la mondialisation. </a:t>
            </a:r>
          </a:p>
          <a:p>
            <a:pPr marL="447675" indent="-382588" eaLnBrk="1" hangingPunct="1">
              <a:buFont typeface="Arial" charset="0"/>
              <a:buChar char="•"/>
            </a:pPr>
            <a:endParaRPr lang="fr-FR" dirty="0" smtClean="0">
              <a:latin typeface="Times New Roman" pitchFamily="18" charset="0"/>
              <a:cs typeface="Times New Roman" pitchFamily="18" charset="0"/>
            </a:endParaRPr>
          </a:p>
          <a:p>
            <a:pPr marL="447675" indent="-382588" eaLnBrk="1" hangingPunct="1">
              <a:buFont typeface="Arial" charset="0"/>
              <a:buChar char="•"/>
            </a:pPr>
            <a:r>
              <a:rPr lang="fr-FR" b="1" dirty="0" smtClean="0">
                <a:latin typeface="Times New Roman" pitchFamily="18" charset="0"/>
                <a:cs typeface="Times New Roman" pitchFamily="18" charset="0"/>
              </a:rPr>
              <a:t>Les diasporas, pour leurs négociations culturelles constantes sont à bien des égards emblématiques d'un monde où les identités culturelles sont constamment réinventées sous la force des flux transnationaux.</a:t>
            </a:r>
            <a:endParaRPr lang="en-US" b="1" dirty="0" smtClean="0">
              <a:latin typeface="Times New Roman" pitchFamily="18" charset="0"/>
              <a:cs typeface="Times New Roman" pitchFamily="18" charset="0"/>
            </a:endParaRPr>
          </a:p>
        </p:txBody>
      </p:sp>
      <p:sp>
        <p:nvSpPr>
          <p:cNvPr id="6146" name="Title 1"/>
          <p:cNvSpPr>
            <a:spLocks noGrp="1"/>
          </p:cNvSpPr>
          <p:nvPr>
            <p:ph type="title"/>
          </p:nvPr>
        </p:nvSpPr>
        <p:spPr>
          <a:xfrm>
            <a:off x="457200" y="685800"/>
            <a:ext cx="8229600" cy="731838"/>
          </a:xfrm>
        </p:spPr>
        <p:txBody>
          <a:bodyPr>
            <a:normAutofit fontScale="90000"/>
          </a:bodyPr>
          <a:lstStyle/>
          <a:p>
            <a:pPr marL="484632" algn="ctr" eaLnBrk="1" fontAlgn="auto" hangingPunct="1">
              <a:spcAft>
                <a:spcPts val="0"/>
              </a:spcAft>
              <a:defRPr/>
            </a:pPr>
            <a:r>
              <a:rPr lang="en-US" sz="2800" u="sng" dirty="0" smtClean="0">
                <a:solidFill>
                  <a:srgbClr val="C00000"/>
                </a:solidFill>
              </a:rPr>
              <a:t>Introduction : Diasporas, </a:t>
            </a:r>
            <a:r>
              <a:rPr lang="en-US" sz="2800" u="sng" dirty="0" err="1" smtClean="0">
                <a:solidFill>
                  <a:srgbClr val="C00000"/>
                </a:solidFill>
              </a:rPr>
              <a:t>transnationalisme</a:t>
            </a:r>
            <a:r>
              <a:rPr lang="en-US" sz="2800" u="sng" dirty="0" smtClean="0">
                <a:solidFill>
                  <a:srgbClr val="C00000"/>
                </a:solidFill>
              </a:rPr>
              <a:t> </a:t>
            </a:r>
            <a:br>
              <a:rPr lang="en-US" sz="2800" u="sng" dirty="0" smtClean="0">
                <a:solidFill>
                  <a:srgbClr val="C00000"/>
                </a:solidFill>
              </a:rPr>
            </a:br>
            <a:r>
              <a:rPr lang="en-US" sz="2800" u="sng" dirty="0" smtClean="0">
                <a:solidFill>
                  <a:srgbClr val="C00000"/>
                </a:solidFill>
              </a:rPr>
              <a:t>et cultures </a:t>
            </a:r>
            <a:r>
              <a:rPr lang="en-US" sz="2800" u="sng" dirty="0" err="1" smtClean="0">
                <a:solidFill>
                  <a:srgbClr val="C00000"/>
                </a:solidFill>
              </a:rPr>
              <a:t>hybrides</a:t>
            </a:r>
            <a:r>
              <a:rPr lang="en-US" dirty="0" smtClean="0">
                <a:solidFill>
                  <a:schemeClr val="accent1">
                    <a:tint val="83000"/>
                    <a:satMod val="150000"/>
                  </a:schemeClr>
                </a:solidFill>
              </a:rPr>
              <a:t/>
            </a:r>
            <a:br>
              <a:rPr lang="en-US" dirty="0" smtClean="0">
                <a:solidFill>
                  <a:schemeClr val="accent1">
                    <a:tint val="83000"/>
                    <a:satMod val="150000"/>
                  </a:schemeClr>
                </a:solidFill>
              </a:rPr>
            </a:br>
            <a:endParaRPr lang="en-US" dirty="0" smtClean="0">
              <a:solidFill>
                <a:schemeClr val="accent1">
                  <a:tint val="83000"/>
                  <a:satMod val="150000"/>
                </a:schemeClr>
              </a:solidFill>
            </a:endParaRPr>
          </a:p>
        </p:txBody>
      </p:sp>
    </p:spTree>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300"/>
          </a:xfrm>
        </p:spPr>
        <p:txBody>
          <a:bodyPr/>
          <a:lstStyle/>
          <a:p>
            <a:r>
              <a:rPr lang="fr-FR" sz="2000" b="1" i="1" dirty="0" smtClean="0">
                <a:latin typeface="Andalus" pitchFamily="18" charset="-78"/>
                <a:cs typeface="Andalus" pitchFamily="18" charset="-78"/>
              </a:rPr>
              <a:t>L’histoire confirme que cette expansion </a:t>
            </a:r>
            <a:r>
              <a:rPr lang="fr-FR" sz="2000" b="1" i="1" dirty="0" err="1" smtClean="0">
                <a:latin typeface="Andalus" pitchFamily="18" charset="-78"/>
                <a:cs typeface="Andalus" pitchFamily="18" charset="-78"/>
              </a:rPr>
              <a:t>Intishar</a:t>
            </a:r>
            <a:r>
              <a:rPr lang="fr-FR" sz="2000" b="1" i="1" dirty="0" smtClean="0">
                <a:latin typeface="Andalus" pitchFamily="18" charset="-78"/>
                <a:cs typeface="Andalus" pitchFamily="18" charset="-78"/>
              </a:rPr>
              <a:t> a souvent sauvé cette petite nation, elle a aidé le Liban à affronter de nombreuses situations dramatiques et des changements à travers le temps, se faisant sans cesse une identité unique et exceptionnelle dans cette partie du monde. </a:t>
            </a:r>
            <a:endParaRPr lang="fr-FR" sz="1600" b="1" i="1" dirty="0" smtClean="0">
              <a:latin typeface="Andalus" pitchFamily="18" charset="-78"/>
              <a:cs typeface="Andalus" pitchFamily="18" charset="-78"/>
            </a:endParaRPr>
          </a:p>
          <a:p>
            <a:r>
              <a:rPr lang="fr-FR" sz="2000" b="1" i="1" dirty="0" smtClean="0">
                <a:latin typeface="Andalus" pitchFamily="18" charset="-78"/>
                <a:cs typeface="Andalus" pitchFamily="18" charset="-78"/>
              </a:rPr>
              <a:t>En général, les Libanais demeurent profondément attachés à cette culture ancestrale de l'échange quand ils quittent leur patrie, puis ils se propagent tout en gardant une idée fixe : le retour au pays natal. Même pour ceux qui sont incapables d’y revenir, leur attachement au Liban reste si fort qu'ils parviennent souvent à le transmettre à la descendance. </a:t>
            </a:r>
            <a:br>
              <a:rPr lang="fr-FR" sz="2000" b="1" i="1" dirty="0" smtClean="0">
                <a:latin typeface="Andalus" pitchFamily="18" charset="-78"/>
                <a:cs typeface="Andalus" pitchFamily="18" charset="-78"/>
              </a:rPr>
            </a:br>
            <a:r>
              <a:rPr lang="fr-FR" sz="2000" b="1" i="1" dirty="0" smtClean="0">
                <a:latin typeface="Andalus" pitchFamily="18" charset="-78"/>
                <a:cs typeface="Andalus" pitchFamily="18" charset="-78"/>
              </a:rPr>
              <a:t>En conclusion, le peuple libanais n'a pas été expatrié (expulsé ou banni de son pays natif), et ils n'ont pas immigré (vivre en permanence dans un pays étranger), ils n'ont certainement pas été dispersés en diaspora comme les Juifs, non. La plupart d'entre eux s’est propagée et c'est exactement ce qui est défini dans la terminologie libanaise </a:t>
            </a:r>
            <a:r>
              <a:rPr lang="fr-FR" sz="2000" b="1" i="1" u="sng" dirty="0" err="1" smtClean="0">
                <a:latin typeface="Andalus" pitchFamily="18" charset="-78"/>
                <a:cs typeface="Andalus" pitchFamily="18" charset="-78"/>
              </a:rPr>
              <a:t>Intishar</a:t>
            </a:r>
            <a:r>
              <a:rPr lang="fr-FR" sz="2000" b="1" i="1" dirty="0" smtClean="0">
                <a:latin typeface="Andalus" pitchFamily="18" charset="-78"/>
                <a:cs typeface="Andalus" pitchFamily="18" charset="-78"/>
              </a:rPr>
              <a:t>. </a:t>
            </a:r>
            <a:r>
              <a:rPr lang="fr-FR" sz="2000" b="1" dirty="0" smtClean="0">
                <a:latin typeface="Andalus" pitchFamily="18" charset="-78"/>
                <a:cs typeface="Andalus" pitchFamily="18" charset="-78"/>
              </a:rPr>
              <a:t/>
            </a:r>
            <a:br>
              <a:rPr lang="fr-FR" sz="2000" b="1" dirty="0" smtClean="0">
                <a:latin typeface="Andalus" pitchFamily="18" charset="-78"/>
                <a:cs typeface="Andalus" pitchFamily="18" charset="-78"/>
              </a:rPr>
            </a:br>
            <a:r>
              <a:rPr lang="fr-FR" sz="2000" dirty="0" smtClean="0">
                <a:latin typeface="Andalus" pitchFamily="18" charset="-78"/>
                <a:cs typeface="Andalus" pitchFamily="18" charset="-78"/>
              </a:rPr>
              <a:t/>
            </a:r>
            <a:br>
              <a:rPr lang="fr-FR" sz="2000" dirty="0" smtClean="0">
                <a:latin typeface="Andalus" pitchFamily="18" charset="-78"/>
                <a:cs typeface="Andalus" pitchFamily="18" charset="-78"/>
              </a:rPr>
            </a:br>
            <a:endParaRPr lang="en-US" sz="2000" dirty="0"/>
          </a:p>
        </p:txBody>
      </p:sp>
    </p:spTree>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2438400"/>
          </a:xfrm>
        </p:spPr>
        <p:txBody>
          <a:bodyPr/>
          <a:lstStyle/>
          <a:p>
            <a:r>
              <a:rPr lang="fr-FR" sz="2400" b="1" i="1" dirty="0" smtClean="0">
                <a:latin typeface="Andalus" pitchFamily="18" charset="-78"/>
                <a:cs typeface="Andalus" pitchFamily="18" charset="-78"/>
              </a:rPr>
              <a:t>Ce site est consacré à tous les Libanais de l'</a:t>
            </a:r>
            <a:r>
              <a:rPr lang="fr-FR" sz="2400" b="1" i="1" dirty="0" err="1" smtClean="0">
                <a:latin typeface="Andalus" pitchFamily="18" charset="-78"/>
                <a:cs typeface="Andalus" pitchFamily="18" charset="-78"/>
              </a:rPr>
              <a:t>Intishar</a:t>
            </a:r>
            <a:r>
              <a:rPr lang="fr-FR" sz="2400" b="1" i="1" dirty="0" smtClean="0">
                <a:latin typeface="Andalus" pitchFamily="18" charset="-78"/>
                <a:cs typeface="Andalus" pitchFamily="18" charset="-78"/>
              </a:rPr>
              <a:t>, à tous ceux qui ont gardé le lien avec leur pays d'origine ainsi que ceux qui ont des difficultés à le faire. </a:t>
            </a:r>
          </a:p>
          <a:p>
            <a:r>
              <a:rPr lang="fr-FR" sz="2400" b="1" i="1" dirty="0" smtClean="0">
                <a:latin typeface="Andalus" pitchFamily="18" charset="-78"/>
                <a:cs typeface="Andalus" pitchFamily="18" charset="-78"/>
              </a:rPr>
              <a:t>Son objectif est de mettre à leur disposition les nouvelles, les activités, l'aide qui serait d'une grande importance vu le fait qu’ils sont loin de leur pays natal. Il servira également de référence pour rester à jour et s’informer sur tout ce qui concerne leur communauté et leur pays. </a:t>
            </a:r>
            <a:br>
              <a:rPr lang="fr-FR" sz="2400" b="1" i="1" dirty="0" smtClean="0">
                <a:latin typeface="Andalus" pitchFamily="18" charset="-78"/>
                <a:cs typeface="Andalus" pitchFamily="18" charset="-78"/>
              </a:rPr>
            </a:br>
            <a:endParaRPr lang="fr-FR" sz="2400" b="1" i="1" dirty="0" smtClean="0">
              <a:latin typeface="Andalus" pitchFamily="18" charset="-78"/>
              <a:cs typeface="Andalus" pitchFamily="18" charset="-78"/>
            </a:endParaRPr>
          </a:p>
          <a:p>
            <a:r>
              <a:rPr lang="fr-FR" sz="2400" b="1" i="1" dirty="0" smtClean="0">
                <a:latin typeface="Andalus" pitchFamily="18" charset="-78"/>
                <a:cs typeface="Andalus" pitchFamily="18" charset="-78"/>
              </a:rPr>
              <a:t>Qui sait? Peut-être le rêve du retour au pays deviendra réalité pour beaucoup  de personnes dans l'</a:t>
            </a:r>
            <a:r>
              <a:rPr lang="fr-FR" sz="2400" b="1" i="1" dirty="0" err="1" smtClean="0">
                <a:latin typeface="Andalus" pitchFamily="18" charset="-78"/>
                <a:cs typeface="Andalus" pitchFamily="18" charset="-78"/>
              </a:rPr>
              <a:t>Intishar</a:t>
            </a:r>
            <a:r>
              <a:rPr lang="fr-FR" sz="2400" b="1" i="1" dirty="0" smtClean="0">
                <a:latin typeface="Andalus" pitchFamily="18" charset="-78"/>
                <a:cs typeface="Andalus" pitchFamily="18" charset="-78"/>
              </a:rPr>
              <a:t>...</a:t>
            </a:r>
            <a:endParaRPr lang="en-US" sz="2400" b="1" i="1" dirty="0">
              <a:latin typeface="Andalus" pitchFamily="18" charset="-78"/>
              <a:cs typeface="Andalus" pitchFamily="18" charset="-78"/>
            </a:endParaRPr>
          </a:p>
        </p:txBody>
      </p:sp>
    </p:spTree>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457200" y="838201"/>
            <a:ext cx="8229600" cy="1295400"/>
          </a:xfrm>
        </p:spPr>
        <p:txBody>
          <a:bodyPr>
            <a:normAutofit/>
          </a:bodyPr>
          <a:lstStyle/>
          <a:p>
            <a:pPr marL="365760" indent="-256032" algn="ctr" eaLnBrk="1" fontAlgn="auto" hangingPunct="1">
              <a:spcAft>
                <a:spcPts val="0"/>
              </a:spcAft>
              <a:buFont typeface="Wingdings 2" pitchFamily="18" charset="2"/>
              <a:buNone/>
              <a:defRPr/>
            </a:pPr>
            <a:r>
              <a:rPr lang="fr-FR" b="1" u="sng" dirty="0" smtClean="0"/>
              <a:t>4- Diaspora syrienne numérique: </a:t>
            </a:r>
          </a:p>
          <a:p>
            <a:pPr marL="365760" indent="-256032" algn="ctr" eaLnBrk="1" fontAlgn="auto" hangingPunct="1">
              <a:spcAft>
                <a:spcPts val="0"/>
              </a:spcAft>
              <a:buFont typeface="Wingdings 2" pitchFamily="18" charset="2"/>
              <a:buNone/>
              <a:defRPr/>
            </a:pPr>
            <a:r>
              <a:rPr lang="fr-FR" b="1" u="sng" dirty="0" smtClean="0"/>
              <a:t>un nouvel espoir pour les réfugiés?</a:t>
            </a:r>
            <a:endParaRPr lang="en-US" b="1" u="sng" dirty="0" smtClean="0">
              <a:solidFill>
                <a:schemeClr val="bg2">
                  <a:lumMod val="25000"/>
                </a:schemeClr>
              </a:solidFill>
            </a:endParaRPr>
          </a:p>
        </p:txBody>
      </p:sp>
      <p:pic>
        <p:nvPicPr>
          <p:cNvPr id="19458" name="Picture 2" descr="http://thumbs.dreamstime.com/x/protestation-syrienne-23904868.jpg"/>
          <p:cNvPicPr>
            <a:picLocks noChangeAspect="1" noChangeArrowheads="1"/>
          </p:cNvPicPr>
          <p:nvPr/>
        </p:nvPicPr>
        <p:blipFill>
          <a:blip r:embed="rId2" cstate="print"/>
          <a:srcRect/>
          <a:stretch>
            <a:fillRect/>
          </a:stretch>
        </p:blipFill>
        <p:spPr bwMode="auto">
          <a:xfrm>
            <a:off x="228600" y="2438400"/>
            <a:ext cx="4269543" cy="4114800"/>
          </a:xfrm>
          <a:prstGeom prst="rect">
            <a:avLst/>
          </a:prstGeom>
          <a:noFill/>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469127"/>
            <a:ext cx="4159296" cy="4084073"/>
          </a:xfrm>
          <a:prstGeom prst="rect">
            <a:avLst/>
          </a:prstGeom>
        </p:spPr>
      </p:pic>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28600"/>
            <a:ext cx="7162800" cy="6093976"/>
          </a:xfrm>
          <a:prstGeom prst="rect">
            <a:avLst/>
          </a:prstGeom>
        </p:spPr>
        <p:txBody>
          <a:bodyPr wrap="square">
            <a:spAutoFit/>
          </a:bodyPr>
          <a:lstStyle/>
          <a:p>
            <a:endParaRPr lang="fr-FR" dirty="0" smtClean="0">
              <a:solidFill>
                <a:srgbClr val="252525"/>
              </a:solidFill>
              <a:latin typeface="Arial" panose="020B0604020202020204" pitchFamily="34" charset="0"/>
            </a:endParaRPr>
          </a:p>
          <a:p>
            <a:endParaRPr lang="fr-FR" dirty="0">
              <a:solidFill>
                <a:srgbClr val="252525"/>
              </a:solidFill>
              <a:latin typeface="Arial" panose="020B0604020202020204" pitchFamily="34" charset="0"/>
            </a:endParaRPr>
          </a:p>
          <a:p>
            <a:endParaRPr lang="fr-FR" dirty="0">
              <a:latin typeface="Arial" panose="020B0604020202020204" pitchFamily="34" charset="0"/>
            </a:endParaRPr>
          </a:p>
          <a:p>
            <a:r>
              <a:rPr lang="fr-FR" sz="2400" dirty="0" smtClean="0">
                <a:latin typeface="Times New Roman" panose="02020603050405020304" pitchFamily="18" charset="0"/>
                <a:cs typeface="Times New Roman" panose="02020603050405020304" pitchFamily="18" charset="0"/>
              </a:rPr>
              <a:t>Les</a:t>
            </a:r>
            <a:r>
              <a:rPr lang="fr-FR" sz="2400" dirty="0">
                <a:latin typeface="Times New Roman" panose="02020603050405020304" pitchFamily="18" charset="0"/>
                <a:cs typeface="Times New Roman" panose="02020603050405020304" pitchFamily="18" charset="0"/>
              </a:rPr>
              <a:t> réfugiés de la guerre civile syrienne ou réfugiés syriens sont des ressortissants </a:t>
            </a:r>
            <a:r>
              <a:rPr lang="fr-FR" sz="2400" dirty="0">
                <a:latin typeface="Times New Roman" panose="02020603050405020304" pitchFamily="18" charset="0"/>
                <a:cs typeface="Times New Roman" panose="02020603050405020304" pitchFamily="18" charset="0"/>
                <a:hlinkClick r:id="rId3" tooltip="Syrie"/>
              </a:rPr>
              <a:t>syriens</a:t>
            </a:r>
            <a:r>
              <a:rPr lang="fr-FR" sz="2400" dirty="0">
                <a:latin typeface="Times New Roman" panose="02020603050405020304" pitchFamily="18" charset="0"/>
                <a:cs typeface="Times New Roman" panose="02020603050405020304" pitchFamily="18" charset="0"/>
              </a:rPr>
              <a:t> qui ont fui leur pays à la suite de l'escalade de la </a:t>
            </a:r>
            <a:r>
              <a:rPr lang="fr-FR" sz="2400" dirty="0">
                <a:latin typeface="Times New Roman" panose="02020603050405020304" pitchFamily="18" charset="0"/>
                <a:cs typeface="Times New Roman" panose="02020603050405020304" pitchFamily="18" charset="0"/>
                <a:hlinkClick r:id="rId4" tooltip="Guerre civile syrienne"/>
              </a:rPr>
              <a:t>guerre civile</a:t>
            </a:r>
            <a:r>
              <a:rPr lang="fr-FR" sz="2400" dirty="0">
                <a:latin typeface="Times New Roman" panose="02020603050405020304" pitchFamily="18" charset="0"/>
                <a:cs typeface="Times New Roman" panose="02020603050405020304" pitchFamily="18" charset="0"/>
              </a:rPr>
              <a:t> , constituant ainsi en 2015 la plus importante population de réfugiés au monde </a:t>
            </a:r>
            <a:r>
              <a:rPr lang="fr-FR" sz="2400" dirty="0" smtClean="0">
                <a:latin typeface="Times New Roman" panose="02020603050405020304" pitchFamily="18" charset="0"/>
                <a:cs typeface="Times New Roman" panose="02020603050405020304" pitchFamily="18" charset="0"/>
              </a:rPr>
              <a:t>. </a:t>
            </a:r>
          </a:p>
          <a:p>
            <a:endParaRPr lang="fr-FR" sz="2400" dirty="0" smtClean="0">
              <a:latin typeface="Times New Roman" panose="02020603050405020304" pitchFamily="18" charset="0"/>
              <a:cs typeface="Times New Roman" panose="02020603050405020304" pitchFamily="18" charset="0"/>
            </a:endParaRPr>
          </a:p>
          <a:p>
            <a:r>
              <a:rPr lang="fr-FR" sz="2400" dirty="0" smtClean="0">
                <a:latin typeface="Times New Roman" panose="02020603050405020304" pitchFamily="18" charset="0"/>
                <a:cs typeface="Times New Roman" panose="02020603050405020304" pitchFamily="18" charset="0"/>
              </a:rPr>
              <a:t>Pour </a:t>
            </a:r>
            <a:r>
              <a:rPr lang="fr-FR" sz="2400" dirty="0">
                <a:latin typeface="Times New Roman" panose="02020603050405020304" pitchFamily="18" charset="0"/>
                <a:cs typeface="Times New Roman" panose="02020603050405020304" pitchFamily="18" charset="0"/>
              </a:rPr>
              <a:t>échapper aux violences, environ quatre millions de personnes ont fui le </a:t>
            </a:r>
            <a:r>
              <a:rPr lang="fr-FR" sz="2400" dirty="0" smtClean="0">
                <a:latin typeface="Times New Roman" panose="02020603050405020304" pitchFamily="18" charset="0"/>
                <a:cs typeface="Times New Roman" panose="02020603050405020304" pitchFamily="18" charset="0"/>
              </a:rPr>
              <a:t>pays pour </a:t>
            </a:r>
            <a:r>
              <a:rPr lang="fr-FR" sz="2400" dirty="0">
                <a:latin typeface="Times New Roman" panose="02020603050405020304" pitchFamily="18" charset="0"/>
                <a:cs typeface="Times New Roman" panose="02020603050405020304" pitchFamily="18" charset="0"/>
              </a:rPr>
              <a:t>se rendre dans un pays </a:t>
            </a:r>
            <a:r>
              <a:rPr lang="fr-FR" sz="2400" dirty="0" smtClean="0">
                <a:latin typeface="Times New Roman" panose="02020603050405020304" pitchFamily="18" charset="0"/>
                <a:cs typeface="Times New Roman" panose="02020603050405020304" pitchFamily="18" charset="0"/>
              </a:rPr>
              <a:t>voisin (</a:t>
            </a:r>
            <a:r>
              <a:rPr lang="fr-FR" sz="2400" dirty="0" smtClean="0">
                <a:latin typeface="Times New Roman" panose="02020603050405020304" pitchFamily="18" charset="0"/>
                <a:cs typeface="Times New Roman" panose="02020603050405020304" pitchFamily="18" charset="0"/>
                <a:hlinkClick r:id="rId5" tooltip="Jordanie"/>
              </a:rPr>
              <a:t>Jordanie</a:t>
            </a:r>
            <a:r>
              <a:rPr lang="fr-FR"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hlinkClick r:id="rId6" tooltip="Liban"/>
              </a:rPr>
              <a:t>Liban</a:t>
            </a:r>
            <a:r>
              <a:rPr lang="fr-FR"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hlinkClick r:id="rId7" tooltip="Turquie"/>
              </a:rPr>
              <a:t>Turquie</a:t>
            </a:r>
            <a:r>
              <a:rPr lang="fr-FR"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hlinkClick r:id="rId8" tooltip="Irak"/>
              </a:rPr>
              <a:t>Irak</a:t>
            </a:r>
            <a:r>
              <a:rPr lang="fr-FR" sz="2400" dirty="0">
                <a:latin typeface="Times New Roman" panose="02020603050405020304" pitchFamily="18" charset="0"/>
                <a:cs typeface="Times New Roman" panose="02020603050405020304" pitchFamily="18" charset="0"/>
              </a:rPr>
              <a:t> ou </a:t>
            </a:r>
            <a:r>
              <a:rPr lang="fr-FR" sz="2400" dirty="0">
                <a:latin typeface="Times New Roman" panose="02020603050405020304" pitchFamily="18" charset="0"/>
                <a:cs typeface="Times New Roman" panose="02020603050405020304" pitchFamily="18" charset="0"/>
                <a:hlinkClick r:id="rId9" tooltip="Kurdistan irakien"/>
              </a:rPr>
              <a:t>Kurdistan irakien</a:t>
            </a:r>
            <a:r>
              <a:rPr lang="fr-FR" sz="2400" dirty="0">
                <a:latin typeface="Times New Roman" panose="02020603050405020304" pitchFamily="18" charset="0"/>
                <a:cs typeface="Times New Roman" panose="02020603050405020304" pitchFamily="18" charset="0"/>
              </a:rPr>
              <a:t>), des milliers d'autres fuyant à travers le monde. À partir des années 2014 et surtout 2015, les plus nombreux sont ceux qui gagnent l'Europe, contribuant avec les réfugiés venant d'autres pays à créer une grave </a:t>
            </a:r>
            <a:r>
              <a:rPr lang="fr-FR" sz="2400" dirty="0">
                <a:latin typeface="Times New Roman" panose="02020603050405020304" pitchFamily="18" charset="0"/>
                <a:cs typeface="Times New Roman" panose="02020603050405020304" pitchFamily="18" charset="0"/>
                <a:hlinkClick r:id="rId10" tooltip="Crise migratoire en Europe"/>
              </a:rPr>
              <a:t>crise migratoire</a:t>
            </a:r>
            <a:r>
              <a:rPr lang="fr-FR" sz="2400" dirty="0">
                <a:latin typeface="Times New Roman" panose="02020603050405020304" pitchFamily="18" charset="0"/>
                <a:cs typeface="Times New Roman" panose="02020603050405020304" pitchFamily="18" charset="0"/>
              </a:rPr>
              <a:t> . </a:t>
            </a:r>
            <a:endParaRPr lang="en-US" sz="2400" b="1" dirty="0">
              <a:latin typeface="Times New Roman" panose="02020603050405020304" pitchFamily="18" charset="0"/>
              <a:cs typeface="Times New Roman" panose="02020603050405020304" pitchFamily="18" charset="0"/>
            </a:endParaRPr>
          </a:p>
        </p:txBody>
      </p:sp>
      <p:cxnSp>
        <p:nvCxnSpPr>
          <p:cNvPr id="3" name="Straight Arrow Connector 2"/>
          <p:cNvCxnSpPr/>
          <p:nvPr/>
        </p:nvCxnSpPr>
        <p:spPr>
          <a:xfrm>
            <a:off x="1066800" y="381000"/>
            <a:ext cx="762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990600" y="2818388"/>
            <a:ext cx="762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16631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762001"/>
            <a:ext cx="7162800" cy="5016758"/>
          </a:xfrm>
          <a:prstGeom prst="rect">
            <a:avLst/>
          </a:prstGeom>
        </p:spPr>
        <p:txBody>
          <a:bodyPr wrap="square">
            <a:spAutoFit/>
          </a:bodyPr>
          <a:lstStyle/>
          <a:p>
            <a:r>
              <a:rPr lang="fr-FR" sz="3200" b="1" dirty="0">
                <a:latin typeface="Times New Roman" panose="02020603050405020304" pitchFamily="18" charset="0"/>
                <a:cs typeface="Times New Roman" panose="02020603050405020304" pitchFamily="18" charset="0"/>
              </a:rPr>
              <a:t>« La crise des réfugiés syriens est devenue la plus importante situation d'urgence humanitaire de notre ère et pourtant le monde ne répond pas aux besoins des réfugiés et des pays qui les accueillent </a:t>
            </a:r>
            <a:r>
              <a:rPr lang="fr-FR" sz="3200" dirty="0">
                <a:latin typeface="Times New Roman" panose="02020603050405020304" pitchFamily="18" charset="0"/>
                <a:cs typeface="Times New Roman" panose="02020603050405020304" pitchFamily="18" charset="0"/>
              </a:rPr>
              <a:t>», a déclaré le 29 aout 2014, António </a:t>
            </a:r>
            <a:r>
              <a:rPr lang="fr-FR" sz="3200" dirty="0" err="1">
                <a:latin typeface="Times New Roman" panose="02020603050405020304" pitchFamily="18" charset="0"/>
                <a:cs typeface="Times New Roman" panose="02020603050405020304" pitchFamily="18" charset="0"/>
              </a:rPr>
              <a:t>Guterres</a:t>
            </a:r>
            <a:r>
              <a:rPr lang="fr-FR" sz="3200" dirty="0">
                <a:latin typeface="Times New Roman" panose="02020603050405020304" pitchFamily="18" charset="0"/>
                <a:cs typeface="Times New Roman" panose="02020603050405020304" pitchFamily="18" charset="0"/>
              </a:rPr>
              <a:t>, le Haut Commissaire des Nations Unies pour les </a:t>
            </a:r>
            <a:r>
              <a:rPr lang="fr-FR" sz="3200" dirty="0" smtClean="0">
                <a:latin typeface="Times New Roman" panose="02020603050405020304" pitchFamily="18" charset="0"/>
                <a:cs typeface="Times New Roman" panose="02020603050405020304" pitchFamily="18" charset="0"/>
              </a:rPr>
              <a:t>réfugiés .. « Ils </a:t>
            </a:r>
            <a:r>
              <a:rPr lang="fr-FR" sz="3200" dirty="0">
                <a:latin typeface="Times New Roman" panose="02020603050405020304" pitchFamily="18" charset="0"/>
                <a:cs typeface="Times New Roman" panose="02020603050405020304" pitchFamily="18" charset="0"/>
              </a:rPr>
              <a:t>fuient la guerre qui les </a:t>
            </a:r>
            <a:r>
              <a:rPr lang="fr-FR" sz="3200" dirty="0" smtClean="0">
                <a:latin typeface="Times New Roman" panose="02020603050405020304" pitchFamily="18" charset="0"/>
                <a:cs typeface="Times New Roman" panose="02020603050405020304" pitchFamily="18" charset="0"/>
              </a:rPr>
              <a:t>entoure</a:t>
            </a:r>
            <a:r>
              <a:rPr lang="fr-FR" sz="3200" dirty="0" smtClean="0">
                <a:solidFill>
                  <a:srgbClr val="252525"/>
                </a:solidFill>
                <a:latin typeface="Times New Roman" panose="02020603050405020304" pitchFamily="18" charset="0"/>
                <a:cs typeface="Times New Roman" panose="02020603050405020304" pitchFamily="18" charset="0"/>
              </a:rPr>
              <a:t> ».</a:t>
            </a:r>
            <a:r>
              <a:rPr lang="fr-FR" sz="3200" b="1" dirty="0" smtClean="0">
                <a:solidFill>
                  <a:srgbClr val="252525"/>
                </a:solidFill>
                <a:latin typeface="Times New Roman" panose="02020603050405020304" pitchFamily="18" charset="0"/>
                <a:cs typeface="Times New Roman" panose="02020603050405020304" pitchFamily="18" charset="0"/>
              </a:rPr>
              <a:t>(</a:t>
            </a:r>
            <a:r>
              <a:rPr lang="fr-FR" sz="3200" b="1" dirty="0">
                <a:solidFill>
                  <a:srgbClr val="252525"/>
                </a:solidFill>
                <a:latin typeface="Times New Roman" panose="02020603050405020304" pitchFamily="18" charset="0"/>
                <a:cs typeface="Times New Roman" panose="02020603050405020304" pitchFamily="18" charset="0"/>
              </a:rPr>
              <a:t>Tableau 1)</a:t>
            </a:r>
            <a:endParaRPr lang="en-US" sz="3200" b="1" dirty="0">
              <a:latin typeface="Times New Roman" panose="02020603050405020304" pitchFamily="18" charset="0"/>
              <a:cs typeface="Times New Roman" panose="02020603050405020304" pitchFamily="18" charset="0"/>
            </a:endParaRPr>
          </a:p>
        </p:txBody>
      </p:sp>
      <p:cxnSp>
        <p:nvCxnSpPr>
          <p:cNvPr id="5" name="Straight Arrow Connector 4"/>
          <p:cNvCxnSpPr/>
          <p:nvPr/>
        </p:nvCxnSpPr>
        <p:spPr>
          <a:xfrm>
            <a:off x="1056238" y="766528"/>
            <a:ext cx="762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8199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81000"/>
            <a:ext cx="3657600" cy="2590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457200"/>
            <a:ext cx="3581400" cy="2438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604100"/>
            <a:ext cx="3733800" cy="266849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0" y="3601224"/>
            <a:ext cx="3581400" cy="2671370"/>
          </a:xfrm>
          <a:prstGeom prst="rect">
            <a:avLst/>
          </a:prstGeom>
        </p:spPr>
      </p:pic>
    </p:spTree>
    <p:extLst>
      <p:ext uri="{BB962C8B-B14F-4D97-AF65-F5344CB8AC3E}">
        <p14:creationId xmlns:p14="http://schemas.microsoft.com/office/powerpoint/2010/main" val="19358166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57567834"/>
              </p:ext>
            </p:extLst>
          </p:nvPr>
        </p:nvGraphicFramePr>
        <p:xfrm>
          <a:off x="304801" y="304799"/>
          <a:ext cx="8534398" cy="6248393"/>
        </p:xfrm>
        <a:graphic>
          <a:graphicData uri="http://schemas.openxmlformats.org/drawingml/2006/table">
            <a:tbl>
              <a:tblPr/>
              <a:tblGrid>
                <a:gridCol w="1089252"/>
                <a:gridCol w="1883511"/>
                <a:gridCol w="1883511"/>
                <a:gridCol w="1883511"/>
                <a:gridCol w="1794613"/>
              </a:tblGrid>
              <a:tr h="467321">
                <a:tc gridSpan="5">
                  <a:txBody>
                    <a:bodyPr/>
                    <a:lstStyle/>
                    <a:p>
                      <a:r>
                        <a:rPr lang="fr-FR" sz="1000" dirty="0"/>
                        <a:t>Réfugiés syriens à travers le </a:t>
                      </a:r>
                      <a:r>
                        <a:rPr lang="fr-FR" sz="1000" dirty="0" smtClean="0"/>
                        <a:t>monde</a:t>
                      </a:r>
                    </a:p>
                    <a:p>
                      <a:r>
                        <a:rPr lang="fr-FR" sz="1000" b="1" dirty="0" smtClean="0"/>
                        <a:t>Tableau 1</a:t>
                      </a:r>
                      <a:endParaRPr lang="fr-FR" sz="1000" b="1" dirty="0"/>
                    </a:p>
                  </a:txBody>
                  <a:tcPr marL="18549" marR="18549" marT="9275" marB="9275" anchor="ctr">
                    <a:solidFill>
                      <a:srgbClr val="F9F9F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3666">
                <a:tc>
                  <a:txBody>
                    <a:bodyPr/>
                    <a:lstStyle/>
                    <a:p>
                      <a:pPr algn="ctr"/>
                      <a:r>
                        <a:rPr lang="en-US" sz="1000">
                          <a:effectLst/>
                        </a:rPr>
                        <a:t>Pays</a:t>
                      </a:r>
                    </a:p>
                  </a:txBody>
                  <a:tcPr marL="18549" marR="27051"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B w="6350" cap="flat" cmpd="sng" algn="ctr">
                      <a:solidFill>
                        <a:srgbClr val="AAAAAA"/>
                      </a:solidFill>
                      <a:prstDash val="solid"/>
                      <a:round/>
                      <a:headEnd type="none" w="med" len="med"/>
                      <a:tailEnd type="none" w="med" len="med"/>
                    </a:lnB>
                    <a:solidFill>
                      <a:srgbClr val="F2F2F2"/>
                    </a:solidFill>
                  </a:tcPr>
                </a:tc>
                <a:tc>
                  <a:txBody>
                    <a:bodyPr/>
                    <a:lstStyle/>
                    <a:p>
                      <a:pPr algn="ctr"/>
                      <a:r>
                        <a:rPr lang="en-US" sz="1000">
                          <a:effectLst/>
                        </a:rPr>
                        <a:t>Estimés</a:t>
                      </a:r>
                    </a:p>
                  </a:txBody>
                  <a:tcPr marL="18549" marR="27051"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2F2F2"/>
                    </a:solidFill>
                  </a:tcPr>
                </a:tc>
                <a:tc>
                  <a:txBody>
                    <a:bodyPr/>
                    <a:lstStyle/>
                    <a:p>
                      <a:pPr algn="ctr"/>
                      <a:r>
                        <a:rPr lang="en-US" sz="1000">
                          <a:effectLst/>
                        </a:rPr>
                        <a:t>Enregistrés</a:t>
                      </a:r>
                    </a:p>
                  </a:txBody>
                  <a:tcPr marL="18549" marR="27051"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2F2F2"/>
                    </a:solidFill>
                  </a:tcPr>
                </a:tc>
                <a:tc>
                  <a:txBody>
                    <a:bodyPr/>
                    <a:lstStyle/>
                    <a:p>
                      <a:pPr algn="ctr"/>
                      <a:r>
                        <a:rPr lang="en-US" sz="1000">
                          <a:effectLst/>
                        </a:rPr>
                        <a:t>Date</a:t>
                      </a:r>
                    </a:p>
                  </a:txBody>
                  <a:tcPr marL="18549" marR="27051"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2F2F2"/>
                    </a:solidFill>
                  </a:tcPr>
                </a:tc>
                <a:tc>
                  <a:txBody>
                    <a:bodyPr/>
                    <a:lstStyle/>
                    <a:p>
                      <a:pPr algn="ctr"/>
                      <a:r>
                        <a:rPr lang="en-US" sz="1000">
                          <a:effectLst/>
                        </a:rPr>
                        <a:t>% pop.</a:t>
                      </a:r>
                    </a:p>
                  </a:txBody>
                  <a:tcPr marL="18549" marR="27051"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2F2F2"/>
                    </a:solidFill>
                  </a:tcPr>
                </a:tc>
              </a:tr>
              <a:tr h="273666">
                <a:tc>
                  <a:txBody>
                    <a:bodyPr/>
                    <a:lstStyle/>
                    <a:p>
                      <a:r>
                        <a:rPr lang="en-US" sz="1000">
                          <a:effectLst/>
                        </a:rPr>
                        <a:t> </a:t>
                      </a:r>
                      <a:r>
                        <a:rPr lang="en-US" sz="1000" u="none" strike="noStrike">
                          <a:solidFill>
                            <a:srgbClr val="0B0080"/>
                          </a:solidFill>
                          <a:effectLst/>
                          <a:hlinkClick r:id="rId2" tooltip="Allemagne"/>
                        </a:rPr>
                        <a:t>Allemagne</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1 500 000</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184 054</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u="none" strike="noStrike">
                          <a:solidFill>
                            <a:srgbClr val="0B0080"/>
                          </a:solidFill>
                          <a:effectLst/>
                          <a:hlinkClick r:id="rId3" tooltip="Janvier 2015"/>
                        </a:rPr>
                        <a:t>janvier</a:t>
                      </a:r>
                      <a:r>
                        <a:rPr lang="en-US" sz="1000">
                          <a:effectLst/>
                        </a:rPr>
                        <a:t> </a:t>
                      </a:r>
                      <a:r>
                        <a:rPr lang="en-US" sz="1000" u="none" strike="noStrike">
                          <a:solidFill>
                            <a:srgbClr val="0B0080"/>
                          </a:solidFill>
                          <a:effectLst/>
                          <a:hlinkClick r:id="rId4" tooltip="2015"/>
                        </a:rPr>
                        <a:t>2015</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0,08</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r>
              <a:tr h="299312">
                <a:tc>
                  <a:txBody>
                    <a:bodyPr/>
                    <a:lstStyle/>
                    <a:p>
                      <a:r>
                        <a:rPr lang="en-US" sz="1000">
                          <a:effectLst/>
                        </a:rPr>
                        <a:t> </a:t>
                      </a:r>
                      <a:r>
                        <a:rPr lang="en-US" sz="1000" u="none" strike="noStrike">
                          <a:solidFill>
                            <a:srgbClr val="0B0080"/>
                          </a:solidFill>
                          <a:effectLst/>
                          <a:hlinkClick r:id="rId5" tooltip="Autriche"/>
                        </a:rPr>
                        <a:t>Autriche</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a:effectLst/>
                        </a:rPr>
                        <a:t>10 </a:t>
                      </a:r>
                      <a:r>
                        <a:rPr lang="en-US" sz="1000" dirty="0" smtClean="0">
                          <a:effectLst/>
                        </a:rPr>
                        <a:t>555</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u="none" strike="noStrike">
                          <a:solidFill>
                            <a:srgbClr val="0B0080"/>
                          </a:solidFill>
                          <a:effectLst/>
                          <a:hlinkClick r:id="rId6" tooltip="Novembre 2014"/>
                        </a:rPr>
                        <a:t>novembre</a:t>
                      </a:r>
                      <a:r>
                        <a:rPr lang="en-US" sz="1000">
                          <a:effectLst/>
                        </a:rPr>
                        <a:t> </a:t>
                      </a:r>
                      <a:r>
                        <a:rPr lang="en-US" sz="1000" u="none" strike="noStrike">
                          <a:solidFill>
                            <a:srgbClr val="0B0080"/>
                          </a:solidFill>
                          <a:effectLst/>
                          <a:hlinkClick r:id="rId7" tooltip="2014"/>
                        </a:rPr>
                        <a:t>2014</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0,12</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r>
              <a:tr h="299312">
                <a:tc>
                  <a:txBody>
                    <a:bodyPr/>
                    <a:lstStyle/>
                    <a:p>
                      <a:r>
                        <a:rPr lang="en-US" sz="1000">
                          <a:effectLst/>
                        </a:rPr>
                        <a:t> </a:t>
                      </a:r>
                      <a:r>
                        <a:rPr lang="en-US" sz="1000" u="none" strike="noStrike">
                          <a:solidFill>
                            <a:srgbClr val="0B0080"/>
                          </a:solidFill>
                          <a:effectLst/>
                          <a:hlinkClick r:id="rId8" tooltip="Belgique"/>
                        </a:rPr>
                        <a:t>Belgique</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a:effectLst/>
                        </a:rPr>
                        <a:t>5 </a:t>
                      </a:r>
                      <a:r>
                        <a:rPr lang="en-US" sz="1000" dirty="0" smtClean="0">
                          <a:effectLst/>
                        </a:rPr>
                        <a:t>235</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u="none" strike="noStrike">
                          <a:solidFill>
                            <a:srgbClr val="0B0080"/>
                          </a:solidFill>
                          <a:effectLst/>
                          <a:hlinkClick r:id="rId9" tooltip="Décembre 2014"/>
                        </a:rPr>
                        <a:t>décembre</a:t>
                      </a:r>
                      <a:r>
                        <a:rPr lang="en-US" sz="1000">
                          <a:effectLst/>
                        </a:rPr>
                        <a:t> </a:t>
                      </a:r>
                      <a:r>
                        <a:rPr lang="en-US" sz="1000" u="none" strike="noStrike">
                          <a:solidFill>
                            <a:srgbClr val="0B0080"/>
                          </a:solidFill>
                          <a:effectLst/>
                          <a:hlinkClick r:id="rId7" tooltip="2014"/>
                        </a:rPr>
                        <a:t>2014</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0,05</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r>
              <a:tr h="299312">
                <a:tc>
                  <a:txBody>
                    <a:bodyPr/>
                    <a:lstStyle/>
                    <a:p>
                      <a:r>
                        <a:rPr lang="en-US" sz="1000">
                          <a:effectLst/>
                        </a:rPr>
                        <a:t> </a:t>
                      </a:r>
                      <a:r>
                        <a:rPr lang="en-US" sz="1000" u="none" strike="noStrike">
                          <a:solidFill>
                            <a:srgbClr val="0B0080"/>
                          </a:solidFill>
                          <a:effectLst/>
                          <a:hlinkClick r:id="rId10" tooltip="Bulgarie"/>
                        </a:rPr>
                        <a:t>Bulgarie</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a:effectLst/>
                        </a:rPr>
                        <a:t>11 </a:t>
                      </a:r>
                      <a:r>
                        <a:rPr lang="en-US" sz="1000" dirty="0" smtClean="0">
                          <a:effectLst/>
                        </a:rPr>
                        <a:t>195</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u="none" strike="noStrike">
                          <a:solidFill>
                            <a:srgbClr val="0B0080"/>
                          </a:solidFill>
                          <a:effectLst/>
                          <a:hlinkClick r:id="rId9" tooltip="Décembre 2014"/>
                        </a:rPr>
                        <a:t>décembre</a:t>
                      </a:r>
                      <a:r>
                        <a:rPr lang="en-US" sz="1000">
                          <a:effectLst/>
                        </a:rPr>
                        <a:t> </a:t>
                      </a:r>
                      <a:r>
                        <a:rPr lang="en-US" sz="1000" u="none" strike="noStrike">
                          <a:solidFill>
                            <a:srgbClr val="0B0080"/>
                          </a:solidFill>
                          <a:effectLst/>
                          <a:hlinkClick r:id="rId7" tooltip="2014"/>
                        </a:rPr>
                        <a:t>2014</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0,15</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r>
              <a:tr h="273666">
                <a:tc>
                  <a:txBody>
                    <a:bodyPr/>
                    <a:lstStyle/>
                    <a:p>
                      <a:r>
                        <a:rPr lang="en-US" sz="1000">
                          <a:effectLst/>
                        </a:rPr>
                        <a:t> </a:t>
                      </a:r>
                      <a:r>
                        <a:rPr lang="en-US" sz="1000" u="none" strike="noStrike">
                          <a:solidFill>
                            <a:srgbClr val="0B0080"/>
                          </a:solidFill>
                          <a:effectLst/>
                          <a:hlinkClick r:id="rId11" tooltip="Brésil"/>
                        </a:rPr>
                        <a:t>Brésil</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a:effectLst/>
                        </a:rPr>
                        <a:t>1 </a:t>
                      </a:r>
                      <a:r>
                        <a:rPr lang="en-US" sz="1000" dirty="0" smtClean="0">
                          <a:effectLst/>
                        </a:rPr>
                        <a:t>740</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u="none" strike="noStrike">
                          <a:solidFill>
                            <a:srgbClr val="0B0080"/>
                          </a:solidFill>
                          <a:effectLst/>
                          <a:hlinkClick r:id="rId3" tooltip="Janvier 2015"/>
                        </a:rPr>
                        <a:t>janvier</a:t>
                      </a:r>
                      <a:r>
                        <a:rPr lang="en-US" sz="1000">
                          <a:effectLst/>
                        </a:rPr>
                        <a:t> </a:t>
                      </a:r>
                      <a:r>
                        <a:rPr lang="en-US" sz="1000" u="none" strike="noStrike">
                          <a:solidFill>
                            <a:srgbClr val="0B0080"/>
                          </a:solidFill>
                          <a:effectLst/>
                          <a:hlinkClick r:id="rId4" tooltip="2015"/>
                        </a:rPr>
                        <a:t>2015</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0</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r>
              <a:tr h="273666">
                <a:tc>
                  <a:txBody>
                    <a:bodyPr/>
                    <a:lstStyle/>
                    <a:p>
                      <a:r>
                        <a:rPr lang="en-US" sz="1000">
                          <a:effectLst/>
                        </a:rPr>
                        <a:t> </a:t>
                      </a:r>
                      <a:r>
                        <a:rPr lang="en-US" sz="1000" u="none" strike="noStrike">
                          <a:solidFill>
                            <a:srgbClr val="0B0080"/>
                          </a:solidFill>
                          <a:effectLst/>
                          <a:hlinkClick r:id="rId12" tooltip="Canada"/>
                        </a:rPr>
                        <a:t>Canada</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24 702</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février 2016</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0</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r>
              <a:tr h="299312">
                <a:tc>
                  <a:txBody>
                    <a:bodyPr/>
                    <a:lstStyle/>
                    <a:p>
                      <a:r>
                        <a:rPr lang="en-US" sz="1000">
                          <a:effectLst/>
                        </a:rPr>
                        <a:t> </a:t>
                      </a:r>
                      <a:r>
                        <a:rPr lang="en-US" sz="1000" u="none" strike="noStrike">
                          <a:solidFill>
                            <a:srgbClr val="0B0080"/>
                          </a:solidFill>
                          <a:effectLst/>
                          <a:hlinkClick r:id="rId13" tooltip="Chypre (pays)"/>
                        </a:rPr>
                        <a:t>Chypre</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a:effectLst/>
                        </a:rPr>
                        <a:t>2 </a:t>
                      </a:r>
                      <a:r>
                        <a:rPr lang="en-US" sz="1000" dirty="0" smtClean="0">
                          <a:effectLst/>
                        </a:rPr>
                        <a:t>000</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u="none" strike="noStrike">
                          <a:solidFill>
                            <a:srgbClr val="0B0080"/>
                          </a:solidFill>
                          <a:effectLst/>
                          <a:hlinkClick r:id="rId9" tooltip="Décembre 2014"/>
                        </a:rPr>
                        <a:t>décembre</a:t>
                      </a:r>
                      <a:r>
                        <a:rPr lang="en-US" sz="1000">
                          <a:effectLst/>
                        </a:rPr>
                        <a:t> </a:t>
                      </a:r>
                      <a:r>
                        <a:rPr lang="en-US" sz="1000" u="none" strike="noStrike">
                          <a:solidFill>
                            <a:srgbClr val="0B0080"/>
                          </a:solidFill>
                          <a:effectLst/>
                          <a:hlinkClick r:id="rId7" tooltip="2014"/>
                        </a:rPr>
                        <a:t>2014</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0,18</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r>
              <a:tr h="299312">
                <a:tc>
                  <a:txBody>
                    <a:bodyPr/>
                    <a:lstStyle/>
                    <a:p>
                      <a:r>
                        <a:rPr lang="en-US" sz="1000">
                          <a:effectLst/>
                        </a:rPr>
                        <a:t> </a:t>
                      </a:r>
                      <a:r>
                        <a:rPr lang="en-US" sz="1000" u="none" strike="noStrike">
                          <a:solidFill>
                            <a:srgbClr val="0B0080"/>
                          </a:solidFill>
                          <a:effectLst/>
                          <a:hlinkClick r:id="rId14" tooltip="Danemark"/>
                        </a:rPr>
                        <a:t>Danemark</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a:effectLst/>
                        </a:rPr>
                        <a:t>11 </a:t>
                      </a:r>
                      <a:r>
                        <a:rPr lang="en-US" sz="1000" dirty="0" smtClean="0">
                          <a:effectLst/>
                        </a:rPr>
                        <a:t>035</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u="none" strike="noStrike">
                          <a:solidFill>
                            <a:srgbClr val="0B0080"/>
                          </a:solidFill>
                          <a:effectLst/>
                          <a:hlinkClick r:id="rId9" tooltip="Décembre 2014"/>
                        </a:rPr>
                        <a:t>décembre</a:t>
                      </a:r>
                      <a:r>
                        <a:rPr lang="en-US" sz="1000">
                          <a:effectLst/>
                        </a:rPr>
                        <a:t> </a:t>
                      </a:r>
                      <a:r>
                        <a:rPr lang="en-US" sz="1000" u="none" strike="noStrike">
                          <a:solidFill>
                            <a:srgbClr val="0B0080"/>
                          </a:solidFill>
                          <a:effectLst/>
                          <a:hlinkClick r:id="rId7" tooltip="2014"/>
                        </a:rPr>
                        <a:t>2014</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0,19</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r>
              <a:tr h="273666">
                <a:tc>
                  <a:txBody>
                    <a:bodyPr/>
                    <a:lstStyle/>
                    <a:p>
                      <a:r>
                        <a:rPr lang="en-US" sz="1000">
                          <a:effectLst/>
                        </a:rPr>
                        <a:t> </a:t>
                      </a:r>
                      <a:r>
                        <a:rPr lang="en-US" sz="1000" u="none" strike="noStrike">
                          <a:solidFill>
                            <a:srgbClr val="0B0080"/>
                          </a:solidFill>
                          <a:effectLst/>
                          <a:hlinkClick r:id="rId15" tooltip="Égypte"/>
                        </a:rPr>
                        <a:t>Égypte</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a:effectLst/>
                        </a:rPr>
                        <a:t>132 </a:t>
                      </a:r>
                      <a:r>
                        <a:rPr lang="en-US" sz="1000" dirty="0" smtClean="0">
                          <a:effectLst/>
                        </a:rPr>
                        <a:t>375</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a:effectLst/>
                        </a:rPr>
                        <a:t>132 </a:t>
                      </a:r>
                      <a:r>
                        <a:rPr lang="en-US" sz="1000" dirty="0" smtClean="0">
                          <a:effectLst/>
                        </a:rPr>
                        <a:t>375</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u="none" strike="noStrike">
                          <a:solidFill>
                            <a:srgbClr val="0B0080"/>
                          </a:solidFill>
                          <a:effectLst/>
                          <a:hlinkClick r:id="rId16" tooltip="Juillet 2015"/>
                        </a:rPr>
                        <a:t>juillet</a:t>
                      </a:r>
                      <a:r>
                        <a:rPr lang="en-US" sz="1000">
                          <a:effectLst/>
                        </a:rPr>
                        <a:t> </a:t>
                      </a:r>
                      <a:r>
                        <a:rPr lang="en-US" sz="1000" u="none" strike="noStrike">
                          <a:solidFill>
                            <a:srgbClr val="0B0080"/>
                          </a:solidFill>
                          <a:effectLst/>
                          <a:hlinkClick r:id="rId4" tooltip="2015"/>
                        </a:rPr>
                        <a:t>2015</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0,15</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r>
              <a:tr h="273666">
                <a:tc>
                  <a:txBody>
                    <a:bodyPr/>
                    <a:lstStyle/>
                    <a:p>
                      <a:r>
                        <a:rPr lang="en-US" sz="1000">
                          <a:effectLst/>
                        </a:rPr>
                        <a:t> </a:t>
                      </a:r>
                      <a:r>
                        <a:rPr lang="en-US" sz="1000" u="none" strike="noStrike">
                          <a:solidFill>
                            <a:srgbClr val="0B0080"/>
                          </a:solidFill>
                          <a:effectLst/>
                          <a:hlinkClick r:id="rId17" tooltip="États-Unis"/>
                        </a:rPr>
                        <a:t>États-Unis</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smtClean="0">
                          <a:effectLst/>
                        </a:rPr>
                        <a:t>121</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u="none" strike="noStrike">
                          <a:solidFill>
                            <a:srgbClr val="0B0080"/>
                          </a:solidFill>
                          <a:effectLst/>
                          <a:hlinkClick r:id="rId18" tooltip="Avril 2014"/>
                        </a:rPr>
                        <a:t>avril</a:t>
                      </a:r>
                      <a:r>
                        <a:rPr lang="en-US" sz="1000">
                          <a:effectLst/>
                        </a:rPr>
                        <a:t> </a:t>
                      </a:r>
                      <a:r>
                        <a:rPr lang="en-US" sz="1000" u="none" strike="noStrike">
                          <a:solidFill>
                            <a:srgbClr val="0B0080"/>
                          </a:solidFill>
                          <a:effectLst/>
                          <a:hlinkClick r:id="rId7" tooltip="2014"/>
                        </a:rPr>
                        <a:t>2014</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0</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r>
              <a:tr h="273666">
                <a:tc>
                  <a:txBody>
                    <a:bodyPr/>
                    <a:lstStyle/>
                    <a:p>
                      <a:r>
                        <a:rPr lang="en-US" sz="1000">
                          <a:effectLst/>
                        </a:rPr>
                        <a:t> </a:t>
                      </a:r>
                      <a:r>
                        <a:rPr lang="en-US" sz="1000" u="none" strike="noStrike">
                          <a:solidFill>
                            <a:srgbClr val="0B0080"/>
                          </a:solidFill>
                          <a:effectLst/>
                          <a:hlinkClick r:id="rId19" tooltip="Espagne"/>
                        </a:rPr>
                        <a:t>Espagne</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a:effectLst/>
                        </a:rPr>
                        <a:t>2 </a:t>
                      </a:r>
                      <a:r>
                        <a:rPr lang="en-US" sz="1000" dirty="0" smtClean="0">
                          <a:effectLst/>
                        </a:rPr>
                        <a:t>865</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u="none" strike="noStrike">
                          <a:solidFill>
                            <a:srgbClr val="0B0080"/>
                          </a:solidFill>
                          <a:effectLst/>
                          <a:hlinkClick r:id="rId3" tooltip="Janvier 2015"/>
                        </a:rPr>
                        <a:t>janvier</a:t>
                      </a:r>
                      <a:r>
                        <a:rPr lang="en-US" sz="1000">
                          <a:effectLst/>
                        </a:rPr>
                        <a:t> </a:t>
                      </a:r>
                      <a:r>
                        <a:rPr lang="en-US" sz="1000" u="none" strike="noStrike">
                          <a:solidFill>
                            <a:srgbClr val="0B0080"/>
                          </a:solidFill>
                          <a:effectLst/>
                          <a:hlinkClick r:id="rId4" tooltip="2015"/>
                        </a:rPr>
                        <a:t>2015</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0,01</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r>
              <a:tr h="299312">
                <a:tc>
                  <a:txBody>
                    <a:bodyPr/>
                    <a:lstStyle/>
                    <a:p>
                      <a:r>
                        <a:rPr lang="en-US" sz="1000">
                          <a:effectLst/>
                        </a:rPr>
                        <a:t> </a:t>
                      </a:r>
                      <a:r>
                        <a:rPr lang="en-US" sz="1000" u="none" strike="noStrike">
                          <a:solidFill>
                            <a:srgbClr val="0B0080"/>
                          </a:solidFill>
                          <a:effectLst/>
                          <a:hlinkClick r:id="rId20" tooltip="Estonie"/>
                        </a:rPr>
                        <a:t>Estonie</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smtClean="0">
                          <a:effectLst/>
                        </a:rPr>
                        <a:t>25</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u="none" strike="noStrike">
                          <a:solidFill>
                            <a:srgbClr val="0B0080"/>
                          </a:solidFill>
                          <a:effectLst/>
                          <a:hlinkClick r:id="rId9" tooltip="Décembre 2014"/>
                        </a:rPr>
                        <a:t>décembre</a:t>
                      </a:r>
                      <a:r>
                        <a:rPr lang="en-US" sz="1000">
                          <a:effectLst/>
                        </a:rPr>
                        <a:t> </a:t>
                      </a:r>
                      <a:r>
                        <a:rPr lang="en-US" sz="1000" u="none" strike="noStrike">
                          <a:solidFill>
                            <a:srgbClr val="0B0080"/>
                          </a:solidFill>
                          <a:effectLst/>
                          <a:hlinkClick r:id="rId7" tooltip="2014"/>
                        </a:rPr>
                        <a:t>2014</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0</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r>
              <a:tr h="299312">
                <a:tc>
                  <a:txBody>
                    <a:bodyPr/>
                    <a:lstStyle/>
                    <a:p>
                      <a:r>
                        <a:rPr lang="en-US" sz="1000">
                          <a:effectLst/>
                        </a:rPr>
                        <a:t> </a:t>
                      </a:r>
                      <a:r>
                        <a:rPr lang="en-US" sz="1000" u="none" strike="noStrike">
                          <a:solidFill>
                            <a:srgbClr val="0B0080"/>
                          </a:solidFill>
                          <a:effectLst/>
                          <a:hlinkClick r:id="rId21" tooltip="Finlande"/>
                        </a:rPr>
                        <a:t>Finlande</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smtClean="0">
                          <a:effectLst/>
                        </a:rPr>
                        <a:t>455</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u="none" strike="noStrike">
                          <a:solidFill>
                            <a:srgbClr val="0B0080"/>
                          </a:solidFill>
                          <a:effectLst/>
                          <a:hlinkClick r:id="rId22" tooltip="Octobre 2014"/>
                        </a:rPr>
                        <a:t>octobre</a:t>
                      </a:r>
                      <a:r>
                        <a:rPr lang="en-US" sz="1000">
                          <a:effectLst/>
                        </a:rPr>
                        <a:t> </a:t>
                      </a:r>
                      <a:r>
                        <a:rPr lang="en-US" sz="1000" u="none" strike="noStrike">
                          <a:solidFill>
                            <a:srgbClr val="0B0080"/>
                          </a:solidFill>
                          <a:effectLst/>
                          <a:hlinkClick r:id="rId7" tooltip="2014"/>
                        </a:rPr>
                        <a:t>2014</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0,01</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r>
              <a:tr h="299312">
                <a:tc>
                  <a:txBody>
                    <a:bodyPr/>
                    <a:lstStyle/>
                    <a:p>
                      <a:r>
                        <a:rPr lang="en-US" sz="1000">
                          <a:effectLst/>
                        </a:rPr>
                        <a:t> </a:t>
                      </a:r>
                      <a:r>
                        <a:rPr lang="en-US" sz="1000" u="none" strike="noStrike">
                          <a:solidFill>
                            <a:srgbClr val="0B0080"/>
                          </a:solidFill>
                          <a:effectLst/>
                          <a:hlinkClick r:id="rId23" tooltip="France"/>
                        </a:rPr>
                        <a:t>France</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a:effectLst/>
                        </a:rPr>
                        <a:t>5 </a:t>
                      </a:r>
                      <a:r>
                        <a:rPr lang="en-US" sz="1000" dirty="0" smtClean="0">
                          <a:effectLst/>
                        </a:rPr>
                        <a:t>035</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u="none" strike="noStrike">
                          <a:solidFill>
                            <a:srgbClr val="0B0080"/>
                          </a:solidFill>
                          <a:effectLst/>
                          <a:hlinkClick r:id="rId9" tooltip="Décembre 2014"/>
                        </a:rPr>
                        <a:t>décembre</a:t>
                      </a:r>
                      <a:r>
                        <a:rPr lang="en-US" sz="1000">
                          <a:effectLst/>
                        </a:rPr>
                        <a:t> </a:t>
                      </a:r>
                      <a:r>
                        <a:rPr lang="en-US" sz="1000" u="none" strike="noStrike">
                          <a:solidFill>
                            <a:srgbClr val="0B0080"/>
                          </a:solidFill>
                          <a:effectLst/>
                          <a:hlinkClick r:id="rId7" tooltip="2014"/>
                        </a:rPr>
                        <a:t>2014</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0,01</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r>
              <a:tr h="299312">
                <a:tc>
                  <a:txBody>
                    <a:bodyPr/>
                    <a:lstStyle/>
                    <a:p>
                      <a:r>
                        <a:rPr lang="en-US" sz="1000">
                          <a:effectLst/>
                        </a:rPr>
                        <a:t> </a:t>
                      </a:r>
                      <a:r>
                        <a:rPr lang="en-US" sz="1000" u="none" strike="noStrike">
                          <a:solidFill>
                            <a:srgbClr val="0B0080"/>
                          </a:solidFill>
                          <a:effectLst/>
                          <a:hlinkClick r:id="rId24" tooltip="Grèce"/>
                        </a:rPr>
                        <a:t>Grèce</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a:effectLst/>
                        </a:rPr>
                        <a:t>1 </a:t>
                      </a:r>
                      <a:r>
                        <a:rPr lang="en-US" sz="1000" dirty="0" smtClean="0">
                          <a:effectLst/>
                        </a:rPr>
                        <a:t>825</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u="none" strike="noStrike">
                          <a:solidFill>
                            <a:srgbClr val="0B0080"/>
                          </a:solidFill>
                          <a:effectLst/>
                          <a:hlinkClick r:id="rId9" tooltip="Décembre 2014"/>
                        </a:rPr>
                        <a:t>décembre</a:t>
                      </a:r>
                      <a:r>
                        <a:rPr lang="en-US" sz="1000">
                          <a:effectLst/>
                        </a:rPr>
                        <a:t> </a:t>
                      </a:r>
                      <a:r>
                        <a:rPr lang="en-US" sz="1000" u="none" strike="noStrike">
                          <a:solidFill>
                            <a:srgbClr val="0B0080"/>
                          </a:solidFill>
                          <a:effectLst/>
                          <a:hlinkClick r:id="rId7" tooltip="2014"/>
                        </a:rPr>
                        <a:t>2014</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0,02</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r>
              <a:tr h="299312">
                <a:tc>
                  <a:txBody>
                    <a:bodyPr/>
                    <a:lstStyle/>
                    <a:p>
                      <a:r>
                        <a:rPr lang="en-US" sz="1000">
                          <a:effectLst/>
                        </a:rPr>
                        <a:t> </a:t>
                      </a:r>
                      <a:r>
                        <a:rPr lang="en-US" sz="1000" u="none" strike="noStrike">
                          <a:solidFill>
                            <a:srgbClr val="0B0080"/>
                          </a:solidFill>
                          <a:effectLst/>
                          <a:hlinkClick r:id="rId25" tooltip="Hongrie"/>
                        </a:rPr>
                        <a:t>Hongrie</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a:effectLst/>
                        </a:rPr>
                        <a:t>7 </a:t>
                      </a:r>
                      <a:r>
                        <a:rPr lang="en-US" sz="1000" dirty="0" smtClean="0">
                          <a:effectLst/>
                        </a:rPr>
                        <a:t>560</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u="none" strike="noStrike">
                          <a:solidFill>
                            <a:srgbClr val="0B0080"/>
                          </a:solidFill>
                          <a:effectLst/>
                          <a:hlinkClick r:id="rId9" tooltip="Décembre 2014"/>
                        </a:rPr>
                        <a:t>décembre</a:t>
                      </a:r>
                      <a:r>
                        <a:rPr lang="en-US" sz="1000">
                          <a:effectLst/>
                        </a:rPr>
                        <a:t> </a:t>
                      </a:r>
                      <a:r>
                        <a:rPr lang="en-US" sz="1000" u="none" strike="noStrike">
                          <a:solidFill>
                            <a:srgbClr val="0B0080"/>
                          </a:solidFill>
                          <a:effectLst/>
                          <a:hlinkClick r:id="rId7" tooltip="2014"/>
                        </a:rPr>
                        <a:t>2014</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0,08</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r>
              <a:tr h="273666">
                <a:tc>
                  <a:txBody>
                    <a:bodyPr/>
                    <a:lstStyle/>
                    <a:p>
                      <a:r>
                        <a:rPr lang="en-US" sz="1000">
                          <a:effectLst/>
                        </a:rPr>
                        <a:t> </a:t>
                      </a:r>
                      <a:r>
                        <a:rPr lang="en-US" sz="1000" u="none" strike="noStrike">
                          <a:solidFill>
                            <a:srgbClr val="0B0080"/>
                          </a:solidFill>
                          <a:effectLst/>
                          <a:hlinkClick r:id="rId26" tooltip="Irak"/>
                        </a:rPr>
                        <a:t>Irak</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a:effectLst/>
                        </a:rPr>
                        <a:t>249 </a:t>
                      </a:r>
                      <a:r>
                        <a:rPr lang="en-US" sz="1000" dirty="0" smtClean="0">
                          <a:effectLst/>
                        </a:rPr>
                        <a:t>463</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a:effectLst/>
                        </a:rPr>
                        <a:t>249 </a:t>
                      </a:r>
                      <a:r>
                        <a:rPr lang="en-US" sz="1000" dirty="0" smtClean="0">
                          <a:effectLst/>
                        </a:rPr>
                        <a:t>463</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u="none" strike="noStrike">
                          <a:solidFill>
                            <a:srgbClr val="0B0080"/>
                          </a:solidFill>
                          <a:effectLst/>
                          <a:hlinkClick r:id="rId27" tooltip="Août 2015"/>
                        </a:rPr>
                        <a:t>août</a:t>
                      </a:r>
                      <a:r>
                        <a:rPr lang="en-US" sz="1000">
                          <a:effectLst/>
                        </a:rPr>
                        <a:t> </a:t>
                      </a:r>
                      <a:r>
                        <a:rPr lang="en-US" sz="1000" u="none" strike="noStrike">
                          <a:solidFill>
                            <a:srgbClr val="0B0080"/>
                          </a:solidFill>
                          <a:effectLst/>
                          <a:hlinkClick r:id="rId4" tooltip="2015"/>
                        </a:rPr>
                        <a:t>2015</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0,69</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r>
              <a:tr h="299312">
                <a:tc>
                  <a:txBody>
                    <a:bodyPr/>
                    <a:lstStyle/>
                    <a:p>
                      <a:r>
                        <a:rPr lang="en-US" sz="1000">
                          <a:effectLst/>
                        </a:rPr>
                        <a:t> </a:t>
                      </a:r>
                      <a:r>
                        <a:rPr lang="en-US" sz="1000" u="none" strike="noStrike">
                          <a:solidFill>
                            <a:srgbClr val="0B0080"/>
                          </a:solidFill>
                          <a:effectLst/>
                          <a:hlinkClick r:id="rId28" tooltip="Irlande (pays)"/>
                        </a:rPr>
                        <a:t>Irlande</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smtClean="0">
                          <a:effectLst/>
                        </a:rPr>
                        <a:t>60</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u="none" strike="noStrike">
                          <a:solidFill>
                            <a:srgbClr val="0B0080"/>
                          </a:solidFill>
                          <a:effectLst/>
                          <a:hlinkClick r:id="rId9" tooltip="Décembre 2014"/>
                        </a:rPr>
                        <a:t>décembre</a:t>
                      </a:r>
                      <a:r>
                        <a:rPr lang="en-US" sz="1000">
                          <a:effectLst/>
                        </a:rPr>
                        <a:t> </a:t>
                      </a:r>
                      <a:r>
                        <a:rPr lang="en-US" sz="1000" u="none" strike="noStrike">
                          <a:solidFill>
                            <a:srgbClr val="0B0080"/>
                          </a:solidFill>
                          <a:effectLst/>
                          <a:hlinkClick r:id="rId7" tooltip="2014"/>
                        </a:rPr>
                        <a:t>2014</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0</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r>
              <a:tr h="299312">
                <a:tc>
                  <a:txBody>
                    <a:bodyPr/>
                    <a:lstStyle/>
                    <a:p>
                      <a:r>
                        <a:rPr lang="en-US" sz="1000" dirty="0">
                          <a:effectLst/>
                        </a:rPr>
                        <a:t> </a:t>
                      </a:r>
                      <a:r>
                        <a:rPr lang="en-US" sz="1000" u="none" strike="noStrike" dirty="0" err="1">
                          <a:solidFill>
                            <a:srgbClr val="0B0080"/>
                          </a:solidFill>
                          <a:effectLst/>
                          <a:hlinkClick r:id="rId29" tooltip="Italie"/>
                        </a:rPr>
                        <a:t>Italie</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a:effectLst/>
                        </a:rPr>
                        <a:t>2 </a:t>
                      </a:r>
                      <a:r>
                        <a:rPr lang="en-US" sz="1000" dirty="0" smtClean="0">
                          <a:effectLst/>
                        </a:rPr>
                        <a:t>090</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u="none" strike="noStrike" dirty="0" err="1">
                          <a:solidFill>
                            <a:srgbClr val="0B0080"/>
                          </a:solidFill>
                          <a:effectLst/>
                          <a:hlinkClick r:id="rId9" tooltip="Décembre 2014"/>
                        </a:rPr>
                        <a:t>décembre</a:t>
                      </a:r>
                      <a:r>
                        <a:rPr lang="en-US" sz="1000" dirty="0">
                          <a:effectLst/>
                        </a:rPr>
                        <a:t> </a:t>
                      </a:r>
                      <a:r>
                        <a:rPr lang="en-US" sz="1000" u="none" strike="noStrike" dirty="0">
                          <a:solidFill>
                            <a:srgbClr val="0B0080"/>
                          </a:solidFill>
                          <a:effectLst/>
                          <a:hlinkClick r:id="rId7" tooltip="2014"/>
                        </a:rPr>
                        <a:t>2014</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a:effectLst/>
                        </a:rPr>
                        <a:t>0</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r>
            </a:tbl>
          </a:graphicData>
        </a:graphic>
      </p:graphicFrame>
      <p:pic>
        <p:nvPicPr>
          <p:cNvPr id="1026" name="Picture 2" descr="Drapeau de l'Allemagn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493106" y="1066057"/>
            <a:ext cx="721715" cy="15560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rapeau de l'Autrich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493106" y="1064276"/>
            <a:ext cx="721715" cy="1685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rapeau de la Belgiqu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493106" y="1064276"/>
            <a:ext cx="721715" cy="16857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rapeau de la Bulgari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493106" y="1066057"/>
            <a:ext cx="721715" cy="1556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rapeau du Brésil"/>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493106" y="1062495"/>
            <a:ext cx="721715" cy="18154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rapeau du Canada"/>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493106" y="1069621"/>
            <a:ext cx="721715" cy="1296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rapeau de Chypr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493106" y="1064276"/>
            <a:ext cx="721715" cy="16857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rapeau du Danemark"/>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493106" y="1060714"/>
            <a:ext cx="721715" cy="1945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rapeau de l'Égypt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493106" y="1064276"/>
            <a:ext cx="721715" cy="16857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rapeau des États-Unis"/>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493106" y="1067840"/>
            <a:ext cx="721715" cy="14263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rapeau de l'Espagn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493106" y="1064276"/>
            <a:ext cx="721715" cy="16857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rapeau de l'Estoni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493106" y="1064276"/>
            <a:ext cx="721715" cy="16857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rapeau de la Finland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493106" y="1066057"/>
            <a:ext cx="721715" cy="155607"/>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Drapeau de la Franc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493106" y="1064276"/>
            <a:ext cx="721715" cy="16857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rapeau de la Grèc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493106" y="1064276"/>
            <a:ext cx="721715" cy="168574"/>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Drapeau de la Hongrie"/>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493106" y="1069621"/>
            <a:ext cx="721715" cy="12967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rapeau de l'Irak"/>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3493106" y="1064276"/>
            <a:ext cx="721715" cy="168574"/>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Drapeau de l'Irlande"/>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3493106" y="1069621"/>
            <a:ext cx="721715" cy="12967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Drapeau de l'Italie"/>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3493106" y="1064276"/>
            <a:ext cx="721715" cy="168574"/>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Drapeau de la Jordanie"/>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3493106" y="1069621"/>
            <a:ext cx="721715" cy="12967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Drapeau de la Lettonie"/>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3493106" y="1069621"/>
            <a:ext cx="721715" cy="129673"/>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Drapeau du Liban"/>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3493106" y="1064276"/>
            <a:ext cx="721715" cy="16857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Drapeau de la Lituanie"/>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493106" y="1066057"/>
            <a:ext cx="721715" cy="155607"/>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Drapeau du Luxembourg"/>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3493106" y="1066057"/>
            <a:ext cx="721715" cy="155607"/>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Drapeau de Malte"/>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3493106" y="1064276"/>
            <a:ext cx="721715" cy="168574"/>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Drapeau de la Norvège"/>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3493106" y="1060714"/>
            <a:ext cx="721715" cy="19450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Drapeau des Pays-Bas"/>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3493106" y="1064276"/>
            <a:ext cx="721715" cy="168574"/>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Drapeau de la Pologne"/>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3493106" y="1064276"/>
            <a:ext cx="721715" cy="168574"/>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Drapeau du Portugal"/>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3493106" y="1064276"/>
            <a:ext cx="721715" cy="168574"/>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Drapeau de la République tchèque"/>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3493106" y="1064276"/>
            <a:ext cx="721715" cy="168574"/>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Drapeau de la Roumanie"/>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3493106" y="1064276"/>
            <a:ext cx="721715" cy="168574"/>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descr="Drapeau : Royaume-Uni"/>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3493106" y="1069621"/>
            <a:ext cx="721715" cy="129673"/>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Drapeau de la Slovaquie"/>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3493106" y="1064276"/>
            <a:ext cx="721715" cy="168574"/>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Drapeau de la Slovénie"/>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3493106" y="1069621"/>
            <a:ext cx="721715" cy="129673"/>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Drapeau de la Suède"/>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3493106" y="1064276"/>
            <a:ext cx="721715" cy="168574"/>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descr="Drapeau de la Suisse"/>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3554074" y="1060714"/>
            <a:ext cx="541286" cy="194508"/>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Drapeau de la Tunisie"/>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3493106" y="1064276"/>
            <a:ext cx="721715" cy="168574"/>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descr="Drapeau de la Turquie"/>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3493106" y="1064276"/>
            <a:ext cx="721715" cy="168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990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07082426"/>
              </p:ext>
            </p:extLst>
          </p:nvPr>
        </p:nvGraphicFramePr>
        <p:xfrm>
          <a:off x="304798" y="304794"/>
          <a:ext cx="8534401" cy="6248411"/>
        </p:xfrm>
        <a:graphic>
          <a:graphicData uri="http://schemas.openxmlformats.org/drawingml/2006/table">
            <a:tbl>
              <a:tblPr/>
              <a:tblGrid>
                <a:gridCol w="1078029"/>
                <a:gridCol w="1864093"/>
                <a:gridCol w="1864093"/>
                <a:gridCol w="1864093"/>
                <a:gridCol w="1864093"/>
              </a:tblGrid>
              <a:tr h="315015">
                <a:tc>
                  <a:txBody>
                    <a:bodyPr/>
                    <a:lstStyle/>
                    <a:p>
                      <a:r>
                        <a:rPr lang="en-US" sz="1000" dirty="0">
                          <a:effectLst/>
                        </a:rPr>
                        <a:t> </a:t>
                      </a:r>
                      <a:r>
                        <a:rPr lang="en-US" sz="1000" u="none" strike="noStrike" dirty="0" err="1">
                          <a:solidFill>
                            <a:srgbClr val="0B0080"/>
                          </a:solidFill>
                          <a:effectLst/>
                          <a:hlinkClick r:id="rId2" tooltip="Jordanie"/>
                        </a:rPr>
                        <a:t>Jordanie</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a:effectLst/>
                        </a:rPr>
                        <a:t>629 </a:t>
                      </a:r>
                      <a:r>
                        <a:rPr lang="en-US" sz="1000" dirty="0" smtClean="0">
                          <a:effectLst/>
                        </a:rPr>
                        <a:t>266</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a:effectLst/>
                        </a:rPr>
                        <a:t>629 </a:t>
                      </a:r>
                      <a:r>
                        <a:rPr lang="en-US" sz="1000" dirty="0" smtClean="0">
                          <a:effectLst/>
                        </a:rPr>
                        <a:t>266</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u="none" strike="noStrike">
                          <a:solidFill>
                            <a:srgbClr val="0B0080"/>
                          </a:solidFill>
                          <a:effectLst/>
                          <a:hlinkClick r:id="rId3" tooltip="Septembre 2015"/>
                        </a:rPr>
                        <a:t>septembre</a:t>
                      </a:r>
                      <a:r>
                        <a:rPr lang="en-US" sz="1000">
                          <a:effectLst/>
                        </a:rPr>
                        <a:t> </a:t>
                      </a:r>
                      <a:r>
                        <a:rPr lang="en-US" sz="1000" u="none" strike="noStrike">
                          <a:solidFill>
                            <a:srgbClr val="0B0080"/>
                          </a:solidFill>
                          <a:effectLst/>
                          <a:hlinkClick r:id="rId4" tooltip="2015"/>
                        </a:rPr>
                        <a:t>2015</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7,93</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r>
              <a:tr h="315015">
                <a:tc>
                  <a:txBody>
                    <a:bodyPr/>
                    <a:lstStyle/>
                    <a:p>
                      <a:r>
                        <a:rPr lang="en-US" sz="1000">
                          <a:effectLst/>
                        </a:rPr>
                        <a:t> </a:t>
                      </a:r>
                      <a:r>
                        <a:rPr lang="en-US" sz="1000" u="none" strike="noStrike">
                          <a:solidFill>
                            <a:srgbClr val="0B0080"/>
                          </a:solidFill>
                          <a:effectLst/>
                          <a:hlinkClick r:id="rId5" tooltip="Lettonie"/>
                        </a:rPr>
                        <a:t>Lettonie</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smtClean="0">
                          <a:effectLst/>
                        </a:rPr>
                        <a:t>75</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u="none" strike="noStrike">
                          <a:solidFill>
                            <a:srgbClr val="0B0080"/>
                          </a:solidFill>
                          <a:effectLst/>
                          <a:hlinkClick r:id="rId6" tooltip="Décembre 2014"/>
                        </a:rPr>
                        <a:t>décembre</a:t>
                      </a:r>
                      <a:r>
                        <a:rPr lang="en-US" sz="1000">
                          <a:effectLst/>
                        </a:rPr>
                        <a:t> </a:t>
                      </a:r>
                      <a:r>
                        <a:rPr lang="en-US" sz="1000" u="none" strike="noStrike">
                          <a:solidFill>
                            <a:srgbClr val="0B0080"/>
                          </a:solidFill>
                          <a:effectLst/>
                          <a:hlinkClick r:id="rId7" tooltip="2014"/>
                        </a:rPr>
                        <a:t>2014</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0</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r>
              <a:tr h="315015">
                <a:tc>
                  <a:txBody>
                    <a:bodyPr/>
                    <a:lstStyle/>
                    <a:p>
                      <a:r>
                        <a:rPr lang="en-US" sz="1000">
                          <a:effectLst/>
                        </a:rPr>
                        <a:t> </a:t>
                      </a:r>
                      <a:r>
                        <a:rPr lang="en-US" sz="1000" u="none" strike="noStrike">
                          <a:solidFill>
                            <a:srgbClr val="0B0080"/>
                          </a:solidFill>
                          <a:effectLst/>
                          <a:hlinkClick r:id="rId8" tooltip="Liban"/>
                        </a:rPr>
                        <a:t>Liban</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a:effectLst/>
                        </a:rPr>
                        <a:t>1 113 </a:t>
                      </a:r>
                      <a:r>
                        <a:rPr lang="en-US" sz="1000" dirty="0" smtClean="0">
                          <a:effectLst/>
                        </a:rPr>
                        <a:t>941</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a:effectLst/>
                        </a:rPr>
                        <a:t>1 113 </a:t>
                      </a:r>
                      <a:r>
                        <a:rPr lang="en-US" sz="1000" dirty="0" smtClean="0">
                          <a:effectLst/>
                        </a:rPr>
                        <a:t>941</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u="none" strike="noStrike">
                          <a:solidFill>
                            <a:srgbClr val="0B0080"/>
                          </a:solidFill>
                          <a:effectLst/>
                          <a:hlinkClick r:id="rId3" tooltip="Septembre 2015"/>
                        </a:rPr>
                        <a:t>septembre</a:t>
                      </a:r>
                      <a:r>
                        <a:rPr lang="en-US" sz="1000">
                          <a:effectLst/>
                        </a:rPr>
                        <a:t> </a:t>
                      </a:r>
                      <a:r>
                        <a:rPr lang="en-US" sz="1000" u="none" strike="noStrike">
                          <a:solidFill>
                            <a:srgbClr val="0B0080"/>
                          </a:solidFill>
                          <a:effectLst/>
                          <a:hlinkClick r:id="rId4" tooltip="2015"/>
                        </a:rPr>
                        <a:t>2015</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18,94</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r>
              <a:tr h="315015">
                <a:tc>
                  <a:txBody>
                    <a:bodyPr/>
                    <a:lstStyle/>
                    <a:p>
                      <a:r>
                        <a:rPr lang="en-US" sz="1000">
                          <a:effectLst/>
                        </a:rPr>
                        <a:t> </a:t>
                      </a:r>
                      <a:r>
                        <a:rPr lang="en-US" sz="1000" u="none" strike="noStrike">
                          <a:solidFill>
                            <a:srgbClr val="0B0080"/>
                          </a:solidFill>
                          <a:effectLst/>
                          <a:hlinkClick r:id="rId9" tooltip="Lituanie"/>
                        </a:rPr>
                        <a:t>Lituanie</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smtClean="0">
                          <a:effectLst/>
                        </a:rPr>
                        <a:t>5</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u="none" strike="noStrike">
                          <a:solidFill>
                            <a:srgbClr val="0B0080"/>
                          </a:solidFill>
                          <a:effectLst/>
                          <a:hlinkClick r:id="rId6" tooltip="Décembre 2014"/>
                        </a:rPr>
                        <a:t>décembre</a:t>
                      </a:r>
                      <a:r>
                        <a:rPr lang="en-US" sz="1000">
                          <a:effectLst/>
                        </a:rPr>
                        <a:t> </a:t>
                      </a:r>
                      <a:r>
                        <a:rPr lang="en-US" sz="1000" u="none" strike="noStrike">
                          <a:solidFill>
                            <a:srgbClr val="0B0080"/>
                          </a:solidFill>
                          <a:effectLst/>
                          <a:hlinkClick r:id="rId7" tooltip="2014"/>
                        </a:rPr>
                        <a:t>2014</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0</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r>
              <a:tr h="315015">
                <a:tc>
                  <a:txBody>
                    <a:bodyPr/>
                    <a:lstStyle/>
                    <a:p>
                      <a:r>
                        <a:rPr lang="en-US" sz="1000" dirty="0">
                          <a:effectLst/>
                        </a:rPr>
                        <a:t> </a:t>
                      </a:r>
                      <a:r>
                        <a:rPr lang="en-US" sz="1000" u="none" strike="noStrike" dirty="0" err="1" smtClean="0">
                          <a:solidFill>
                            <a:srgbClr val="0B0080"/>
                          </a:solidFill>
                          <a:effectLst/>
                          <a:hlinkClick r:id="rId10" tooltip="Luxembourg (pays)"/>
                        </a:rPr>
                        <a:t>Luxemboug</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smtClean="0">
                          <a:effectLst/>
                        </a:rPr>
                        <a:t>150</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u="none" strike="noStrike">
                          <a:solidFill>
                            <a:srgbClr val="0B0080"/>
                          </a:solidFill>
                          <a:effectLst/>
                          <a:hlinkClick r:id="rId11" tooltip="Juillet 2014"/>
                        </a:rPr>
                        <a:t>juillet</a:t>
                      </a:r>
                      <a:r>
                        <a:rPr lang="en-US" sz="1000">
                          <a:effectLst/>
                        </a:rPr>
                        <a:t> </a:t>
                      </a:r>
                      <a:r>
                        <a:rPr lang="en-US" sz="1000" u="none" strike="noStrike">
                          <a:solidFill>
                            <a:srgbClr val="0B0080"/>
                          </a:solidFill>
                          <a:effectLst/>
                          <a:hlinkClick r:id="rId7" tooltip="2014"/>
                        </a:rPr>
                        <a:t>2014</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0,03</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r>
              <a:tr h="410415">
                <a:tc>
                  <a:txBody>
                    <a:bodyPr/>
                    <a:lstStyle/>
                    <a:p>
                      <a:r>
                        <a:rPr lang="en-US" sz="1000">
                          <a:effectLst/>
                        </a:rPr>
                        <a:t> </a:t>
                      </a:r>
                      <a:r>
                        <a:rPr lang="en-US" sz="1000" u="none" strike="noStrike">
                          <a:solidFill>
                            <a:srgbClr val="0B0080"/>
                          </a:solidFill>
                          <a:effectLst/>
                          <a:hlinkClick r:id="rId12" tooltip="Malte"/>
                        </a:rPr>
                        <a:t>Malte</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smtClean="0">
                          <a:effectLst/>
                        </a:rPr>
                        <a:t>815</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u="none" strike="noStrike">
                          <a:solidFill>
                            <a:srgbClr val="0B0080"/>
                          </a:solidFill>
                          <a:effectLst/>
                          <a:hlinkClick r:id="rId6" tooltip="Décembre 2014"/>
                        </a:rPr>
                        <a:t>décembre</a:t>
                      </a:r>
                      <a:r>
                        <a:rPr lang="en-US" sz="1000">
                          <a:effectLst/>
                        </a:rPr>
                        <a:t> </a:t>
                      </a:r>
                      <a:r>
                        <a:rPr lang="en-US" sz="1000" u="none" strike="noStrike">
                          <a:solidFill>
                            <a:srgbClr val="0B0080"/>
                          </a:solidFill>
                          <a:effectLst/>
                          <a:hlinkClick r:id="rId7" tooltip="2014"/>
                        </a:rPr>
                        <a:t>2014</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0,18</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r>
              <a:tr h="237843">
                <a:tc>
                  <a:txBody>
                    <a:bodyPr/>
                    <a:lstStyle/>
                    <a:p>
                      <a:r>
                        <a:rPr lang="en-US" sz="1000">
                          <a:effectLst/>
                        </a:rPr>
                        <a:t> </a:t>
                      </a:r>
                      <a:r>
                        <a:rPr lang="en-US" sz="1000" u="none" strike="noStrike">
                          <a:solidFill>
                            <a:srgbClr val="0B0080"/>
                          </a:solidFill>
                          <a:effectLst/>
                          <a:hlinkClick r:id="rId13" tooltip="Norvège"/>
                        </a:rPr>
                        <a:t>Norvège</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a:effectLst/>
                        </a:rPr>
                        <a:t>3 </a:t>
                      </a:r>
                      <a:r>
                        <a:rPr lang="en-US" sz="1000" dirty="0" smtClean="0">
                          <a:effectLst/>
                        </a:rPr>
                        <a:t>635</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u="none" strike="noStrike">
                          <a:solidFill>
                            <a:srgbClr val="0B0080"/>
                          </a:solidFill>
                          <a:effectLst/>
                          <a:hlinkClick r:id="rId14" tooltip="Janvier 2015"/>
                        </a:rPr>
                        <a:t>janvier</a:t>
                      </a:r>
                      <a:r>
                        <a:rPr lang="en-US" sz="1000">
                          <a:effectLst/>
                        </a:rPr>
                        <a:t> </a:t>
                      </a:r>
                      <a:r>
                        <a:rPr lang="en-US" sz="1000" u="none" strike="noStrike">
                          <a:solidFill>
                            <a:srgbClr val="0B0080"/>
                          </a:solidFill>
                          <a:effectLst/>
                          <a:hlinkClick r:id="rId4" tooltip="2015"/>
                        </a:rPr>
                        <a:t>2015</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0,07</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r>
              <a:tr h="315015">
                <a:tc>
                  <a:txBody>
                    <a:bodyPr/>
                    <a:lstStyle/>
                    <a:p>
                      <a:r>
                        <a:rPr lang="en-US" sz="1000">
                          <a:effectLst/>
                        </a:rPr>
                        <a:t> </a:t>
                      </a:r>
                      <a:r>
                        <a:rPr lang="en-US" sz="1000" u="none" strike="noStrike">
                          <a:solidFill>
                            <a:srgbClr val="0B0080"/>
                          </a:solidFill>
                          <a:effectLst/>
                          <a:hlinkClick r:id="rId15" tooltip="Pays-Bas"/>
                        </a:rPr>
                        <a:t>Pays-Bas</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a:effectLst/>
                        </a:rPr>
                        <a:t>12 </a:t>
                      </a:r>
                      <a:r>
                        <a:rPr lang="en-US" sz="1000" dirty="0" smtClean="0">
                          <a:effectLst/>
                        </a:rPr>
                        <a:t>865</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u="none" strike="noStrike">
                          <a:solidFill>
                            <a:srgbClr val="0B0080"/>
                          </a:solidFill>
                          <a:effectLst/>
                          <a:hlinkClick r:id="rId6" tooltip="Décembre 2014"/>
                        </a:rPr>
                        <a:t>décembre</a:t>
                      </a:r>
                      <a:r>
                        <a:rPr lang="en-US" sz="1000">
                          <a:effectLst/>
                        </a:rPr>
                        <a:t> </a:t>
                      </a:r>
                      <a:r>
                        <a:rPr lang="en-US" sz="1000" u="none" strike="noStrike">
                          <a:solidFill>
                            <a:srgbClr val="0B0080"/>
                          </a:solidFill>
                          <a:effectLst/>
                          <a:hlinkClick r:id="rId7" tooltip="2014"/>
                        </a:rPr>
                        <a:t>2014</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0,08</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r>
              <a:tr h="315015">
                <a:tc>
                  <a:txBody>
                    <a:bodyPr/>
                    <a:lstStyle/>
                    <a:p>
                      <a:r>
                        <a:rPr lang="en-US" sz="1000">
                          <a:effectLst/>
                        </a:rPr>
                        <a:t> </a:t>
                      </a:r>
                      <a:r>
                        <a:rPr lang="en-US" sz="1000" u="none" strike="noStrike">
                          <a:solidFill>
                            <a:srgbClr val="0B0080"/>
                          </a:solidFill>
                          <a:effectLst/>
                          <a:hlinkClick r:id="rId16" tooltip="Pologne"/>
                        </a:rPr>
                        <a:t>Pologne</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smtClean="0">
                          <a:effectLst/>
                        </a:rPr>
                        <a:t>480</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u="none" strike="noStrike" dirty="0" err="1">
                          <a:solidFill>
                            <a:srgbClr val="0B0080"/>
                          </a:solidFill>
                          <a:effectLst/>
                          <a:hlinkClick r:id="rId6" tooltip="Décembre 2014"/>
                        </a:rPr>
                        <a:t>décembre</a:t>
                      </a:r>
                      <a:r>
                        <a:rPr lang="en-US" sz="1000" dirty="0">
                          <a:effectLst/>
                        </a:rPr>
                        <a:t> </a:t>
                      </a:r>
                      <a:r>
                        <a:rPr lang="en-US" sz="1000" u="none" strike="noStrike" dirty="0">
                          <a:solidFill>
                            <a:srgbClr val="0B0080"/>
                          </a:solidFill>
                          <a:effectLst/>
                          <a:hlinkClick r:id="rId7" tooltip="2014"/>
                        </a:rPr>
                        <a:t>2014</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0</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r>
              <a:tr h="315015">
                <a:tc>
                  <a:txBody>
                    <a:bodyPr/>
                    <a:lstStyle/>
                    <a:p>
                      <a:r>
                        <a:rPr lang="en-US" sz="1000">
                          <a:effectLst/>
                        </a:rPr>
                        <a:t> </a:t>
                      </a:r>
                      <a:r>
                        <a:rPr lang="en-US" sz="1000" u="none" strike="noStrike">
                          <a:solidFill>
                            <a:srgbClr val="0B0080"/>
                          </a:solidFill>
                          <a:effectLst/>
                          <a:hlinkClick r:id="rId17" tooltip="Portugal"/>
                        </a:rPr>
                        <a:t>Portugal</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smtClean="0">
                          <a:effectLst/>
                        </a:rPr>
                        <a:t>165</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u="none" strike="noStrike">
                          <a:solidFill>
                            <a:srgbClr val="0B0080"/>
                          </a:solidFill>
                          <a:effectLst/>
                          <a:hlinkClick r:id="rId6" tooltip="Décembre 2014"/>
                        </a:rPr>
                        <a:t>décembre</a:t>
                      </a:r>
                      <a:r>
                        <a:rPr lang="en-US" sz="1000">
                          <a:effectLst/>
                        </a:rPr>
                        <a:t> </a:t>
                      </a:r>
                      <a:r>
                        <a:rPr lang="en-US" sz="1000" u="none" strike="noStrike">
                          <a:solidFill>
                            <a:srgbClr val="0B0080"/>
                          </a:solidFill>
                          <a:effectLst/>
                          <a:hlinkClick r:id="rId7" tooltip="2014"/>
                        </a:rPr>
                        <a:t>2014</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0</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r>
              <a:tr h="502779">
                <a:tc>
                  <a:txBody>
                    <a:bodyPr/>
                    <a:lstStyle/>
                    <a:p>
                      <a:r>
                        <a:rPr lang="en-US" sz="1000">
                          <a:effectLst/>
                        </a:rPr>
                        <a:t> </a:t>
                      </a:r>
                      <a:r>
                        <a:rPr lang="en-US" sz="1000" u="none" strike="noStrike">
                          <a:solidFill>
                            <a:srgbClr val="0B0080"/>
                          </a:solidFill>
                          <a:effectLst/>
                          <a:hlinkClick r:id="rId18" tooltip="République tchèque"/>
                        </a:rPr>
                        <a:t>République tchèque</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smtClean="0">
                          <a:effectLst/>
                        </a:rPr>
                        <a:t>235</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u="none" strike="noStrike">
                          <a:solidFill>
                            <a:srgbClr val="0B0080"/>
                          </a:solidFill>
                          <a:effectLst/>
                          <a:hlinkClick r:id="rId6" tooltip="Décembre 2014"/>
                        </a:rPr>
                        <a:t>décembre</a:t>
                      </a:r>
                      <a:r>
                        <a:rPr lang="en-US" sz="1000">
                          <a:effectLst/>
                        </a:rPr>
                        <a:t> </a:t>
                      </a:r>
                      <a:r>
                        <a:rPr lang="en-US" sz="1000" u="none" strike="noStrike">
                          <a:solidFill>
                            <a:srgbClr val="0B0080"/>
                          </a:solidFill>
                          <a:effectLst/>
                          <a:hlinkClick r:id="rId7" tooltip="2014"/>
                        </a:rPr>
                        <a:t>2014</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0</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r>
              <a:tr h="315015">
                <a:tc>
                  <a:txBody>
                    <a:bodyPr/>
                    <a:lstStyle/>
                    <a:p>
                      <a:r>
                        <a:rPr lang="en-US" sz="1000">
                          <a:effectLst/>
                        </a:rPr>
                        <a:t> </a:t>
                      </a:r>
                      <a:r>
                        <a:rPr lang="en-US" sz="1000" u="none" strike="noStrike">
                          <a:solidFill>
                            <a:srgbClr val="0B0080"/>
                          </a:solidFill>
                          <a:effectLst/>
                          <a:hlinkClick r:id="rId19" tooltip="Roumanie"/>
                        </a:rPr>
                        <a:t>Roumanie</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a:effectLst/>
                        </a:rPr>
                        <a:t>1 </a:t>
                      </a:r>
                      <a:r>
                        <a:rPr lang="en-US" sz="1000" dirty="0" smtClean="0">
                          <a:effectLst/>
                        </a:rPr>
                        <a:t>810</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u="none" strike="noStrike">
                          <a:solidFill>
                            <a:srgbClr val="0B0080"/>
                          </a:solidFill>
                          <a:effectLst/>
                          <a:hlinkClick r:id="rId6" tooltip="Décembre 2014"/>
                        </a:rPr>
                        <a:t>décembre</a:t>
                      </a:r>
                      <a:r>
                        <a:rPr lang="en-US" sz="1000">
                          <a:effectLst/>
                        </a:rPr>
                        <a:t> </a:t>
                      </a:r>
                      <a:r>
                        <a:rPr lang="en-US" sz="1000" u="none" strike="noStrike">
                          <a:solidFill>
                            <a:srgbClr val="0B0080"/>
                          </a:solidFill>
                          <a:effectLst/>
                          <a:hlinkClick r:id="rId7" tooltip="2014"/>
                        </a:rPr>
                        <a:t>2014</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0,01</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r>
              <a:tr h="449879">
                <a:tc>
                  <a:txBody>
                    <a:bodyPr/>
                    <a:lstStyle/>
                    <a:p>
                      <a:r>
                        <a:rPr lang="en-US" sz="1000">
                          <a:effectLst/>
                        </a:rPr>
                        <a:t> </a:t>
                      </a:r>
                      <a:r>
                        <a:rPr lang="en-US" sz="1000" u="none" strike="noStrike">
                          <a:solidFill>
                            <a:srgbClr val="0B0080"/>
                          </a:solidFill>
                          <a:effectLst/>
                          <a:hlinkClick r:id="rId20" tooltip="Royaume-Uni"/>
                        </a:rPr>
                        <a:t>Royaume-Uni</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a:effectLst/>
                        </a:rPr>
                        <a:t>6 </a:t>
                      </a:r>
                      <a:r>
                        <a:rPr lang="en-US" sz="1000" dirty="0" smtClean="0">
                          <a:effectLst/>
                        </a:rPr>
                        <a:t>375</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u="none" strike="noStrike">
                          <a:solidFill>
                            <a:srgbClr val="0B0080"/>
                          </a:solidFill>
                          <a:effectLst/>
                          <a:hlinkClick r:id="rId6" tooltip="Décembre 2014"/>
                        </a:rPr>
                        <a:t>décembre</a:t>
                      </a:r>
                      <a:r>
                        <a:rPr lang="en-US" sz="1000">
                          <a:effectLst/>
                        </a:rPr>
                        <a:t> </a:t>
                      </a:r>
                      <a:r>
                        <a:rPr lang="en-US" sz="1000" u="none" strike="noStrike">
                          <a:solidFill>
                            <a:srgbClr val="0B0080"/>
                          </a:solidFill>
                          <a:effectLst/>
                          <a:hlinkClick r:id="rId7" tooltip="2014"/>
                        </a:rPr>
                        <a:t>2014</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0,01</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r>
              <a:tr h="315015">
                <a:tc>
                  <a:txBody>
                    <a:bodyPr/>
                    <a:lstStyle/>
                    <a:p>
                      <a:r>
                        <a:rPr lang="en-US" sz="1000">
                          <a:effectLst/>
                        </a:rPr>
                        <a:t> </a:t>
                      </a:r>
                      <a:r>
                        <a:rPr lang="en-US" sz="1000" u="none" strike="noStrike">
                          <a:solidFill>
                            <a:srgbClr val="0B0080"/>
                          </a:solidFill>
                          <a:effectLst/>
                          <a:hlinkClick r:id="rId21" tooltip="Slovaquie"/>
                        </a:rPr>
                        <a:t>Slovaquie</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smtClean="0">
                          <a:effectLst/>
                        </a:rPr>
                        <a:t>45</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u="none" strike="noStrike">
                          <a:solidFill>
                            <a:srgbClr val="0B0080"/>
                          </a:solidFill>
                          <a:effectLst/>
                          <a:hlinkClick r:id="rId6" tooltip="Décembre 2014"/>
                        </a:rPr>
                        <a:t>décembre</a:t>
                      </a:r>
                      <a:r>
                        <a:rPr lang="en-US" sz="1000">
                          <a:effectLst/>
                        </a:rPr>
                        <a:t> </a:t>
                      </a:r>
                      <a:r>
                        <a:rPr lang="en-US" sz="1000" u="none" strike="noStrike">
                          <a:solidFill>
                            <a:srgbClr val="0B0080"/>
                          </a:solidFill>
                          <a:effectLst/>
                          <a:hlinkClick r:id="rId7" tooltip="2014"/>
                        </a:rPr>
                        <a:t>2014</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0</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r>
              <a:tr h="315015">
                <a:tc>
                  <a:txBody>
                    <a:bodyPr/>
                    <a:lstStyle/>
                    <a:p>
                      <a:r>
                        <a:rPr lang="en-US" sz="1000">
                          <a:effectLst/>
                        </a:rPr>
                        <a:t> </a:t>
                      </a:r>
                      <a:r>
                        <a:rPr lang="en-US" sz="1000" u="none" strike="noStrike">
                          <a:solidFill>
                            <a:srgbClr val="0B0080"/>
                          </a:solidFill>
                          <a:effectLst/>
                          <a:hlinkClick r:id="rId22" tooltip="Slovénie"/>
                        </a:rPr>
                        <a:t>Slovénie</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smtClean="0">
                          <a:effectLst/>
                        </a:rPr>
                        <a:t>190</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u="none" strike="noStrike">
                          <a:solidFill>
                            <a:srgbClr val="0B0080"/>
                          </a:solidFill>
                          <a:effectLst/>
                          <a:hlinkClick r:id="rId6" tooltip="Décembre 2014"/>
                        </a:rPr>
                        <a:t>décembre</a:t>
                      </a:r>
                      <a:r>
                        <a:rPr lang="en-US" sz="1000">
                          <a:effectLst/>
                        </a:rPr>
                        <a:t> </a:t>
                      </a:r>
                      <a:r>
                        <a:rPr lang="en-US" sz="1000" u="none" strike="noStrike">
                          <a:solidFill>
                            <a:srgbClr val="0B0080"/>
                          </a:solidFill>
                          <a:effectLst/>
                          <a:hlinkClick r:id="rId7" tooltip="2014"/>
                        </a:rPr>
                        <a:t>2014</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0,01</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r>
              <a:tr h="314457">
                <a:tc>
                  <a:txBody>
                    <a:bodyPr/>
                    <a:lstStyle/>
                    <a:p>
                      <a:r>
                        <a:rPr lang="en-US" sz="1000">
                          <a:effectLst/>
                        </a:rPr>
                        <a:t> </a:t>
                      </a:r>
                      <a:r>
                        <a:rPr lang="en-US" sz="1000" u="none" strike="noStrike">
                          <a:solidFill>
                            <a:srgbClr val="0B0080"/>
                          </a:solidFill>
                          <a:effectLst/>
                          <a:hlinkClick r:id="rId23" tooltip="Suède"/>
                        </a:rPr>
                        <a:t>Suède</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a:effectLst/>
                        </a:rPr>
                        <a:t>57 </a:t>
                      </a:r>
                      <a:r>
                        <a:rPr lang="en-US" sz="1000" dirty="0" smtClean="0">
                          <a:effectLst/>
                        </a:rPr>
                        <a:t>390</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u="none" strike="noStrike">
                          <a:solidFill>
                            <a:srgbClr val="0B0080"/>
                          </a:solidFill>
                          <a:effectLst/>
                          <a:hlinkClick r:id="rId14" tooltip="Janvier 2015"/>
                        </a:rPr>
                        <a:t>janvier</a:t>
                      </a:r>
                      <a:r>
                        <a:rPr lang="en-US" sz="1000">
                          <a:effectLst/>
                        </a:rPr>
                        <a:t> </a:t>
                      </a:r>
                      <a:r>
                        <a:rPr lang="en-US" sz="1000" u="none" strike="noStrike">
                          <a:solidFill>
                            <a:srgbClr val="0B0080"/>
                          </a:solidFill>
                          <a:effectLst/>
                          <a:hlinkClick r:id="rId4" tooltip="2015"/>
                        </a:rPr>
                        <a:t>2015</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0,59</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r>
              <a:tr h="237843">
                <a:tc>
                  <a:txBody>
                    <a:bodyPr/>
                    <a:lstStyle/>
                    <a:p>
                      <a:r>
                        <a:rPr lang="en-US" sz="1000">
                          <a:effectLst/>
                        </a:rPr>
                        <a:t> </a:t>
                      </a:r>
                      <a:r>
                        <a:rPr lang="en-US" sz="1000" u="none" strike="noStrike">
                          <a:solidFill>
                            <a:srgbClr val="0B0080"/>
                          </a:solidFill>
                          <a:effectLst/>
                          <a:hlinkClick r:id="rId24" tooltip="Suisse"/>
                        </a:rPr>
                        <a:t>Suisse</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a:effectLst/>
                        </a:rPr>
                        <a:t>7 </a:t>
                      </a:r>
                      <a:r>
                        <a:rPr lang="en-US" sz="1000" dirty="0" smtClean="0">
                          <a:effectLst/>
                        </a:rPr>
                        <a:t>990</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u="none" strike="noStrike">
                          <a:solidFill>
                            <a:srgbClr val="0B0080"/>
                          </a:solidFill>
                          <a:effectLst/>
                          <a:hlinkClick r:id="rId14" tooltip="Janvier 2015"/>
                        </a:rPr>
                        <a:t>janvier</a:t>
                      </a:r>
                      <a:r>
                        <a:rPr lang="en-US" sz="1000">
                          <a:effectLst/>
                        </a:rPr>
                        <a:t> </a:t>
                      </a:r>
                      <a:r>
                        <a:rPr lang="en-US" sz="1000" u="none" strike="noStrike">
                          <a:solidFill>
                            <a:srgbClr val="0B0080"/>
                          </a:solidFill>
                          <a:effectLst/>
                          <a:hlinkClick r:id="rId4" tooltip="2015"/>
                        </a:rPr>
                        <a:t>2015</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endParaRPr lang="en-US" sz="1000" dirty="0"/>
                    </a:p>
                  </a:txBody>
                  <a:tcPr marL="18549" marR="18549" marT="9275" marB="9275">
                    <a:lnL w="6350" cap="flat" cmpd="sng" algn="ctr">
                      <a:solidFill>
                        <a:srgbClr val="AAAAAA"/>
                      </a:solidFill>
                      <a:prstDash val="solid"/>
                      <a:round/>
                      <a:headEnd type="none" w="med" len="med"/>
                      <a:tailEnd type="none" w="med" len="med"/>
                    </a:lnL>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tcPr>
                </a:tc>
              </a:tr>
              <a:tr h="315015">
                <a:tc>
                  <a:txBody>
                    <a:bodyPr/>
                    <a:lstStyle/>
                    <a:p>
                      <a:r>
                        <a:rPr lang="en-US" sz="1000">
                          <a:effectLst/>
                        </a:rPr>
                        <a:t> </a:t>
                      </a:r>
                      <a:r>
                        <a:rPr lang="en-US" sz="1000" u="none" strike="noStrike">
                          <a:solidFill>
                            <a:srgbClr val="0B0080"/>
                          </a:solidFill>
                          <a:effectLst/>
                          <a:hlinkClick r:id="rId25" tooltip="Tunisie"/>
                        </a:rPr>
                        <a:t>Tunisie</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a:effectLst/>
                        </a:rPr>
                        <a:t>4 </a:t>
                      </a:r>
                      <a:r>
                        <a:rPr lang="en-US" sz="1000" dirty="0" smtClean="0">
                          <a:effectLst/>
                        </a:rPr>
                        <a:t>000</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a:effectLst/>
                        </a:rPr>
                        <a:t>4 </a:t>
                      </a:r>
                      <a:r>
                        <a:rPr lang="en-US" sz="1000" dirty="0" smtClean="0">
                          <a:effectLst/>
                        </a:rPr>
                        <a:t>000</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u="none" strike="noStrike">
                          <a:solidFill>
                            <a:srgbClr val="0B0080"/>
                          </a:solidFill>
                          <a:effectLst/>
                          <a:hlinkClick r:id="rId3" tooltip="Septembre 2015"/>
                        </a:rPr>
                        <a:t>septembre</a:t>
                      </a:r>
                      <a:r>
                        <a:rPr lang="en-US" sz="1000">
                          <a:effectLst/>
                        </a:rPr>
                        <a:t> </a:t>
                      </a:r>
                      <a:r>
                        <a:rPr lang="en-US" sz="1000" u="none" strike="noStrike">
                          <a:solidFill>
                            <a:srgbClr val="0B0080"/>
                          </a:solidFill>
                          <a:effectLst/>
                          <a:hlinkClick r:id="rId4" tooltip="2015"/>
                        </a:rPr>
                        <a:t>2015</a:t>
                      </a:r>
                      <a:endParaRPr lang="en-US" sz="100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a:effectLst/>
                        </a:rPr>
                        <a:t>0.04</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r>
              <a:tr h="315015">
                <a:tc>
                  <a:txBody>
                    <a:bodyPr/>
                    <a:lstStyle/>
                    <a:p>
                      <a:r>
                        <a:rPr lang="en-US" sz="1000" dirty="0">
                          <a:effectLst/>
                        </a:rPr>
                        <a:t> </a:t>
                      </a:r>
                      <a:r>
                        <a:rPr lang="en-US" sz="1000" u="none" strike="noStrike" dirty="0" err="1">
                          <a:solidFill>
                            <a:srgbClr val="0B0080"/>
                          </a:solidFill>
                          <a:effectLst/>
                          <a:hlinkClick r:id="rId26" tooltip="Turquie"/>
                        </a:rPr>
                        <a:t>Turquie</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a:effectLst/>
                        </a:rPr>
                        <a:t>1 938 </a:t>
                      </a:r>
                      <a:r>
                        <a:rPr lang="en-US" sz="1000" dirty="0" smtClean="0">
                          <a:effectLst/>
                        </a:rPr>
                        <a:t>999</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a:effectLst/>
                        </a:rPr>
                        <a:t>1 938 </a:t>
                      </a:r>
                      <a:r>
                        <a:rPr lang="en-US" sz="1000" dirty="0" smtClean="0">
                          <a:effectLst/>
                        </a:rPr>
                        <a:t>999</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u="none" strike="noStrike" dirty="0" err="1">
                          <a:solidFill>
                            <a:srgbClr val="0B0080"/>
                          </a:solidFill>
                          <a:effectLst/>
                          <a:hlinkClick r:id="rId3" tooltip="Septembre 2015"/>
                        </a:rPr>
                        <a:t>septembre</a:t>
                      </a:r>
                      <a:r>
                        <a:rPr lang="en-US" sz="1000" dirty="0">
                          <a:effectLst/>
                        </a:rPr>
                        <a:t> </a:t>
                      </a:r>
                      <a:r>
                        <a:rPr lang="en-US" sz="1000" u="none" strike="noStrike" dirty="0">
                          <a:solidFill>
                            <a:srgbClr val="0B0080"/>
                          </a:solidFill>
                          <a:effectLst/>
                          <a:hlinkClick r:id="rId4" tooltip="2015"/>
                        </a:rPr>
                        <a:t>2015</a:t>
                      </a:r>
                      <a:endParaRPr lang="en-US" sz="1000" dirty="0">
                        <a:effectLst/>
                      </a:endParaRP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c>
                  <a:txBody>
                    <a:bodyPr/>
                    <a:lstStyle/>
                    <a:p>
                      <a:pPr algn="ctr"/>
                      <a:r>
                        <a:rPr lang="en-US" sz="1000" dirty="0">
                          <a:effectLst/>
                        </a:rPr>
                        <a:t>2,53</a:t>
                      </a:r>
                    </a:p>
                  </a:txBody>
                  <a:tcPr marL="18549" marR="18549" marT="9275" marB="9275" anchor="ctr">
                    <a:lnL w="6350" cap="flat" cmpd="sng" algn="ctr">
                      <a:solidFill>
                        <a:srgbClr val="AAAAAA"/>
                      </a:solidFill>
                      <a:prstDash val="solid"/>
                      <a:round/>
                      <a:headEnd type="none" w="med" len="med"/>
                      <a:tailEnd type="none" w="med" len="med"/>
                    </a:lnL>
                    <a:lnR w="6350" cap="flat" cmpd="sng" algn="ctr">
                      <a:solidFill>
                        <a:srgbClr val="AAAAAA"/>
                      </a:solidFill>
                      <a:prstDash val="solid"/>
                      <a:round/>
                      <a:headEnd type="none" w="med" len="med"/>
                      <a:tailEnd type="none" w="med" len="med"/>
                    </a:lnR>
                    <a:lnT w="6350" cap="flat" cmpd="sng" algn="ctr">
                      <a:solidFill>
                        <a:srgbClr val="AAAAAA"/>
                      </a:solidFill>
                      <a:prstDash val="solid"/>
                      <a:round/>
                      <a:headEnd type="none" w="med" len="med"/>
                      <a:tailEnd type="none" w="med" len="med"/>
                    </a:lnT>
                    <a:lnB w="6350" cap="flat" cmpd="sng" algn="ctr">
                      <a:solidFill>
                        <a:srgbClr val="AAAAAA"/>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val="42361313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448056" indent="-384048" eaLnBrk="1" fontAlgn="auto" hangingPunct="1">
              <a:spcAft>
                <a:spcPts val="0"/>
              </a:spcAft>
              <a:buFont typeface="Wingdings 2"/>
              <a:buChar char=""/>
              <a:defRPr/>
            </a:pPr>
            <a:r>
              <a:rPr lang="fr-FR" sz="2400" dirty="0" smtClean="0">
                <a:latin typeface="Times New Roman" pitchFamily="18" charset="0"/>
                <a:cs typeface="Times New Roman" pitchFamily="18" charset="0"/>
              </a:rPr>
              <a:t>Le rôle des militants de la diaspora syrienne a été identifié comme crucial  pour  soutenir et  façonner l'image de l'insurrection syrienne a travers le monde. Depuis le début du mouvement politique en Syrie et avant même le début du déplacement des masses, des milliers de Syriens ont quitté leur pays pour échapper à l'oppression du régime et  la persécution des activistes. </a:t>
            </a:r>
          </a:p>
          <a:p>
            <a:pPr marL="448056" indent="-384048" eaLnBrk="1" fontAlgn="auto" hangingPunct="1">
              <a:spcAft>
                <a:spcPts val="0"/>
              </a:spcAft>
              <a:buFont typeface="Wingdings 2"/>
              <a:buChar char=""/>
              <a:defRPr/>
            </a:pPr>
            <a:endParaRPr lang="fr-FR" sz="2400" dirty="0" smtClean="0">
              <a:latin typeface="Times New Roman" pitchFamily="18" charset="0"/>
              <a:cs typeface="Times New Roman" pitchFamily="18" charset="0"/>
            </a:endParaRPr>
          </a:p>
          <a:p>
            <a:pPr marL="448056" indent="-384048" eaLnBrk="1" fontAlgn="auto" hangingPunct="1">
              <a:spcAft>
                <a:spcPts val="0"/>
              </a:spcAft>
              <a:buFont typeface="Wingdings 2"/>
              <a:buChar char=""/>
              <a:defRPr/>
            </a:pPr>
            <a:r>
              <a:rPr lang="fr-FR" sz="2400" dirty="0" smtClean="0">
                <a:latin typeface="Times New Roman" pitchFamily="18" charset="0"/>
                <a:cs typeface="Times New Roman" pitchFamily="18" charset="0"/>
              </a:rPr>
              <a:t>Certains de ceux qui ont quitté croyaient que le renversement du gouvernement devrait  se passer dans une affaire de jours ou de semaines. Ceux qui étaient plus pessimistes croyaient devoir prendre un an au plus, pour pouvoir retourner à la patrie accueillis des héros. Cela cependant ne se produisit pas, et leur exil a persisté. Ils sont maintenant confrontés à une nouvelle tragédie. Ils ne sont plus en mesure de répondre à leurs besoins de la vie quotidienne dans le pays d'accueil.</a:t>
            </a:r>
            <a:endParaRPr lang="en-US" sz="2400" dirty="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rc_mi" descr="http://www.krg.org/grafik/uploaded/2012/Domiz_Camp__2012_08_07_h17m24s26__SB.jpg"/>
          <p:cNvPicPr>
            <a:picLocks noChangeAspect="1" noChangeArrowheads="1"/>
          </p:cNvPicPr>
          <p:nvPr/>
        </p:nvPicPr>
        <p:blipFill>
          <a:blip r:embed="rId2" cstate="print"/>
          <a:srcRect/>
          <a:stretch>
            <a:fillRect/>
          </a:stretch>
        </p:blipFill>
        <p:spPr bwMode="auto">
          <a:xfrm>
            <a:off x="228600" y="685800"/>
            <a:ext cx="4343400" cy="4953000"/>
          </a:xfrm>
          <a:prstGeom prst="rect">
            <a:avLst/>
          </a:prstGeom>
          <a:noFill/>
          <a:ln w="9525">
            <a:noFill/>
            <a:miter lim="800000"/>
            <a:headEnd/>
            <a:tailEnd/>
          </a:ln>
        </p:spPr>
      </p:pic>
      <p:pic>
        <p:nvPicPr>
          <p:cNvPr id="3" name="irc_mi" descr="http://islamonline.net/ar/wp-content/uploads/2013/10/%D9%84%D8%A7%D8%AC%D8%A6%D9%8A%D9%86-%D8%B3%D9%88%D8%B1%D9%8A%D9%8A%D9%86.jpg"/>
          <p:cNvPicPr>
            <a:picLocks noChangeAspect="1" noChangeArrowheads="1"/>
          </p:cNvPicPr>
          <p:nvPr/>
        </p:nvPicPr>
        <p:blipFill>
          <a:blip r:embed="rId3" cstate="print"/>
          <a:srcRect/>
          <a:stretch>
            <a:fillRect/>
          </a:stretch>
        </p:blipFill>
        <p:spPr bwMode="auto">
          <a:xfrm>
            <a:off x="4800600" y="685800"/>
            <a:ext cx="4114800" cy="4953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57200" y="685800"/>
            <a:ext cx="8229600" cy="5440363"/>
          </a:xfrm>
        </p:spPr>
        <p:txBody>
          <a:bodyPr/>
          <a:lstStyle/>
          <a:p>
            <a:pPr eaLnBrk="1" hangingPunct="1"/>
            <a:r>
              <a:rPr lang="fr-FR" sz="2400" dirty="0" smtClean="0">
                <a:latin typeface="Times New Roman" pitchFamily="18" charset="0"/>
                <a:cs typeface="Times New Roman" pitchFamily="18" charset="0"/>
              </a:rPr>
              <a:t>Coïncidant avec la montée en puissance de l'Internet, la nouvelle attention à la question de la diaspora a conduit, depuis la seconde moitié des années 1990, au développement d'une littérature de plus en plus importante, portant sur les relations complexes que forgent  les populations en mouvement avec les technologies de l'information et la communication (TIC).</a:t>
            </a:r>
          </a:p>
          <a:p>
            <a:pPr eaLnBrk="1" hangingPunct="1">
              <a:buNone/>
            </a:pPr>
            <a:endParaRPr lang="en-US" sz="2400" dirty="0" smtClean="0">
              <a:latin typeface="Times New Roman" pitchFamily="18" charset="0"/>
              <a:cs typeface="Times New Roman" pitchFamily="18" charset="0"/>
            </a:endParaRPr>
          </a:p>
          <a:p>
            <a:pPr eaLnBrk="1" hangingPunct="1"/>
            <a:r>
              <a:rPr lang="fr-FR" sz="2400" b="1" dirty="0" smtClean="0">
                <a:latin typeface="Times New Roman" pitchFamily="18" charset="0"/>
                <a:cs typeface="Times New Roman" pitchFamily="18" charset="0"/>
              </a:rPr>
              <a:t>Quels sont les usages des diasporas des TIC, et comment les TIC sont-elles en train de changer les conditions de vie des gens expatriés ou émigrés ou réfugiés partout dans le monde, et de créer de nouvelles chances pour eux? </a:t>
            </a:r>
            <a:endParaRPr lang="en-US" sz="2400" b="1" dirty="0" smtClean="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457200" y="609600"/>
            <a:ext cx="8229600" cy="5516563"/>
          </a:xfrm>
        </p:spPr>
        <p:txBody>
          <a:bodyPr/>
          <a:lstStyle/>
          <a:p>
            <a:pPr eaLnBrk="1" hangingPunct="1"/>
            <a:r>
              <a:rPr lang="fr-FR" sz="2800" b="1" dirty="0" smtClean="0">
                <a:latin typeface="Times New Roman" pitchFamily="18" charset="0"/>
                <a:cs typeface="Times New Roman" pitchFamily="18" charset="0"/>
              </a:rPr>
              <a:t>L'un des miracles de cette révolution est que la diaspora syrienne est réunie grâce à Internet .</a:t>
            </a:r>
          </a:p>
          <a:p>
            <a:pPr eaLnBrk="1" hangingPunct="1"/>
            <a:endParaRPr lang="fr-FR" sz="2800" dirty="0" smtClean="0">
              <a:latin typeface="Times New Roman" pitchFamily="18" charset="0"/>
              <a:cs typeface="Times New Roman" pitchFamily="18" charset="0"/>
            </a:endParaRPr>
          </a:p>
          <a:p>
            <a:pPr eaLnBrk="1" hangingPunct="1"/>
            <a:r>
              <a:rPr lang="fr-FR" sz="2800" dirty="0" smtClean="0">
                <a:latin typeface="Times New Roman" pitchFamily="18" charset="0"/>
                <a:cs typeface="Times New Roman" pitchFamily="18" charset="0"/>
              </a:rPr>
              <a:t>Indignés par la réaction du régime, les blogueurs se sont chargés la mission de fournir les nouvelles et les informations après que la presse étrangère eut été expulsée peu après le début du soulèvement. </a:t>
            </a:r>
          </a:p>
          <a:p>
            <a:pPr eaLnBrk="1" hangingPunct="1"/>
            <a:endParaRPr lang="fr-FR" sz="2800" dirty="0" smtClean="0">
              <a:latin typeface="Times New Roman" pitchFamily="18" charset="0"/>
              <a:cs typeface="Times New Roman" pitchFamily="18" charset="0"/>
            </a:endParaRPr>
          </a:p>
          <a:p>
            <a:pPr eaLnBrk="1" hangingPunct="1"/>
            <a:r>
              <a:rPr lang="fr-FR" sz="2800" dirty="0" smtClean="0">
                <a:latin typeface="Times New Roman" pitchFamily="18" charset="0"/>
                <a:cs typeface="Times New Roman" pitchFamily="18" charset="0"/>
              </a:rPr>
              <a:t>Comme le nombre de morts augmentait, les citoyens ordinaires se sont impliqués de devenir en même temps des militants et des journalistes .</a:t>
            </a:r>
            <a:endParaRPr lang="en-US" sz="2800" dirty="0" smtClean="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457200" y="0"/>
            <a:ext cx="8229600" cy="6126163"/>
          </a:xfrm>
        </p:spPr>
        <p:txBody>
          <a:bodyPr/>
          <a:lstStyle/>
          <a:p>
            <a:pPr>
              <a:buNone/>
            </a:pPr>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Déjà vue pendant les révolutions tunisienne et égyptienne, cette tendance est beaucoup plus prononcée en Syrie: Activisme et Reportage sont devenus un.</a:t>
            </a:r>
          </a:p>
          <a:p>
            <a:r>
              <a:rPr lang="fr-FR" sz="2400" dirty="0" smtClean="0">
                <a:latin typeface="Times New Roman" pitchFamily="18" charset="0"/>
                <a:cs typeface="Times New Roman" pitchFamily="18" charset="0"/>
              </a:rPr>
              <a:t>Simultanément, citoyens, militants et journalistes utilisent leur imagination pour obtenir l'information. La vidéo est filmée avec des téléphones portables et envoyée directement vers des sites de vidéo streaming, ou elle est filmée avec des caméras- vidéo et les fichiers vidéo sont copiés sur des lecteurs flash USB et passent de main en main jusqu'à ce qu'ils puissent enfin être mis en ligne. </a:t>
            </a:r>
          </a:p>
          <a:p>
            <a:r>
              <a:rPr lang="fr-FR" sz="2400" dirty="0" smtClean="0">
                <a:latin typeface="Times New Roman" pitchFamily="18" charset="0"/>
                <a:cs typeface="Times New Roman" pitchFamily="18" charset="0"/>
              </a:rPr>
              <a:t>Faisant usage de </a:t>
            </a:r>
            <a:r>
              <a:rPr lang="fr-FR" sz="2400" dirty="0" err="1" smtClean="0">
                <a:latin typeface="Times New Roman" pitchFamily="18" charset="0"/>
                <a:cs typeface="Times New Roman" pitchFamily="18" charset="0"/>
              </a:rPr>
              <a:t>Skype</a:t>
            </a:r>
            <a:r>
              <a:rPr lang="fr-FR" sz="2400" dirty="0" smtClean="0">
                <a:latin typeface="Times New Roman" pitchFamily="18" charset="0"/>
                <a:cs typeface="Times New Roman" pitchFamily="18" charset="0"/>
              </a:rPr>
              <a:t> et de </a:t>
            </a:r>
            <a:r>
              <a:rPr lang="fr-FR" sz="2400" dirty="0" err="1" smtClean="0">
                <a:latin typeface="Times New Roman" pitchFamily="18" charset="0"/>
                <a:cs typeface="Times New Roman" pitchFamily="18" charset="0"/>
              </a:rPr>
              <a:t>Mumble</a:t>
            </a:r>
            <a:r>
              <a:rPr lang="fr-FR" sz="2400" dirty="0" smtClean="0">
                <a:latin typeface="Times New Roman" pitchFamily="18" charset="0"/>
                <a:cs typeface="Times New Roman" pitchFamily="18" charset="0"/>
              </a:rPr>
              <a:t>, les Syriens qui vivent près de la frontière utilisent des serveurs libanais ou turcs pour accéder au réseau Internet ou au téléphone mobile, et ainsi échapper au contrôle.</a:t>
            </a:r>
            <a:endParaRPr lang="fr-FR" sz="2400" dirty="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uerre Syrie Youtube">
            <a:hlinkClick r:id="rId2"/>
          </p:cNvPr>
          <p:cNvPicPr/>
          <p:nvPr/>
        </p:nvPicPr>
        <p:blipFill>
          <a:blip r:embed="rId3" cstate="print"/>
          <a:srcRect/>
          <a:stretch>
            <a:fillRect/>
          </a:stretch>
        </p:blipFill>
        <p:spPr bwMode="auto">
          <a:xfrm>
            <a:off x="152400" y="762000"/>
            <a:ext cx="4267200" cy="4800600"/>
          </a:xfrm>
          <a:prstGeom prst="rect">
            <a:avLst/>
          </a:prstGeom>
          <a:noFill/>
          <a:ln w="9525">
            <a:noFill/>
            <a:miter lim="800000"/>
            <a:headEnd/>
            <a:tailEnd/>
          </a:ln>
        </p:spPr>
      </p:pic>
      <p:pic>
        <p:nvPicPr>
          <p:cNvPr id="3" name="Picture 2" descr="Rebelle syrien">
            <a:hlinkClick r:id="rId4"/>
          </p:cNvPr>
          <p:cNvPicPr/>
          <p:nvPr/>
        </p:nvPicPr>
        <p:blipFill>
          <a:blip r:embed="rId5" cstate="print"/>
          <a:srcRect/>
          <a:stretch>
            <a:fillRect/>
          </a:stretch>
        </p:blipFill>
        <p:spPr bwMode="auto">
          <a:xfrm>
            <a:off x="4572000" y="762000"/>
            <a:ext cx="4419600" cy="47244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457200" y="685800"/>
            <a:ext cx="8229600" cy="5440363"/>
          </a:xfrm>
        </p:spPr>
        <p:txBody>
          <a:bodyPr/>
          <a:lstStyle/>
          <a:p>
            <a:pPr marL="447675" indent="-382588" eaLnBrk="1" hangingPunct="1">
              <a:buFont typeface="Wingdings 2" pitchFamily="18" charset="2"/>
              <a:buNone/>
            </a:pPr>
            <a:r>
              <a:rPr lang="en-US" dirty="0" smtClean="0">
                <a:latin typeface="Calibri" pitchFamily="34" charset="0"/>
              </a:rPr>
              <a:t>     </a:t>
            </a:r>
            <a:r>
              <a:rPr lang="fr-FR" sz="2400" dirty="0" smtClean="0">
                <a:latin typeface="Times New Roman" pitchFamily="18" charset="0"/>
                <a:cs typeface="Times New Roman" pitchFamily="18" charset="0"/>
              </a:rPr>
              <a:t>Comme le régime renforce sa censure, le centre des médias créé par les comités de coordination locaux a constitué un réseau de contributeurs à travers le pays pour aider à diffuser l'information. Ils ont réussi à poster des vidéos directement sur </a:t>
            </a:r>
            <a:r>
              <a:rPr lang="fr-FR" sz="2400" dirty="0" err="1" smtClean="0">
                <a:latin typeface="Times New Roman" pitchFamily="18" charset="0"/>
                <a:cs typeface="Times New Roman" pitchFamily="18" charset="0"/>
              </a:rPr>
              <a:t>YouTube</a:t>
            </a:r>
            <a:r>
              <a:rPr lang="fr-FR" sz="2400" dirty="0" smtClean="0">
                <a:latin typeface="Times New Roman" pitchFamily="18" charset="0"/>
                <a:cs typeface="Times New Roman" pitchFamily="18" charset="0"/>
              </a:rPr>
              <a:t>, surtout par </a:t>
            </a:r>
            <a:r>
              <a:rPr lang="fr-FR" sz="2400" dirty="0" err="1" smtClean="0">
                <a:latin typeface="Times New Roman" pitchFamily="18" charset="0"/>
                <a:cs typeface="Times New Roman" pitchFamily="18" charset="0"/>
              </a:rPr>
              <a:t>LCCSyria</a:t>
            </a:r>
            <a:r>
              <a:rPr lang="fr-FR" sz="2400" dirty="0" smtClean="0">
                <a:latin typeface="Times New Roman" pitchFamily="18" charset="0"/>
                <a:cs typeface="Times New Roman" pitchFamily="18" charset="0"/>
              </a:rPr>
              <a:t> TV, et ont contribué à transmettre du contenu aux médias étrangers. Autres réseaux tels que </a:t>
            </a:r>
            <a:r>
              <a:rPr lang="fr-FR" sz="2400" dirty="0" err="1" smtClean="0">
                <a:latin typeface="Times New Roman" pitchFamily="18" charset="0"/>
                <a:cs typeface="Times New Roman" pitchFamily="18" charset="0"/>
              </a:rPr>
              <a:t>Sham</a:t>
            </a:r>
            <a:r>
              <a:rPr lang="fr-FR" sz="2400" dirty="0" smtClean="0">
                <a:latin typeface="Times New Roman" pitchFamily="18" charset="0"/>
                <a:cs typeface="Times New Roman" pitchFamily="18" charset="0"/>
              </a:rPr>
              <a:t> Nouvelles du Réseau et </a:t>
            </a:r>
            <a:r>
              <a:rPr lang="fr-FR" sz="2400" dirty="0" err="1" smtClean="0">
                <a:latin typeface="Times New Roman" pitchFamily="18" charset="0"/>
                <a:cs typeface="Times New Roman" pitchFamily="18" charset="0"/>
              </a:rPr>
              <a:t>Avaaz</a:t>
            </a:r>
            <a:r>
              <a:rPr lang="fr-FR" sz="2400" dirty="0" smtClean="0">
                <a:latin typeface="Times New Roman" pitchFamily="18" charset="0"/>
                <a:cs typeface="Times New Roman" pitchFamily="18" charset="0"/>
              </a:rPr>
              <a:t> ont contribué à faire circuler l'information.</a:t>
            </a:r>
          </a:p>
          <a:p>
            <a:pPr marL="447675" indent="-382588" eaLnBrk="1" hangingPunct="1">
              <a:buFont typeface="Wingdings 2" pitchFamily="18" charset="2"/>
              <a:buNone/>
            </a:pPr>
            <a:r>
              <a:rPr lang="fr-FR" sz="2400" dirty="0" smtClean="0">
                <a:latin typeface="Times New Roman" pitchFamily="18" charset="0"/>
                <a:cs typeface="Times New Roman" pitchFamily="18" charset="0"/>
              </a:rPr>
              <a:t>     Les membres de la diaspora syrienne jouent un rôle clé dans la transmission des informations aux journalistes et aux politiciens dans les pays où ils vivent. </a:t>
            </a:r>
          </a:p>
          <a:p>
            <a:pPr marL="447675" indent="-382588" eaLnBrk="1" hangingPunct="1">
              <a:buFont typeface="Wingdings 2" pitchFamily="18" charset="2"/>
              <a:buNone/>
            </a:pPr>
            <a:r>
              <a:rPr lang="fr-FR" sz="2400" dirty="0" smtClean="0">
                <a:latin typeface="Times New Roman" pitchFamily="18" charset="0"/>
                <a:cs typeface="Times New Roman" pitchFamily="18" charset="0"/>
              </a:rPr>
              <a:t>     Les militants des droits de l'homme partout dans le monde ont également rejoint cette chaîne de solidarité internationale. </a:t>
            </a:r>
          </a:p>
          <a:p>
            <a:pPr marL="447675" indent="-382588" eaLnBrk="1" hangingPunct="1">
              <a:buFont typeface="Wingdings 2" pitchFamily="18" charset="2"/>
              <a:buNone/>
            </a:pPr>
            <a:r>
              <a:rPr lang="fr-FR" sz="2400" dirty="0" smtClean="0">
                <a:latin typeface="Times New Roman" pitchFamily="18" charset="0"/>
                <a:cs typeface="Times New Roman" pitchFamily="18" charset="0"/>
              </a:rPr>
              <a:t>     Ils essaient de documenter les crimes commis en Syrie.</a:t>
            </a:r>
            <a:endParaRPr lang="en-US" sz="2400" dirty="0" smtClean="0">
              <a:latin typeface="Times New Roman" pitchFamily="18" charset="0"/>
              <a:cs typeface="Times New Roman" pitchFamily="18" charset="0"/>
            </a:endParaRPr>
          </a:p>
        </p:txBody>
      </p:sp>
      <p:cxnSp>
        <p:nvCxnSpPr>
          <p:cNvPr id="3" name="Straight Arrow Connector 2"/>
          <p:cNvCxnSpPr/>
          <p:nvPr/>
        </p:nvCxnSpPr>
        <p:spPr>
          <a:xfrm>
            <a:off x="839156" y="685800"/>
            <a:ext cx="762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848665" y="3779837"/>
            <a:ext cx="762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99760" y="4876800"/>
            <a:ext cx="762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44777" y="5638800"/>
            <a:ext cx="762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199" y="-381000"/>
            <a:ext cx="7315201" cy="5786199"/>
          </a:xfrm>
          <a:prstGeom prst="rect">
            <a:avLst/>
          </a:prstGeom>
        </p:spPr>
        <p:txBody>
          <a:bodyPr wrap="square">
            <a:spAutoFit/>
          </a:bodyPr>
          <a:lstStyle/>
          <a:p>
            <a:endParaRPr lang="fr-FR" dirty="0" smtClean="0">
              <a:solidFill>
                <a:srgbClr val="333333"/>
              </a:solidFill>
              <a:latin typeface="Arial" panose="020B0604020202020204" pitchFamily="34" charset="0"/>
            </a:endParaRPr>
          </a:p>
          <a:p>
            <a:endParaRPr lang="fr-FR" dirty="0">
              <a:solidFill>
                <a:srgbClr val="333333"/>
              </a:solidFill>
              <a:latin typeface="Arial" panose="020B0604020202020204" pitchFamily="34" charset="0"/>
            </a:endParaRPr>
          </a:p>
          <a:p>
            <a:endParaRPr lang="fr-FR" dirty="0" smtClean="0">
              <a:solidFill>
                <a:srgbClr val="333333"/>
              </a:solidFill>
              <a:latin typeface="Arial" panose="020B0604020202020204" pitchFamily="34" charset="0"/>
            </a:endParaRPr>
          </a:p>
          <a:p>
            <a:endParaRPr lang="fr-FR" dirty="0">
              <a:solidFill>
                <a:srgbClr val="333333"/>
              </a:solidFill>
              <a:latin typeface="Arial" panose="020B0604020202020204" pitchFamily="34" charset="0"/>
            </a:endParaRPr>
          </a:p>
          <a:p>
            <a:r>
              <a:rPr lang="fr-FR" dirty="0" smtClean="0">
                <a:solidFill>
                  <a:srgbClr val="333333"/>
                </a:solidFill>
                <a:latin typeface="Arial" panose="020B0604020202020204" pitchFamily="34" charset="0"/>
              </a:rPr>
              <a:t> </a:t>
            </a:r>
          </a:p>
          <a:p>
            <a:endParaRPr lang="fr-FR" sz="2000" dirty="0">
              <a:solidFill>
                <a:srgbClr val="333333"/>
              </a:solidFill>
              <a:latin typeface="Arial" panose="020B0604020202020204" pitchFamily="34" charset="0"/>
            </a:endParaRPr>
          </a:p>
          <a:p>
            <a:r>
              <a:rPr lang="fr-FR" sz="2000" dirty="0" smtClean="0">
                <a:solidFill>
                  <a:srgbClr val="333333"/>
                </a:solidFill>
                <a:latin typeface="Arial" panose="020B0604020202020204" pitchFamily="34" charset="0"/>
              </a:rPr>
              <a:t>Après </a:t>
            </a:r>
            <a:r>
              <a:rPr lang="fr-FR" sz="2000" dirty="0">
                <a:solidFill>
                  <a:srgbClr val="333333"/>
                </a:solidFill>
                <a:latin typeface="Arial" panose="020B0604020202020204" pitchFamily="34" charset="0"/>
              </a:rPr>
              <a:t>la photo d’</a:t>
            </a:r>
            <a:r>
              <a:rPr lang="fr-FR" sz="2000" dirty="0" err="1">
                <a:solidFill>
                  <a:srgbClr val="333333"/>
                </a:solidFill>
                <a:latin typeface="Arial" panose="020B0604020202020204" pitchFamily="34" charset="0"/>
              </a:rPr>
              <a:t>Aylan</a:t>
            </a:r>
            <a:r>
              <a:rPr lang="fr-FR" sz="2000" dirty="0">
                <a:solidFill>
                  <a:srgbClr val="333333"/>
                </a:solidFill>
                <a:latin typeface="Arial" panose="020B0604020202020204" pitchFamily="34" charset="0"/>
              </a:rPr>
              <a:t> </a:t>
            </a:r>
            <a:r>
              <a:rPr lang="fr-FR" sz="2000" dirty="0" err="1">
                <a:solidFill>
                  <a:srgbClr val="333333"/>
                </a:solidFill>
                <a:latin typeface="Arial" panose="020B0604020202020204" pitchFamily="34" charset="0"/>
              </a:rPr>
              <a:t>Kurdi</a:t>
            </a:r>
            <a:r>
              <a:rPr lang="fr-FR" sz="2000" dirty="0">
                <a:solidFill>
                  <a:srgbClr val="333333"/>
                </a:solidFill>
                <a:latin typeface="Arial" panose="020B0604020202020204" pitchFamily="34" charset="0"/>
              </a:rPr>
              <a:t> mort échoué sur une plage turque et celle du père de famille syrien en larmes à Kos, voici le cliché de deux réfugiés syriens s’embrassant sous une tente sur le quai d’une gare. Devenue virale sur les réseaux sociaux, l’image n’en finit plus de susciter l’émotion des internautes</a:t>
            </a:r>
            <a:r>
              <a:rPr lang="fr-FR" sz="2000" dirty="0" smtClean="0">
                <a:solidFill>
                  <a:srgbClr val="333333"/>
                </a:solidFill>
                <a:latin typeface="Arial" panose="020B0604020202020204" pitchFamily="34" charset="0"/>
              </a:rPr>
              <a:t>.</a:t>
            </a:r>
          </a:p>
          <a:p>
            <a:endParaRPr lang="fr-FR" sz="2000" dirty="0">
              <a:solidFill>
                <a:srgbClr val="333333"/>
              </a:solidFill>
              <a:latin typeface="Arial" panose="020B0604020202020204" pitchFamily="34" charset="0"/>
            </a:endParaRPr>
          </a:p>
          <a:p>
            <a:r>
              <a:rPr lang="fr-FR" sz="2000" dirty="0" smtClean="0">
                <a:solidFill>
                  <a:srgbClr val="333333"/>
                </a:solidFill>
                <a:latin typeface="Arial" panose="020B0604020202020204" pitchFamily="34" charset="0"/>
              </a:rPr>
              <a:t>Elle </a:t>
            </a:r>
            <a:r>
              <a:rPr lang="fr-FR" sz="2000" dirty="0">
                <a:solidFill>
                  <a:srgbClr val="333333"/>
                </a:solidFill>
                <a:latin typeface="Arial" panose="020B0604020202020204" pitchFamily="34" charset="0"/>
              </a:rPr>
              <a:t>fait étrangement penser à la célèbre photo du « Baiser de l’hôtel de ville » de Robert Doisneau, réalisée en 1950. A ceci près que les deux amoureux sont deux réfugiés syriens. Enlacé sous une petite tente, au milieu d’un campement sur l’esplanade de la gare de </a:t>
            </a:r>
            <a:r>
              <a:rPr lang="fr-FR" sz="2000" dirty="0" err="1">
                <a:solidFill>
                  <a:srgbClr val="333333"/>
                </a:solidFill>
                <a:latin typeface="Arial" panose="020B0604020202020204" pitchFamily="34" charset="0"/>
              </a:rPr>
              <a:t>Keleti</a:t>
            </a:r>
            <a:r>
              <a:rPr lang="fr-FR" sz="2000" dirty="0">
                <a:solidFill>
                  <a:srgbClr val="333333"/>
                </a:solidFill>
                <a:latin typeface="Arial" panose="020B0604020202020204" pitchFamily="34" charset="0"/>
              </a:rPr>
              <a:t>, à Budapest, le couple partage un moment de tendresse, semblant oublier le temps d’un instant la misère, l’errance et l’angoisse de l’incertitude</a:t>
            </a:r>
            <a:r>
              <a:rPr lang="fr-FR" sz="2000" dirty="0" smtClean="0">
                <a:solidFill>
                  <a:srgbClr val="333333"/>
                </a:solidFill>
                <a:latin typeface="Arial" panose="020B0604020202020204" pitchFamily="34" charset="0"/>
              </a:rPr>
              <a:t>.</a:t>
            </a:r>
            <a:endParaRPr lang="fr-FR" sz="2000" dirty="0">
              <a:solidFill>
                <a:srgbClr val="333333"/>
              </a:solidFill>
              <a:latin typeface="Arial" panose="020B0604020202020204" pitchFamily="34" charset="0"/>
            </a:endParaRPr>
          </a:p>
        </p:txBody>
      </p:sp>
      <p:cxnSp>
        <p:nvCxnSpPr>
          <p:cNvPr id="5" name="Straight Arrow Connector 4"/>
          <p:cNvCxnSpPr/>
          <p:nvPr/>
        </p:nvCxnSpPr>
        <p:spPr>
          <a:xfrm>
            <a:off x="512958" y="762000"/>
            <a:ext cx="762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89158" y="2971800"/>
            <a:ext cx="762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1048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snbc.com/sites/msnbc/files/h_521844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0"/>
            <a:ext cx="42672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pbs.twimg.com/media/CPbSqDDUEAAHGp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762000"/>
            <a:ext cx="43434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4853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2572643"/>
            <a:ext cx="8001000" cy="7848302"/>
          </a:xfrm>
          <a:prstGeom prst="rect">
            <a:avLst/>
          </a:prstGeom>
        </p:spPr>
        <p:txBody>
          <a:bodyPr wrap="square">
            <a:spAutoFit/>
          </a:bodyPr>
          <a:lstStyle/>
          <a:p>
            <a:endParaRPr lang="fr-FR" dirty="0" smtClean="0">
              <a:solidFill>
                <a:srgbClr val="000000"/>
              </a:solidFill>
              <a:latin typeface="Arial" panose="020B0604020202020204" pitchFamily="34" charset="0"/>
            </a:endParaRPr>
          </a:p>
          <a:p>
            <a:endParaRPr lang="fr-FR" dirty="0">
              <a:solidFill>
                <a:srgbClr val="000000"/>
              </a:solidFill>
              <a:latin typeface="Arial" panose="020B0604020202020204" pitchFamily="34" charset="0"/>
            </a:endParaRPr>
          </a:p>
          <a:p>
            <a:endParaRPr lang="fr-FR" dirty="0" smtClean="0">
              <a:solidFill>
                <a:srgbClr val="000000"/>
              </a:solidFill>
              <a:latin typeface="Arial" panose="020B0604020202020204" pitchFamily="34" charset="0"/>
            </a:endParaRPr>
          </a:p>
          <a:p>
            <a:endParaRPr lang="fr-FR" dirty="0" smtClean="0">
              <a:solidFill>
                <a:srgbClr val="000000"/>
              </a:solidFill>
              <a:latin typeface="Arial" panose="020B0604020202020204" pitchFamily="34" charset="0"/>
            </a:endParaRPr>
          </a:p>
          <a:p>
            <a:endParaRPr lang="fr-FR" dirty="0">
              <a:solidFill>
                <a:srgbClr val="000000"/>
              </a:solidFill>
              <a:latin typeface="Arial" panose="020B0604020202020204" pitchFamily="34" charset="0"/>
            </a:endParaRPr>
          </a:p>
          <a:p>
            <a:endParaRPr lang="fr-FR" dirty="0" smtClean="0">
              <a:solidFill>
                <a:srgbClr val="000000"/>
              </a:solidFill>
              <a:latin typeface="Arial" panose="020B0604020202020204" pitchFamily="34" charset="0"/>
            </a:endParaRPr>
          </a:p>
          <a:p>
            <a:endParaRPr lang="fr-FR" dirty="0">
              <a:solidFill>
                <a:srgbClr val="000000"/>
              </a:solidFill>
              <a:latin typeface="Arial" panose="020B0604020202020204" pitchFamily="34" charset="0"/>
            </a:endParaRPr>
          </a:p>
          <a:p>
            <a:endParaRPr lang="fr-FR" dirty="0" smtClean="0">
              <a:solidFill>
                <a:srgbClr val="000000"/>
              </a:solidFill>
              <a:latin typeface="Arial" panose="020B0604020202020204" pitchFamily="34" charset="0"/>
            </a:endParaRPr>
          </a:p>
          <a:p>
            <a:endParaRPr lang="fr-FR" dirty="0">
              <a:solidFill>
                <a:srgbClr val="000000"/>
              </a:solidFill>
              <a:latin typeface="Arial" panose="020B0604020202020204" pitchFamily="34" charset="0"/>
            </a:endParaRPr>
          </a:p>
          <a:p>
            <a:endParaRPr lang="fr-FR" dirty="0" smtClean="0">
              <a:solidFill>
                <a:srgbClr val="000000"/>
              </a:solidFill>
              <a:latin typeface="Arial" panose="020B0604020202020204" pitchFamily="34" charset="0"/>
            </a:endParaRPr>
          </a:p>
          <a:p>
            <a:endParaRPr lang="fr-FR" dirty="0">
              <a:solidFill>
                <a:srgbClr val="000000"/>
              </a:solidFill>
              <a:latin typeface="Arial" panose="020B0604020202020204" pitchFamily="34" charset="0"/>
            </a:endParaRPr>
          </a:p>
          <a:p>
            <a:endParaRPr lang="fr-FR" dirty="0" smtClean="0">
              <a:solidFill>
                <a:srgbClr val="000000"/>
              </a:solidFill>
              <a:latin typeface="Arial" panose="020B0604020202020204" pitchFamily="34" charset="0"/>
            </a:endParaRPr>
          </a:p>
          <a:p>
            <a:endParaRPr lang="fr-FR" dirty="0">
              <a:solidFill>
                <a:srgbClr val="000000"/>
              </a:solidFill>
              <a:latin typeface="Arial" panose="020B0604020202020204" pitchFamily="34" charset="0"/>
            </a:endParaRPr>
          </a:p>
          <a:p>
            <a:endParaRPr lang="fr-FR" dirty="0" smtClean="0">
              <a:solidFill>
                <a:srgbClr val="000000"/>
              </a:solidFill>
              <a:latin typeface="Arial" panose="020B0604020202020204" pitchFamily="34" charset="0"/>
            </a:endParaRPr>
          </a:p>
          <a:p>
            <a:r>
              <a:rPr lang="fr-FR" sz="2800" b="1" dirty="0" smtClean="0">
                <a:solidFill>
                  <a:srgbClr val="000000"/>
                </a:solidFill>
                <a:latin typeface="Arial" panose="020B0604020202020204" pitchFamily="34" charset="0"/>
              </a:rPr>
              <a:t>Le </a:t>
            </a:r>
            <a:r>
              <a:rPr lang="fr-FR" sz="2800" b="1" dirty="0">
                <a:solidFill>
                  <a:srgbClr val="000000"/>
                </a:solidFill>
                <a:latin typeface="Arial" panose="020B0604020202020204" pitchFamily="34" charset="0"/>
              </a:rPr>
              <a:t>contexte syrien est particulièrement complexe, puisque la capacité de manipulation des réseaux s'est rapidement révélée importante, dans le camp du régime comme dans celui de l'opposition. </a:t>
            </a:r>
            <a:endParaRPr lang="fr-FR" sz="2800" b="1" dirty="0" smtClean="0">
              <a:solidFill>
                <a:srgbClr val="000000"/>
              </a:solidFill>
              <a:latin typeface="Arial" panose="020B0604020202020204" pitchFamily="34" charset="0"/>
            </a:endParaRPr>
          </a:p>
          <a:p>
            <a:r>
              <a:rPr lang="fr-FR" sz="2800" b="1" dirty="0" smtClean="0">
                <a:solidFill>
                  <a:srgbClr val="000000"/>
                </a:solidFill>
                <a:latin typeface="Arial" panose="020B0604020202020204" pitchFamily="34" charset="0"/>
              </a:rPr>
              <a:t>En </a:t>
            </a:r>
            <a:r>
              <a:rPr lang="fr-FR" sz="2800" b="1" dirty="0">
                <a:solidFill>
                  <a:srgbClr val="000000"/>
                </a:solidFill>
                <a:latin typeface="Arial" panose="020B0604020202020204" pitchFamily="34" charset="0"/>
              </a:rPr>
              <a:t>mars 2011, le régime choisit d'autoriser les réseaux, de </a:t>
            </a:r>
            <a:r>
              <a:rPr lang="fr-FR" sz="2800" b="1" i="1" dirty="0">
                <a:solidFill>
                  <a:srgbClr val="000000"/>
                </a:solidFill>
                <a:latin typeface="Arial" panose="020B0604020202020204" pitchFamily="34" charset="0"/>
              </a:rPr>
              <a:t>« laisser les tuyaux ouverts »</a:t>
            </a:r>
            <a:r>
              <a:rPr lang="fr-FR" sz="2800" b="1" dirty="0">
                <a:solidFill>
                  <a:srgbClr val="000000"/>
                </a:solidFill>
                <a:latin typeface="Arial" panose="020B0604020202020204" pitchFamily="34" charset="0"/>
              </a:rPr>
              <a:t> en quelque sorte, sans doute pour pouvoir contrôler ce qui circule</a:t>
            </a:r>
            <a:r>
              <a:rPr lang="fr-FR" sz="2800" b="1" dirty="0" smtClean="0">
                <a:solidFill>
                  <a:srgbClr val="000000"/>
                </a:solidFill>
                <a:latin typeface="Arial" panose="020B0604020202020204" pitchFamily="34" charset="0"/>
              </a:rPr>
              <a:t>.</a:t>
            </a:r>
          </a:p>
        </p:txBody>
      </p:sp>
      <p:cxnSp>
        <p:nvCxnSpPr>
          <p:cNvPr id="3" name="Straight Arrow Connector 2"/>
          <p:cNvCxnSpPr/>
          <p:nvPr/>
        </p:nvCxnSpPr>
        <p:spPr>
          <a:xfrm>
            <a:off x="533400" y="533400"/>
            <a:ext cx="762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5330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fr-FR" sz="4400" dirty="0">
                <a:solidFill>
                  <a:srgbClr val="C00000"/>
                </a:solidFill>
              </a:rPr>
              <a:t>Conclusion: un nouvel âge </a:t>
            </a:r>
            <a:br>
              <a:rPr lang="fr-FR" sz="4400" dirty="0">
                <a:solidFill>
                  <a:srgbClr val="C00000"/>
                </a:solidFill>
              </a:rPr>
            </a:br>
            <a:r>
              <a:rPr lang="fr-FR" sz="4400" dirty="0">
                <a:solidFill>
                  <a:srgbClr val="C00000"/>
                </a:solidFill>
              </a:rPr>
              <a:t>des </a:t>
            </a:r>
            <a:r>
              <a:rPr lang="fr-FR" sz="4400" dirty="0" smtClean="0">
                <a:solidFill>
                  <a:srgbClr val="C00000"/>
                </a:solidFill>
              </a:rPr>
              <a:t>e-diasporas</a:t>
            </a:r>
            <a:r>
              <a:rPr lang="fr-FR" sz="4400" dirty="0">
                <a:solidFill>
                  <a:srgbClr val="C00000"/>
                </a:solidFill>
              </a:rPr>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209800"/>
            <a:ext cx="6248400" cy="3962400"/>
          </a:xfrm>
          <a:prstGeom prst="rect">
            <a:avLst/>
          </a:prstGeom>
        </p:spPr>
      </p:pic>
    </p:spTree>
    <p:extLst>
      <p:ext uri="{BB962C8B-B14F-4D97-AF65-F5344CB8AC3E}">
        <p14:creationId xmlns:p14="http://schemas.microsoft.com/office/powerpoint/2010/main" val="41066473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304800"/>
            <a:ext cx="7620000" cy="5663089"/>
          </a:xfrm>
          <a:prstGeom prst="rect">
            <a:avLst/>
          </a:prstGeom>
        </p:spPr>
        <p:txBody>
          <a:bodyPr wrap="square">
            <a:spAutoFit/>
          </a:bodyPr>
          <a:lstStyle/>
          <a:p>
            <a:endParaRPr lang="fr-FR" dirty="0" smtClean="0">
              <a:solidFill>
                <a:srgbClr val="000000"/>
              </a:solidFill>
              <a:latin typeface="Arial" panose="020B0604020202020204" pitchFamily="34" charset="0"/>
            </a:endParaRPr>
          </a:p>
          <a:p>
            <a:endParaRPr lang="fr-FR" sz="2800" dirty="0" smtClean="0">
              <a:solidFill>
                <a:srgbClr val="000000"/>
              </a:solidFill>
              <a:latin typeface="Times New Roman" panose="02020603050405020304" pitchFamily="18" charset="0"/>
              <a:cs typeface="Times New Roman" panose="02020603050405020304" pitchFamily="18" charset="0"/>
            </a:endParaRPr>
          </a:p>
          <a:p>
            <a:r>
              <a:rPr lang="fr-FR" sz="3200" b="1" dirty="0" smtClean="0">
                <a:solidFill>
                  <a:srgbClr val="000000"/>
                </a:solidFill>
                <a:latin typeface="Times New Roman" panose="02020603050405020304" pitchFamily="18" charset="0"/>
                <a:cs typeface="Times New Roman" panose="02020603050405020304" pitchFamily="18" charset="0"/>
              </a:rPr>
              <a:t>Les </a:t>
            </a:r>
            <a:r>
              <a:rPr lang="fr-FR" sz="3200" b="1" dirty="0">
                <a:solidFill>
                  <a:srgbClr val="000000"/>
                </a:solidFill>
                <a:latin typeface="Times New Roman" panose="02020603050405020304" pitchFamily="18" charset="0"/>
                <a:cs typeface="Times New Roman" panose="02020603050405020304" pitchFamily="18" charset="0"/>
              </a:rPr>
              <a:t>réseaux sociaux ouvrent des potentialités qui dépendent du contexte social et culturel dans lequel ils s'inscrivent. </a:t>
            </a:r>
            <a:endParaRPr lang="fr-FR" sz="3200" b="1" dirty="0" smtClean="0">
              <a:solidFill>
                <a:srgbClr val="000000"/>
              </a:solidFill>
              <a:latin typeface="Times New Roman" panose="02020603050405020304" pitchFamily="18" charset="0"/>
              <a:cs typeface="Times New Roman" panose="02020603050405020304" pitchFamily="18" charset="0"/>
            </a:endParaRPr>
          </a:p>
          <a:p>
            <a:endParaRPr lang="fr-FR" sz="3200" b="1" dirty="0">
              <a:solidFill>
                <a:srgbClr val="000000"/>
              </a:solidFill>
              <a:latin typeface="Times New Roman" panose="02020603050405020304" pitchFamily="18" charset="0"/>
              <a:cs typeface="Times New Roman" panose="02020603050405020304" pitchFamily="18" charset="0"/>
            </a:endParaRPr>
          </a:p>
          <a:p>
            <a:r>
              <a:rPr lang="fr-FR" sz="3200" b="1" dirty="0">
                <a:solidFill>
                  <a:srgbClr val="000000"/>
                </a:solidFill>
                <a:latin typeface="Times New Roman" panose="02020603050405020304" pitchFamily="18" charset="0"/>
                <a:cs typeface="Times New Roman" panose="02020603050405020304" pitchFamily="18" charset="0"/>
              </a:rPr>
              <a:t>La leçon de la Syrie, c'est qu'il faut des médiateurs, des structures pour recréer du sens dans la masse des données qui circulent.</a:t>
            </a:r>
          </a:p>
          <a:p>
            <a:endParaRPr lang="fr-FR" sz="2800" b="1" dirty="0" smtClean="0">
              <a:solidFill>
                <a:srgbClr val="000000"/>
              </a:solidFill>
              <a:latin typeface="Times New Roman" panose="02020603050405020304" pitchFamily="18" charset="0"/>
              <a:cs typeface="Times New Roman" panose="02020603050405020304" pitchFamily="18" charset="0"/>
            </a:endParaRPr>
          </a:p>
        </p:txBody>
      </p:sp>
      <p:cxnSp>
        <p:nvCxnSpPr>
          <p:cNvPr id="3" name="Straight Arrow Connector 2"/>
          <p:cNvCxnSpPr/>
          <p:nvPr/>
        </p:nvCxnSpPr>
        <p:spPr>
          <a:xfrm>
            <a:off x="458578" y="457200"/>
            <a:ext cx="74737"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9082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58847"/>
            <a:ext cx="7315200" cy="5693866"/>
          </a:xfrm>
          <a:prstGeom prst="rect">
            <a:avLst/>
          </a:prstGeom>
        </p:spPr>
        <p:txBody>
          <a:bodyPr wrap="square">
            <a:spAutoFit/>
          </a:bodyPr>
          <a:lstStyle/>
          <a:p>
            <a:endParaRPr lang="fr-FR" dirty="0" smtClean="0">
              <a:solidFill>
                <a:srgbClr val="000000"/>
              </a:solidFill>
              <a:latin typeface="Arial" panose="020B0604020202020204" pitchFamily="34" charset="0"/>
            </a:endParaRPr>
          </a:p>
          <a:p>
            <a:endParaRPr lang="fr-FR" dirty="0">
              <a:solidFill>
                <a:srgbClr val="000000"/>
              </a:solidFill>
              <a:latin typeface="Arial" panose="020B0604020202020204" pitchFamily="34" charset="0"/>
            </a:endParaRPr>
          </a:p>
          <a:p>
            <a:r>
              <a:rPr lang="fr-FR" sz="2000" dirty="0" smtClean="0">
                <a:solidFill>
                  <a:srgbClr val="000000"/>
                </a:solidFill>
                <a:latin typeface="Arial" panose="020B0604020202020204" pitchFamily="34" charset="0"/>
              </a:rPr>
              <a:t>   </a:t>
            </a:r>
          </a:p>
          <a:p>
            <a:r>
              <a:rPr lang="fr-FR" sz="2400" dirty="0" smtClean="0">
                <a:solidFill>
                  <a:srgbClr val="000000"/>
                </a:solidFill>
                <a:latin typeface="Arial" panose="020B0604020202020204" pitchFamily="34" charset="0"/>
              </a:rPr>
              <a:t>On </a:t>
            </a:r>
            <a:r>
              <a:rPr lang="fr-FR" sz="2400" dirty="0">
                <a:solidFill>
                  <a:srgbClr val="000000"/>
                </a:solidFill>
                <a:latin typeface="Arial" panose="020B0604020202020204" pitchFamily="34" charset="0"/>
              </a:rPr>
              <a:t>navigue à travers une succession de filtres générés par les gens que l'on</a:t>
            </a:r>
            <a:r>
              <a:rPr lang="fr-FR" sz="2400" i="1" dirty="0">
                <a:solidFill>
                  <a:srgbClr val="000000"/>
                </a:solidFill>
                <a:latin typeface="Arial" panose="020B0604020202020204" pitchFamily="34" charset="0"/>
              </a:rPr>
              <a:t> « suit »</a:t>
            </a:r>
            <a:r>
              <a:rPr lang="fr-FR" sz="2400" dirty="0">
                <a:solidFill>
                  <a:srgbClr val="000000"/>
                </a:solidFill>
                <a:latin typeface="Arial" panose="020B0604020202020204" pitchFamily="34" charset="0"/>
              </a:rPr>
              <a:t> où que l'on a ajoutés à sa liste d'amis. On ne s'ouvre pas à tous les possibles, au contraire, on a accès à des informations filtrées par un réseau coopté. On fonctionne en circuit </a:t>
            </a:r>
            <a:r>
              <a:rPr lang="fr-FR" sz="2400" dirty="0" smtClean="0">
                <a:solidFill>
                  <a:srgbClr val="000000"/>
                </a:solidFill>
                <a:latin typeface="Arial" panose="020B0604020202020204" pitchFamily="34" charset="0"/>
              </a:rPr>
              <a:t>fermé. </a:t>
            </a:r>
          </a:p>
          <a:p>
            <a:endParaRPr lang="fr-FR" sz="2400" dirty="0" smtClean="0">
              <a:solidFill>
                <a:srgbClr val="000000"/>
              </a:solidFill>
              <a:latin typeface="Arial" panose="020B0604020202020204" pitchFamily="34" charset="0"/>
            </a:endParaRPr>
          </a:p>
          <a:p>
            <a:r>
              <a:rPr lang="en-US" sz="2400" dirty="0" smtClean="0">
                <a:solidFill>
                  <a:srgbClr val="000000"/>
                </a:solidFill>
                <a:latin typeface="Arial" panose="020B0604020202020204" pitchFamily="34" charset="0"/>
              </a:rPr>
              <a:t>Certain </a:t>
            </a:r>
            <a:r>
              <a:rPr lang="fr-FR" sz="2400" dirty="0" smtClean="0">
                <a:solidFill>
                  <a:srgbClr val="000000"/>
                </a:solidFill>
                <a:latin typeface="Arial" panose="020B0604020202020204" pitchFamily="34" charset="0"/>
              </a:rPr>
              <a:t>syriens </a:t>
            </a:r>
            <a:r>
              <a:rPr lang="fr-FR" sz="2400" dirty="0">
                <a:solidFill>
                  <a:srgbClr val="000000"/>
                </a:solidFill>
                <a:latin typeface="Arial" panose="020B0604020202020204" pitchFamily="34" charset="0"/>
              </a:rPr>
              <a:t>ont fermé leur compte Facebook parce qu'ils ne pouvaient plus supporter ce système qui s'auto-entretient dans un sens ou dans l'autre. Cela dépend aussi de l'âge, de la maturité, de l'éducation.</a:t>
            </a:r>
          </a:p>
          <a:p>
            <a:r>
              <a:rPr lang="fr-FR" sz="2000" dirty="0" smtClean="0">
                <a:solidFill>
                  <a:srgbClr val="000000"/>
                </a:solidFill>
                <a:latin typeface="Arial" panose="020B0604020202020204" pitchFamily="34" charset="0"/>
              </a:rPr>
              <a:t>   </a:t>
            </a:r>
          </a:p>
        </p:txBody>
      </p:sp>
      <p:cxnSp>
        <p:nvCxnSpPr>
          <p:cNvPr id="3" name="Straight Arrow Connector 2"/>
          <p:cNvCxnSpPr/>
          <p:nvPr/>
        </p:nvCxnSpPr>
        <p:spPr>
          <a:xfrm>
            <a:off x="687192" y="838200"/>
            <a:ext cx="762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695569" y="3352800"/>
            <a:ext cx="762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2525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idx="1"/>
          </p:nvPr>
        </p:nvSpPr>
        <p:spPr/>
        <p:txBody>
          <a:bodyPr/>
          <a:lstStyle/>
          <a:p>
            <a:pPr marL="447675" indent="-382588" algn="ctr" eaLnBrk="1" hangingPunct="1">
              <a:buFont typeface="Wingdings 2" pitchFamily="18" charset="2"/>
              <a:buNone/>
            </a:pPr>
            <a:r>
              <a:rPr lang="fr-FR" b="1" u="sng" dirty="0" smtClean="0"/>
              <a:t>1- Définitions : Diaspora </a:t>
            </a:r>
            <a:r>
              <a:rPr lang="fr-FR" b="1" u="sng" dirty="0" smtClean="0"/>
              <a:t>traditionnelle/</a:t>
            </a:r>
            <a:endParaRPr lang="fr-FR" b="1" u="sng" dirty="0" smtClean="0"/>
          </a:p>
          <a:p>
            <a:pPr marL="447675" indent="-382588" algn="ctr" eaLnBrk="1" hangingPunct="1">
              <a:buFont typeface="Wingdings 2" pitchFamily="18" charset="2"/>
              <a:buNone/>
            </a:pPr>
            <a:endParaRPr lang="fr-FR" b="1" u="sng" dirty="0" smtClean="0"/>
          </a:p>
          <a:p>
            <a:pPr marL="447675" indent="-382588" algn="ctr" eaLnBrk="1" hangingPunct="1">
              <a:buFont typeface="Wingdings 2" pitchFamily="18" charset="2"/>
              <a:buNone/>
            </a:pPr>
            <a:r>
              <a:rPr lang="fr-FR" b="1" u="sng" dirty="0" smtClean="0"/>
              <a:t>Diaspora numérique </a:t>
            </a:r>
            <a:r>
              <a:rPr lang="en-US" dirty="0" smtClean="0"/>
              <a:t/>
            </a:r>
            <a:br>
              <a:rPr lang="en-US" dirty="0" smtClean="0"/>
            </a:br>
            <a:endParaRPr lang="en-US" dirty="0" smtClean="0"/>
          </a:p>
        </p:txBody>
      </p:sp>
      <p:pic>
        <p:nvPicPr>
          <p:cNvPr id="41986" name="Picture 2" descr="http://michaelczinkota.com/wp-content/uploads/2014/03/diaspora.png"/>
          <p:cNvPicPr>
            <a:picLocks noChangeAspect="1" noChangeArrowheads="1"/>
          </p:cNvPicPr>
          <p:nvPr/>
        </p:nvPicPr>
        <p:blipFill>
          <a:blip r:embed="rId2" cstate="print"/>
          <a:srcRect/>
          <a:stretch>
            <a:fillRect/>
          </a:stretch>
        </p:blipFill>
        <p:spPr bwMode="auto">
          <a:xfrm>
            <a:off x="2667000" y="2971800"/>
            <a:ext cx="3495675" cy="3514725"/>
          </a:xfrm>
          <a:prstGeom prst="rect">
            <a:avLst/>
          </a:prstGeom>
          <a:noFill/>
        </p:spPr>
      </p:pic>
    </p:spTree>
  </p:cSld>
  <p:clrMapOvr>
    <a:masterClrMapping/>
  </p:clrMapOvr>
  <p:transition>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609600"/>
            <a:ext cx="7543800" cy="5201424"/>
          </a:xfrm>
          <a:prstGeom prst="rect">
            <a:avLst/>
          </a:prstGeom>
        </p:spPr>
        <p:txBody>
          <a:bodyPr wrap="square">
            <a:spAutoFit/>
          </a:bodyPr>
          <a:lstStyle/>
          <a:p>
            <a:endParaRPr lang="fr-FR" sz="2400" dirty="0" smtClean="0">
              <a:solidFill>
                <a:srgbClr val="000000"/>
              </a:solidFill>
              <a:latin typeface="Arial" panose="020B0604020202020204" pitchFamily="34" charset="0"/>
            </a:endParaRPr>
          </a:p>
          <a:p>
            <a:r>
              <a:rPr lang="fr-FR" sz="2800" dirty="0" smtClean="0">
                <a:solidFill>
                  <a:srgbClr val="000000"/>
                </a:solidFill>
                <a:latin typeface="Arial" panose="020B0604020202020204" pitchFamily="34" charset="0"/>
              </a:rPr>
              <a:t>Dans </a:t>
            </a:r>
            <a:r>
              <a:rPr lang="fr-FR" sz="2800" dirty="0">
                <a:solidFill>
                  <a:srgbClr val="000000"/>
                </a:solidFill>
                <a:latin typeface="Arial" panose="020B0604020202020204" pitchFamily="34" charset="0"/>
              </a:rPr>
              <a:t>un pays en guerre, vous ne pouvez pas demander aux gens de fermer Facebook. </a:t>
            </a:r>
            <a:endParaRPr lang="fr-FR" sz="2800" dirty="0" smtClean="0">
              <a:solidFill>
                <a:srgbClr val="000000"/>
              </a:solidFill>
              <a:latin typeface="Arial" panose="020B0604020202020204" pitchFamily="34" charset="0"/>
            </a:endParaRPr>
          </a:p>
          <a:p>
            <a:endParaRPr lang="fr-FR" sz="2800" dirty="0" smtClean="0">
              <a:solidFill>
                <a:srgbClr val="000000"/>
              </a:solidFill>
              <a:latin typeface="Arial" panose="020B0604020202020204" pitchFamily="34" charset="0"/>
            </a:endParaRPr>
          </a:p>
          <a:p>
            <a:r>
              <a:rPr lang="fr-FR" sz="2800" dirty="0" smtClean="0">
                <a:solidFill>
                  <a:srgbClr val="000000"/>
                </a:solidFill>
                <a:latin typeface="Arial" panose="020B0604020202020204" pitchFamily="34" charset="0"/>
              </a:rPr>
              <a:t>En </a:t>
            </a:r>
            <a:r>
              <a:rPr lang="fr-FR" sz="2800" dirty="0">
                <a:solidFill>
                  <a:srgbClr val="000000"/>
                </a:solidFill>
                <a:latin typeface="Arial" panose="020B0604020202020204" pitchFamily="34" charset="0"/>
              </a:rPr>
              <a:t>pratique, dans une ville comme Alep aujourd'hui, l'accès à Internet est très restreint. Faute d'infrastructures, ou même d'accès à l'électricité, Internet est aussi, souvent, le seul canal d'information. Les gens peuvent donc être d'autant plus facilement piégés par les réseaux sociaux parce que c'est tout ce qui leur reste.</a:t>
            </a:r>
            <a:endParaRPr lang="en-US" sz="2800" dirty="0"/>
          </a:p>
        </p:txBody>
      </p:sp>
      <p:cxnSp>
        <p:nvCxnSpPr>
          <p:cNvPr id="3" name="Straight Arrow Connector 2"/>
          <p:cNvCxnSpPr/>
          <p:nvPr/>
        </p:nvCxnSpPr>
        <p:spPr>
          <a:xfrm>
            <a:off x="773505" y="990600"/>
            <a:ext cx="762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735405" y="2209800"/>
            <a:ext cx="762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5584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762000" y="1295400"/>
            <a:ext cx="7696200" cy="4830763"/>
          </a:xfrm>
        </p:spPr>
        <p:txBody>
          <a:bodyPr/>
          <a:lstStyle/>
          <a:p>
            <a:pPr eaLnBrk="1" hangingPunct="1"/>
            <a:r>
              <a:rPr lang="fr-FR" sz="2800" dirty="0" smtClean="0">
                <a:latin typeface="Times New Roman" pitchFamily="18" charset="0"/>
                <a:cs typeface="Times New Roman" pitchFamily="18" charset="0"/>
              </a:rPr>
              <a:t>Dans l'ensemble, le monde virtuel  joue un rôle de plus en plus important dans notre représentation de la vie diasporique. </a:t>
            </a:r>
          </a:p>
          <a:p>
            <a:pPr eaLnBrk="1" hangingPunct="1"/>
            <a:endParaRPr lang="fr-FR" sz="2800" dirty="0">
              <a:latin typeface="Times New Roman" pitchFamily="18" charset="0"/>
              <a:cs typeface="Times New Roman" pitchFamily="18" charset="0"/>
            </a:endParaRPr>
          </a:p>
          <a:p>
            <a:pPr eaLnBrk="1" hangingPunct="1"/>
            <a:r>
              <a:rPr lang="fr-FR" sz="2800" b="1" dirty="0" smtClean="0">
                <a:latin typeface="Times New Roman" pitchFamily="18" charset="0"/>
                <a:cs typeface="Times New Roman" pitchFamily="18" charset="0"/>
              </a:rPr>
              <a:t>L'astuce pour nous en tant que chercheurs et théoriciens est de reconnaître que ce domaine ethnographique est en développement continu et exige que nous réinventons nos procédures disciplinaires, voire nos modes de production des connaissances.</a:t>
            </a:r>
            <a:endParaRPr lang="en-US" sz="2800" b="1" dirty="0" smtClean="0">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330700"/>
          </a:xfrm>
        </p:spPr>
        <p:txBody>
          <a:bodyPr>
            <a:normAutofit/>
          </a:bodyPr>
          <a:lstStyle/>
          <a:p>
            <a:pPr marL="365760" indent="-256032" algn="ctr" eaLnBrk="1" fontAlgn="auto" hangingPunct="1">
              <a:spcAft>
                <a:spcPts val="0"/>
              </a:spcAft>
              <a:buFont typeface="Wingdings 3"/>
              <a:buChar char=""/>
              <a:defRPr/>
            </a:pPr>
            <a:r>
              <a:rPr lang="fr-FR" sz="3600" b="1" i="1" dirty="0" smtClean="0">
                <a:solidFill>
                  <a:schemeClr val="accent3">
                    <a:lumMod val="50000"/>
                  </a:schemeClr>
                </a:solidFill>
                <a:latin typeface="Times New Roman" pitchFamily="18" charset="0"/>
                <a:cs typeface="Times New Roman" pitchFamily="18" charset="0"/>
              </a:rPr>
              <a:t>Merci pour votre patience</a:t>
            </a:r>
            <a:r>
              <a:rPr lang="fr-FR" sz="3600" b="1" dirty="0" smtClean="0">
                <a:solidFill>
                  <a:schemeClr val="accent3">
                    <a:lumMod val="50000"/>
                  </a:schemeClr>
                </a:solidFill>
                <a:latin typeface="Times New Roman" pitchFamily="18" charset="0"/>
                <a:cs typeface="Times New Roman" pitchFamily="18" charset="0"/>
              </a:rPr>
              <a:t/>
            </a:r>
            <a:br>
              <a:rPr lang="fr-FR" sz="3600" b="1" dirty="0" smtClean="0">
                <a:solidFill>
                  <a:schemeClr val="accent3">
                    <a:lumMod val="50000"/>
                  </a:schemeClr>
                </a:solidFill>
                <a:latin typeface="Times New Roman" pitchFamily="18" charset="0"/>
                <a:cs typeface="Times New Roman" pitchFamily="18" charset="0"/>
              </a:rPr>
            </a:br>
            <a:r>
              <a:rPr lang="fr-FR" sz="3600" b="1" dirty="0" smtClean="0">
                <a:solidFill>
                  <a:schemeClr val="accent3">
                    <a:lumMod val="50000"/>
                  </a:schemeClr>
                </a:solidFill>
                <a:latin typeface="Times New Roman" pitchFamily="18" charset="0"/>
                <a:cs typeface="Times New Roman" pitchFamily="18" charset="0"/>
              </a:rPr>
              <a:t/>
            </a:r>
            <a:br>
              <a:rPr lang="fr-FR" sz="3600" b="1" dirty="0" smtClean="0">
                <a:solidFill>
                  <a:schemeClr val="accent3">
                    <a:lumMod val="50000"/>
                  </a:schemeClr>
                </a:solidFill>
                <a:latin typeface="Times New Roman" pitchFamily="18" charset="0"/>
                <a:cs typeface="Times New Roman" pitchFamily="18" charset="0"/>
              </a:rPr>
            </a:br>
            <a:r>
              <a:rPr lang="fr-FR" sz="3600" b="1" dirty="0" smtClean="0">
                <a:solidFill>
                  <a:schemeClr val="accent3">
                    <a:lumMod val="50000"/>
                  </a:schemeClr>
                </a:solidFill>
                <a:latin typeface="Times New Roman" pitchFamily="18" charset="0"/>
                <a:cs typeface="Times New Roman" pitchFamily="18" charset="0"/>
              </a:rPr>
              <a:t/>
            </a:r>
            <a:br>
              <a:rPr lang="fr-FR" sz="3600" b="1" dirty="0" smtClean="0">
                <a:solidFill>
                  <a:schemeClr val="accent3">
                    <a:lumMod val="50000"/>
                  </a:schemeClr>
                </a:solidFill>
                <a:latin typeface="Times New Roman" pitchFamily="18" charset="0"/>
                <a:cs typeface="Times New Roman" pitchFamily="18" charset="0"/>
              </a:rPr>
            </a:br>
            <a:r>
              <a:rPr lang="fr-FR" sz="3600" b="1" i="1" dirty="0" smtClean="0">
                <a:solidFill>
                  <a:schemeClr val="accent3">
                    <a:lumMod val="50000"/>
                  </a:schemeClr>
                </a:solidFill>
                <a:latin typeface="Times New Roman" pitchFamily="18" charset="0"/>
                <a:cs typeface="Times New Roman" pitchFamily="18" charset="0"/>
              </a:rPr>
              <a:t> Fin</a:t>
            </a:r>
            <a:endParaRPr lang="en-US" sz="3600" b="1" i="1" dirty="0">
              <a:solidFill>
                <a:schemeClr val="accent3">
                  <a:lumMod val="50000"/>
                </a:schemeClr>
              </a:solidFill>
              <a:latin typeface="Times New Roman" pitchFamily="18" charset="0"/>
              <a:cs typeface="Times New Roman" pitchFamily="18" charset="0"/>
            </a:endParaRPr>
          </a:p>
        </p:txBody>
      </p:sp>
      <p:cxnSp>
        <p:nvCxnSpPr>
          <p:cNvPr id="3" name="Straight Arrow Connector 2"/>
          <p:cNvCxnSpPr/>
          <p:nvPr/>
        </p:nvCxnSpPr>
        <p:spPr>
          <a:xfrm>
            <a:off x="4114800" y="3429000"/>
            <a:ext cx="762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y\Desktop\LYON\03-12-2015Syrian_Refugees.jpg"/>
          <p:cNvPicPr>
            <a:picLocks noChangeAspect="1" noChangeArrowheads="1"/>
          </p:cNvPicPr>
          <p:nvPr/>
        </p:nvPicPr>
        <p:blipFill>
          <a:blip r:embed="rId2" cstate="print"/>
          <a:srcRect/>
          <a:stretch>
            <a:fillRect/>
          </a:stretch>
        </p:blipFill>
        <p:spPr bwMode="auto">
          <a:xfrm rot="20131762">
            <a:off x="4578908" y="712096"/>
            <a:ext cx="4049590" cy="2819400"/>
          </a:xfrm>
          <a:prstGeom prst="rect">
            <a:avLst/>
          </a:prstGeom>
          <a:noFill/>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12633">
            <a:off x="349577" y="861993"/>
            <a:ext cx="4282737" cy="257604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22425">
            <a:off x="4382406" y="3475748"/>
            <a:ext cx="4305300" cy="2856532"/>
          </a:xfrm>
          <a:prstGeom prst="rect">
            <a:avLst/>
          </a:prstGeom>
        </p:spPr>
      </p:pic>
      <p:pic>
        <p:nvPicPr>
          <p:cNvPr id="5" name="Picture 4" descr="http://www.diaspora.illinois.edu/news0308/YaleConf.jpg"/>
          <p:cNvPicPr>
            <a:picLocks noChangeAspect="1" noChangeArrowheads="1"/>
          </p:cNvPicPr>
          <p:nvPr/>
        </p:nvPicPr>
        <p:blipFill>
          <a:blip r:embed="rId5" cstate="print"/>
          <a:srcRect/>
          <a:stretch>
            <a:fillRect/>
          </a:stretch>
        </p:blipFill>
        <p:spPr bwMode="auto">
          <a:xfrm>
            <a:off x="381000" y="4257161"/>
            <a:ext cx="5029200" cy="2384534"/>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57200" y="685800"/>
            <a:ext cx="8229600" cy="5440363"/>
          </a:xfrm>
        </p:spPr>
        <p:txBody>
          <a:bodyPr>
            <a:normAutofit/>
          </a:bodyPr>
          <a:lstStyle/>
          <a:p>
            <a:pPr marL="448056" indent="-384048" algn="ctr" eaLnBrk="1" fontAlgn="auto" hangingPunct="1">
              <a:spcAft>
                <a:spcPts val="0"/>
              </a:spcAft>
              <a:buFont typeface="Arial" charset="0"/>
              <a:buNone/>
              <a:defRPr/>
            </a:pPr>
            <a:endParaRPr lang="en-US" b="1" dirty="0" smtClean="0">
              <a:solidFill>
                <a:schemeClr val="accent1"/>
              </a:solidFill>
              <a:latin typeface="Calibri" pitchFamily="34" charset="0"/>
            </a:endParaRPr>
          </a:p>
          <a:p>
            <a:pPr marL="448056" indent="-384048" eaLnBrk="1" fontAlgn="auto" hangingPunct="1">
              <a:spcAft>
                <a:spcPts val="0"/>
              </a:spcAft>
              <a:buFont typeface="Wingdings 2"/>
              <a:buChar char=""/>
              <a:defRPr/>
            </a:pPr>
            <a:r>
              <a:rPr lang="en-US" b="1" dirty="0" smtClean="0">
                <a:latin typeface="Times New Roman" pitchFamily="18" charset="0"/>
                <a:cs typeface="Times New Roman" pitchFamily="18" charset="0"/>
              </a:rPr>
              <a:t> </a:t>
            </a:r>
            <a:r>
              <a:rPr lang="fr-FR" sz="2800" b="1" dirty="0" smtClean="0">
                <a:latin typeface="Times New Roman" pitchFamily="18" charset="0"/>
                <a:cs typeface="Times New Roman" pitchFamily="18" charset="0"/>
              </a:rPr>
              <a:t>Le concept de diaspora </a:t>
            </a:r>
            <a:r>
              <a:rPr lang="fr-FR" sz="2800" dirty="0" smtClean="0">
                <a:latin typeface="Times New Roman" pitchFamily="18" charset="0"/>
                <a:cs typeface="Times New Roman" pitchFamily="18" charset="0"/>
              </a:rPr>
              <a:t>est paradoxal. Utilisé depuis des décennies pour décrire un certain type d'expérience de la migration, caractérisé avant tout "par l'idée de la préservation et de la continuité" d'une culture et de l'identité, malgré la dispersion, il est venu à l'aube des années 1990, pour désigner tout son contraire: </a:t>
            </a:r>
            <a:r>
              <a:rPr lang="fr-FR" sz="2800" b="1" dirty="0" smtClean="0">
                <a:latin typeface="Times New Roman" pitchFamily="18" charset="0"/>
                <a:cs typeface="Times New Roman" pitchFamily="18" charset="0"/>
              </a:rPr>
              <a:t>l'avènement des cultures et des identités hybrides, placé plus sous le signe de ce mélange de continuité </a:t>
            </a:r>
            <a:r>
              <a:rPr lang="fr-FR" sz="2800" dirty="0" smtClean="0">
                <a:latin typeface="Times New Roman" pitchFamily="18" charset="0"/>
                <a:cs typeface="Times New Roman" pitchFamily="18" charset="0"/>
              </a:rPr>
              <a:t>(</a:t>
            </a:r>
            <a:r>
              <a:rPr lang="fr-FR" sz="2800" dirty="0" err="1" smtClean="0">
                <a:latin typeface="Times New Roman" pitchFamily="18" charset="0"/>
                <a:cs typeface="Times New Roman" pitchFamily="18" charset="0"/>
              </a:rPr>
              <a:t>Chivallon</a:t>
            </a:r>
            <a:r>
              <a:rPr lang="fr-FR" sz="2800" dirty="0" smtClean="0">
                <a:latin typeface="Times New Roman" pitchFamily="18" charset="0"/>
                <a:cs typeface="Times New Roman" pitchFamily="18" charset="0"/>
              </a:rPr>
              <a:t> 2006, p.16, vous pouvez aussi voir Dufoix 2003).</a:t>
            </a:r>
            <a:endParaRPr lang="en-US" sz="2800" dirty="0" smtClean="0">
              <a:latin typeface="Times New Roman" pitchFamily="18" charset="0"/>
              <a:cs typeface="Times New Roman" pitchFamily="18" charset="0"/>
            </a:endParaRPr>
          </a:p>
          <a:p>
            <a:pPr marL="448056" indent="-384048" eaLnBrk="1" fontAlgn="auto" hangingPunct="1">
              <a:spcAft>
                <a:spcPts val="0"/>
              </a:spcAft>
              <a:buFont typeface="Wingdings 2"/>
              <a:buChar char=""/>
              <a:defRPr/>
            </a:pPr>
            <a:endParaRPr lang="en-US" dirty="0" smtClean="0">
              <a:latin typeface="Calibri" pitchFamily="34" charset="0"/>
            </a:endParaRPr>
          </a:p>
        </p:txBody>
      </p: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r-FR" sz="3600" b="1" dirty="0">
                <a:latin typeface="Times New Roman" pitchFamily="18" charset="0"/>
                <a:cs typeface="Times New Roman" pitchFamily="18" charset="0"/>
              </a:rPr>
              <a:t>L'utilisation du terme diaspora porte la connotation de la réinstallation forcée, due à l'expulsion, l'esclavage, au racisme, ou la guerre, et en particulier au conflit nationaliste.</a:t>
            </a:r>
            <a:endParaRPr lang="en-US" sz="3600" b="1" dirty="0">
              <a:solidFill>
                <a:schemeClr val="accent1"/>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4365671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3174</TotalTime>
  <Words>3052</Words>
  <Application>Microsoft Office PowerPoint</Application>
  <PresentationFormat>On-screen Show (4:3)</PresentationFormat>
  <Paragraphs>345</Paragraphs>
  <Slides>62</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Andalus</vt:lpstr>
      <vt:lpstr>Arial</vt:lpstr>
      <vt:lpstr>Calibri</vt:lpstr>
      <vt:lpstr>Lucida Sans Unicode</vt:lpstr>
      <vt:lpstr>Simplified Arabic</vt:lpstr>
      <vt:lpstr>Times New Roman</vt:lpstr>
      <vt:lpstr>Verdana</vt:lpstr>
      <vt:lpstr>Wingdings 2</vt:lpstr>
      <vt:lpstr>Wingdings 3</vt:lpstr>
      <vt:lpstr>Concourse</vt:lpstr>
      <vt:lpstr>Les usages des nouveaux médias  par les diasporas  - à la recherche des identités  Pr.Dr Abdallah May Université Libanaise    Président de l'AACS mayabdallah@hotmail.com rabitaarabiya@hotmail.com    www.drmayabdallah.com www.arabaacs.com      </vt:lpstr>
      <vt:lpstr>PowerPoint Presentation</vt:lpstr>
      <vt:lpstr>Mots-clés:</vt:lpstr>
      <vt:lpstr>Introduction : Diasporas, transnationalisme  et cultures hybrides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La diaspora libanaise : source économique pour le pays d’origine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EXEMPLES        Mahjar – Connexions Libanaises – MCL </vt:lpstr>
      <vt:lpstr>PowerPoint Presentation</vt:lpstr>
      <vt:lpstr>Tayyar-Intishar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un nouvel âge  des e-diasporas?</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Integration of Diasporas and Displaced People through ICT Pr. Dr. May Abdallah Lebanese University President of the AACS</dc:title>
  <dc:creator>May</dc:creator>
  <cp:lastModifiedBy>MayAbdallah</cp:lastModifiedBy>
  <cp:revision>365</cp:revision>
  <dcterms:created xsi:type="dcterms:W3CDTF">2014-08-02T17:53:25Z</dcterms:created>
  <dcterms:modified xsi:type="dcterms:W3CDTF">2016-05-16T14:29:34Z</dcterms:modified>
</cp:coreProperties>
</file>