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40"/>
  </p:notesMasterIdLst>
  <p:handoutMasterIdLst>
    <p:handoutMasterId r:id="rId41"/>
  </p:handoutMasterIdLst>
  <p:sldIdLst>
    <p:sldId id="256" r:id="rId2"/>
    <p:sldId id="368" r:id="rId3"/>
    <p:sldId id="465" r:id="rId4"/>
    <p:sldId id="466" r:id="rId5"/>
    <p:sldId id="468" r:id="rId6"/>
    <p:sldId id="424" r:id="rId7"/>
    <p:sldId id="415" r:id="rId8"/>
    <p:sldId id="470" r:id="rId9"/>
    <p:sldId id="469" r:id="rId10"/>
    <p:sldId id="462" r:id="rId11"/>
    <p:sldId id="467" r:id="rId12"/>
    <p:sldId id="458" r:id="rId13"/>
    <p:sldId id="459" r:id="rId14"/>
    <p:sldId id="460" r:id="rId15"/>
    <p:sldId id="461" r:id="rId16"/>
    <p:sldId id="471" r:id="rId17"/>
    <p:sldId id="464" r:id="rId18"/>
    <p:sldId id="472" r:id="rId19"/>
    <p:sldId id="393" r:id="rId20"/>
    <p:sldId id="473" r:id="rId21"/>
    <p:sldId id="474" r:id="rId22"/>
    <p:sldId id="427" r:id="rId23"/>
    <p:sldId id="475" r:id="rId24"/>
    <p:sldId id="431" r:id="rId25"/>
    <p:sldId id="476" r:id="rId26"/>
    <p:sldId id="432" r:id="rId27"/>
    <p:sldId id="477" r:id="rId28"/>
    <p:sldId id="478" r:id="rId29"/>
    <p:sldId id="479" r:id="rId30"/>
    <p:sldId id="480" r:id="rId31"/>
    <p:sldId id="481" r:id="rId32"/>
    <p:sldId id="482" r:id="rId33"/>
    <p:sldId id="483" r:id="rId34"/>
    <p:sldId id="484" r:id="rId35"/>
    <p:sldId id="441" r:id="rId36"/>
    <p:sldId id="452" r:id="rId37"/>
    <p:sldId id="485" r:id="rId38"/>
    <p:sldId id="292" r:id="rId39"/>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1pPr>
    <a:lvl2pPr marL="4572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2pPr>
    <a:lvl3pPr marL="9144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3pPr>
    <a:lvl4pPr marL="13716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4pPr>
    <a:lvl5pPr marL="1828800" algn="l" rtl="0" eaLnBrk="0" fontAlgn="base" hangingPunct="0">
      <a:spcBef>
        <a:spcPct val="0"/>
      </a:spcBef>
      <a:spcAft>
        <a:spcPct val="0"/>
      </a:spcAft>
      <a:defRPr sz="2400" kern="1200">
        <a:solidFill>
          <a:schemeClr val="tx1"/>
        </a:solidFill>
        <a:latin typeface="Arial" pitchFamily="1" charset="0"/>
        <a:ea typeface="ＭＳ Ｐゴシック" pitchFamily="1" charset="-128"/>
        <a:cs typeface="ＭＳ Ｐゴシック" pitchFamily="1" charset="-128"/>
      </a:defRPr>
    </a:lvl5pPr>
    <a:lvl6pPr marL="22860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6pPr>
    <a:lvl7pPr marL="27432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7pPr>
    <a:lvl8pPr marL="32004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8pPr>
    <a:lvl9pPr marL="3657600" algn="l" defTabSz="457200" rtl="0" eaLnBrk="1" latinLnBrk="0" hangingPunct="1">
      <a:defRPr sz="2400" kern="1200">
        <a:solidFill>
          <a:schemeClr val="tx1"/>
        </a:solidFill>
        <a:latin typeface="Arial" pitchFamily="1" charset="0"/>
        <a:ea typeface="ＭＳ Ｐゴシック" pitchFamily="1" charset="-128"/>
        <a:cs typeface="ＭＳ Ｐゴシック" pitchFamily="1"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p:scale>
          <a:sx n="78" d="100"/>
          <a:sy n="78" d="100"/>
        </p:scale>
        <p:origin x="7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2E51826D-70AF-9C49-9A03-05E3CD451554}" type="datetime1">
              <a:rPr lang="fr-FR"/>
              <a:pPr>
                <a:defRPr/>
              </a:pPr>
              <a:t>14/12/2016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7AFAB7DA-6305-B349-8C81-9B75D05F1B90}" type="slidenum">
              <a:rPr lang="fr-FR"/>
              <a:pPr>
                <a:defRPr/>
              </a:pPr>
              <a:t>‹#›</a:t>
            </a:fld>
            <a:endParaRPr lang="fr-FR"/>
          </a:p>
        </p:txBody>
      </p:sp>
    </p:spTree>
    <p:extLst>
      <p:ext uri="{BB962C8B-B14F-4D97-AF65-F5344CB8AC3E}">
        <p14:creationId xmlns:p14="http://schemas.microsoft.com/office/powerpoint/2010/main" val="15501086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fr-FR"/>
          </a:p>
        </p:txBody>
      </p:sp>
      <p:sp>
        <p:nvSpPr>
          <p:cNvPr id="245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fr-F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245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fr-FR"/>
          </a:p>
        </p:txBody>
      </p:sp>
      <p:sp>
        <p:nvSpPr>
          <p:cNvPr id="245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D54EA402-C461-5248-84F9-C22E00CE7843}" type="slidenum">
              <a:rPr lang="fr-FR"/>
              <a:pPr>
                <a:defRPr/>
              </a:pPr>
              <a:t>‹#›</a:t>
            </a:fld>
            <a:endParaRPr lang="fr-FR"/>
          </a:p>
        </p:txBody>
      </p:sp>
    </p:spTree>
    <p:extLst>
      <p:ext uri="{BB962C8B-B14F-4D97-AF65-F5344CB8AC3E}">
        <p14:creationId xmlns:p14="http://schemas.microsoft.com/office/powerpoint/2010/main" val="31777728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53DDCA0E-AC16-924F-87CC-A34E7372CF21}" type="slidenum">
              <a:rPr lang="fr-FR">
                <a:latin typeface="Arial" pitchFamily="1" charset="0"/>
                <a:ea typeface="ＭＳ Ｐゴシック" pitchFamily="1" charset="-128"/>
                <a:cs typeface="ＭＳ Ｐゴシック" pitchFamily="1" charset="-128"/>
              </a:rPr>
              <a:pPr/>
              <a:t>1</a:t>
            </a:fld>
            <a:endParaRPr lang="fr-FR">
              <a:latin typeface="Arial" pitchFamily="1" charset="0"/>
              <a:ea typeface="ＭＳ Ｐゴシック" pitchFamily="1" charset="-128"/>
              <a:cs typeface="ＭＳ Ｐゴシック" pitchFamily="1"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62202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11</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41065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12</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736500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13</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512820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14</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88882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15</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08478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16</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545679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17</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477434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35</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725458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3EA2753-9B20-C34F-9A56-6481ADE5E907}" type="slidenum">
              <a:rPr lang="fr-FR">
                <a:latin typeface="Arial" pitchFamily="1" charset="0"/>
                <a:ea typeface="ＭＳ Ｐゴシック" pitchFamily="1" charset="-128"/>
                <a:cs typeface="ＭＳ Ｐゴシック" pitchFamily="1" charset="-128"/>
              </a:rPr>
              <a:pPr/>
              <a:t>38</a:t>
            </a:fld>
            <a:endParaRPr lang="fr-FR">
              <a:latin typeface="Arial" pitchFamily="1" charset="0"/>
              <a:ea typeface="ＭＳ Ｐゴシック" pitchFamily="1" charset="-128"/>
              <a:cs typeface="ＭＳ Ｐゴシック" pitchFamily="1"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3414922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2</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414753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3</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26125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4</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2580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5</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021646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6</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72041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7</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83711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9</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2413087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p:cNvSpPr>
          <p:nvPr>
            <p:ph type="sldImg"/>
          </p:nvPr>
        </p:nvSpPr>
        <p:spPr>
          <a:ln/>
        </p:spPr>
      </p:sp>
      <p:sp>
        <p:nvSpPr>
          <p:cNvPr id="18435" name="Espace réservé des commentaires 2"/>
          <p:cNvSpPr>
            <a:spLocks noGrp="1"/>
          </p:cNvSpPr>
          <p:nvPr>
            <p:ph type="body" idx="1"/>
          </p:nvPr>
        </p:nvSpPr>
        <p:spPr>
          <a:noFill/>
          <a:ln/>
        </p:spPr>
        <p:txBody>
          <a:bodyPr/>
          <a:lstStyle/>
          <a:p>
            <a:endParaRPr lang="fr-FR">
              <a:latin typeface="Arial" pitchFamily="1" charset="0"/>
              <a:ea typeface="ＭＳ Ｐゴシック" pitchFamily="1" charset="-128"/>
              <a:cs typeface="ＭＳ Ｐゴシック" pitchFamily="1" charset="-128"/>
            </a:endParaRPr>
          </a:p>
        </p:txBody>
      </p:sp>
      <p:sp>
        <p:nvSpPr>
          <p:cNvPr id="18436" name="Espace réservé du numéro de diapositive 3"/>
          <p:cNvSpPr>
            <a:spLocks noGrp="1"/>
          </p:cNvSpPr>
          <p:nvPr>
            <p:ph type="sldNum" sz="quarter" idx="5"/>
          </p:nvPr>
        </p:nvSpPr>
        <p:spPr>
          <a:noFill/>
        </p:spPr>
        <p:txBody>
          <a:bodyPr/>
          <a:lstStyle/>
          <a:p>
            <a:fld id="{CD65CCE2-2902-7648-B537-BDF234204D76}" type="slidenum">
              <a:rPr lang="fr-FR" smtClean="0">
                <a:latin typeface="Arial" pitchFamily="1" charset="0"/>
                <a:ea typeface="ＭＳ Ｐゴシック" pitchFamily="1" charset="-128"/>
                <a:cs typeface="ＭＳ Ｐゴシック" pitchFamily="1" charset="-128"/>
              </a:rPr>
              <a:pPr/>
              <a:t>10</a:t>
            </a:fld>
            <a:endParaRPr lang="fr-FR" smtClean="0">
              <a:latin typeface="Arial"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88747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895600" y="1981200"/>
            <a:ext cx="5562600" cy="2057400"/>
          </a:xfrm>
        </p:spPr>
        <p:txBody>
          <a:bodyPr/>
          <a:lstStyle>
            <a:lvl1pPr algn="r">
              <a:defRPr/>
            </a:lvl1pPr>
          </a:lstStyle>
          <a:p>
            <a:r>
              <a:rPr lang="de-DE"/>
              <a:t>Cliquez et modifiez le titre</a:t>
            </a:r>
          </a:p>
        </p:txBody>
      </p:sp>
      <p:sp>
        <p:nvSpPr>
          <p:cNvPr id="20483" name="Rectangle 3"/>
          <p:cNvSpPr>
            <a:spLocks noGrp="1" noChangeArrowheads="1"/>
          </p:cNvSpPr>
          <p:nvPr>
            <p:ph type="subTitle" idx="1"/>
          </p:nvPr>
        </p:nvSpPr>
        <p:spPr>
          <a:xfrm>
            <a:off x="2895600" y="4267200"/>
            <a:ext cx="5562600" cy="1524000"/>
          </a:xfrm>
        </p:spPr>
        <p:txBody>
          <a:bodyPr/>
          <a:lstStyle>
            <a:lvl1pPr marL="0" indent="0" algn="r">
              <a:buFontTx/>
              <a:buNone/>
              <a:defRPr/>
            </a:lvl1pPr>
          </a:lstStyle>
          <a:p>
            <a:r>
              <a:rPr lang="de-DE"/>
              <a:t>Cliquez pour modifier le style des sous-titres du masque</a:t>
            </a:r>
          </a:p>
        </p:txBody>
      </p:sp>
      <p:sp>
        <p:nvSpPr>
          <p:cNvPr id="4" name="Rectangle 4"/>
          <p:cNvSpPr>
            <a:spLocks noGrp="1" noChangeArrowheads="1"/>
          </p:cNvSpPr>
          <p:nvPr>
            <p:ph type="dt" sz="half" idx="10"/>
          </p:nvPr>
        </p:nvSpPr>
        <p:spPr/>
        <p:txBody>
          <a:bodyPr/>
          <a:lstStyle>
            <a:lvl1pPr>
              <a:defRPr/>
            </a:lvl1pPr>
          </a:lstStyle>
          <a:p>
            <a:pPr>
              <a:defRPr/>
            </a:pPr>
            <a:r>
              <a:rPr lang="fr-FR" smtClean="0"/>
              <a:t>B. Cabedoche 17 décembre 2016</a:t>
            </a:r>
            <a:endParaRPr lang="de-DE"/>
          </a:p>
        </p:txBody>
      </p:sp>
      <p:sp>
        <p:nvSpPr>
          <p:cNvPr id="5" name="Rectangle 5"/>
          <p:cNvSpPr>
            <a:spLocks noGrp="1" noChangeArrowheads="1"/>
          </p:cNvSpPr>
          <p:nvPr>
            <p:ph type="ftr" sz="quarter" idx="11"/>
          </p:nvPr>
        </p:nvSpPr>
        <p:spPr/>
        <p:txBody>
          <a:bodyPr/>
          <a:lstStyle>
            <a:lvl1pPr>
              <a:defRPr/>
            </a:lvl1pPr>
          </a:lstStyle>
          <a:p>
            <a:pPr>
              <a:defRPr/>
            </a:pPr>
            <a:r>
              <a:rPr lang="fr-FR" smtClean="0"/>
              <a:t>Université de Beyrouth</a:t>
            </a:r>
            <a:endParaRPr lang="de-DE"/>
          </a:p>
        </p:txBody>
      </p:sp>
      <p:sp>
        <p:nvSpPr>
          <p:cNvPr id="6" name="Rectangle 6"/>
          <p:cNvSpPr>
            <a:spLocks noGrp="1" noChangeArrowheads="1"/>
          </p:cNvSpPr>
          <p:nvPr>
            <p:ph type="sldNum" sz="quarter" idx="12"/>
          </p:nvPr>
        </p:nvSpPr>
        <p:spPr/>
        <p:txBody>
          <a:bodyPr/>
          <a:lstStyle>
            <a:lvl1pPr>
              <a:defRPr/>
            </a:lvl1pPr>
          </a:lstStyle>
          <a:p>
            <a:pPr>
              <a:defRPr/>
            </a:pPr>
            <a:fld id="{D9B1EE7A-2574-C644-BB78-9A22F1FFF6D4}" type="slidenum">
              <a:rPr lang="de-DE"/>
              <a:pPr>
                <a:defRPr/>
              </a:pPr>
              <a:t>‹#›</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1719E1F-E6FB-7144-95F0-658B879C317A}"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9576FA9-806B-4D46-8D2B-22CF8DE570A4}"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5ADB204-01F2-D347-A6B7-DE190ADCE0C6}" type="slidenum">
              <a:rPr lang="fr-FR"/>
              <a:pPr>
                <a:defRP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A8EE32-0CCB-794D-AADD-3CE7E29A6D00}"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2846277-6A6B-DE40-BB36-4CE6BCB9D488}"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69F7546-90A3-6B48-B0ED-FA4200A568E6}"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DB8FBF3-81D8-EF49-B778-4BE17DDB59ED}" type="slidenum">
              <a:rPr lang="fr-FR"/>
              <a:pPr>
                <a:defRP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2FD4C21-A269-AE45-B679-A4256747F93A}"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6714394-5E30-5847-B590-6B3E4300374B}" type="slidenum">
              <a:rPr lang="fr-FR"/>
              <a:pPr>
                <a:defRP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fr-FR" smtClean="0"/>
              <a:t>B. Cabedoche 17 décembre 2016</a:t>
            </a:r>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Université de Beyrouth</a:t>
            </a: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799FD34-8224-104C-ABD0-E4EEB276AA48}"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12700" dir="2700000" algn="ctr" rotWithShape="0">
              <a:srgbClr val="808080">
                <a:alpha val="89999"/>
              </a:srgbClr>
            </a:outerShdw>
          </a:effectLst>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9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12700" dir="2700000" algn="ctr" rotWithShape="0">
              <a:srgbClr val="808080">
                <a:alpha val="89999"/>
              </a:srgbClr>
            </a:outerShdw>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12700" dir="2700000" algn="ctr" rotWithShape="0">
              <a:srgbClr val="808080">
                <a:alpha val="89999"/>
              </a:srgbClr>
            </a:outerShdw>
          </a:effectLst>
        </p:spPr>
        <p:txBody>
          <a:bodyPr vert="horz" wrap="square" lIns="91440" tIns="45720" rIns="91440" bIns="45720" numCol="1" anchor="t" anchorCtr="0" compatLnSpc="1">
            <a:prstTxWarp prst="textNoShape">
              <a:avLst/>
            </a:prstTxWarp>
          </a:bodyPr>
          <a:lstStyle>
            <a:lvl1pPr>
              <a:defRPr sz="1400">
                <a:latin typeface="Century Gothic" charset="0"/>
                <a:ea typeface="ヒラギノ角ゴ Pro W3" charset="-128"/>
                <a:cs typeface="ヒラギノ角ゴ Pro W3" charset="-128"/>
              </a:defRPr>
            </a:lvl1pPr>
          </a:lstStyle>
          <a:p>
            <a:pPr>
              <a:defRPr/>
            </a:pPr>
            <a:r>
              <a:rPr lang="fr-FR" smtClean="0"/>
              <a:t>B. Cabedoche 17 décembre 2016</a:t>
            </a:r>
            <a:endParaRPr lang="fr-FR"/>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12700" dir="2700000" algn="ctr" rotWithShape="0">
              <a:srgbClr val="808080">
                <a:alpha val="89999"/>
              </a:srgbClr>
            </a:outerShdw>
          </a:effectLst>
        </p:spPr>
        <p:txBody>
          <a:bodyPr vert="horz" wrap="square" lIns="91440" tIns="45720" rIns="91440" bIns="45720" numCol="1" anchor="t" anchorCtr="0" compatLnSpc="1">
            <a:prstTxWarp prst="textNoShape">
              <a:avLst/>
            </a:prstTxWarp>
          </a:bodyPr>
          <a:lstStyle>
            <a:lvl1pPr algn="ctr">
              <a:defRPr sz="1400">
                <a:latin typeface="Century Gothic" charset="0"/>
                <a:ea typeface="ヒラギノ角ゴ Pro W3" charset="-128"/>
                <a:cs typeface="ヒラギノ角ゴ Pro W3" charset="-128"/>
              </a:defRPr>
            </a:lvl1pPr>
          </a:lstStyle>
          <a:p>
            <a:pPr>
              <a:defRPr/>
            </a:pPr>
            <a:r>
              <a:rPr lang="fr-FR" smtClean="0"/>
              <a:t>Université de Beyrouth</a:t>
            </a:r>
            <a:endParaRPr lang="fr-FR"/>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12700" dir="2700000" algn="ctr" rotWithShape="0">
              <a:srgbClr val="808080">
                <a:alpha val="89999"/>
              </a:srgbClr>
            </a:outerShdw>
          </a:effectLst>
        </p:spPr>
        <p:txBody>
          <a:bodyPr vert="horz" wrap="square" lIns="91440" tIns="45720" rIns="91440" bIns="45720" numCol="1" anchor="t" anchorCtr="0" compatLnSpc="1">
            <a:prstTxWarp prst="textNoShape">
              <a:avLst/>
            </a:prstTxWarp>
          </a:bodyPr>
          <a:lstStyle>
            <a:lvl1pPr algn="r">
              <a:defRPr sz="1400">
                <a:latin typeface="Century Gothic" charset="0"/>
                <a:ea typeface="ヒラギノ角ゴ Pro W3" charset="-128"/>
                <a:cs typeface="ヒラギノ角ゴ Pro W3" charset="-128"/>
              </a:defRPr>
            </a:lvl1pPr>
          </a:lstStyle>
          <a:p>
            <a:pPr>
              <a:defRPr/>
            </a:pPr>
            <a:fld id="{18063DFE-53D0-4D4E-8425-7AD24FE0B8E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96"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rtl="0" eaLnBrk="0" fontAlgn="base" hangingPunct="0">
        <a:spcBef>
          <a:spcPct val="0"/>
        </a:spcBef>
        <a:spcAft>
          <a:spcPct val="0"/>
        </a:spcAft>
        <a:defRPr sz="4400">
          <a:solidFill>
            <a:schemeClr val="tx2"/>
          </a:solidFill>
          <a:latin typeface="+mj-lt"/>
          <a:ea typeface="+mj-ea"/>
          <a:cs typeface="ヒラギノ角ゴ Pro W3" charset="-128"/>
        </a:defRPr>
      </a:lvl1pPr>
      <a:lvl2pPr algn="l" rtl="0" eaLnBrk="0" fontAlgn="base" hangingPunct="0">
        <a:spcBef>
          <a:spcPct val="0"/>
        </a:spcBef>
        <a:spcAft>
          <a:spcPct val="0"/>
        </a:spcAft>
        <a:defRPr sz="4400">
          <a:solidFill>
            <a:schemeClr val="tx2"/>
          </a:solidFill>
          <a:latin typeface="Century Gothic" pitchFamily="28" charset="0"/>
          <a:ea typeface="ヒラギノ角ゴ Pro W3" pitchFamily="28" charset="-128"/>
          <a:cs typeface="ヒラギノ角ゴ Pro W3" charset="-128"/>
        </a:defRPr>
      </a:lvl2pPr>
      <a:lvl3pPr algn="l" rtl="0" eaLnBrk="0" fontAlgn="base" hangingPunct="0">
        <a:spcBef>
          <a:spcPct val="0"/>
        </a:spcBef>
        <a:spcAft>
          <a:spcPct val="0"/>
        </a:spcAft>
        <a:defRPr sz="4400">
          <a:solidFill>
            <a:schemeClr val="tx2"/>
          </a:solidFill>
          <a:latin typeface="Century Gothic" pitchFamily="28" charset="0"/>
          <a:ea typeface="ヒラギノ角ゴ Pro W3" pitchFamily="28" charset="-128"/>
          <a:cs typeface="ヒラギノ角ゴ Pro W3" charset="-128"/>
        </a:defRPr>
      </a:lvl3pPr>
      <a:lvl4pPr algn="l" rtl="0" eaLnBrk="0" fontAlgn="base" hangingPunct="0">
        <a:spcBef>
          <a:spcPct val="0"/>
        </a:spcBef>
        <a:spcAft>
          <a:spcPct val="0"/>
        </a:spcAft>
        <a:defRPr sz="4400">
          <a:solidFill>
            <a:schemeClr val="tx2"/>
          </a:solidFill>
          <a:latin typeface="Century Gothic" pitchFamily="28" charset="0"/>
          <a:ea typeface="ヒラギノ角ゴ Pro W3" pitchFamily="28" charset="-128"/>
          <a:cs typeface="ヒラギノ角ゴ Pro W3" charset="-128"/>
        </a:defRPr>
      </a:lvl4pPr>
      <a:lvl5pPr algn="l" rtl="0" eaLnBrk="0" fontAlgn="base" hangingPunct="0">
        <a:spcBef>
          <a:spcPct val="0"/>
        </a:spcBef>
        <a:spcAft>
          <a:spcPct val="0"/>
        </a:spcAft>
        <a:defRPr sz="4400">
          <a:solidFill>
            <a:schemeClr val="tx2"/>
          </a:solidFill>
          <a:latin typeface="Century Gothic" pitchFamily="28" charset="0"/>
          <a:ea typeface="ヒラギノ角ゴ Pro W3" pitchFamily="28" charset="-128"/>
          <a:cs typeface="ヒラギノ角ゴ Pro W3" charset="-128"/>
        </a:defRPr>
      </a:lvl5pPr>
      <a:lvl6pPr marL="457200" algn="l" rtl="0" fontAlgn="base">
        <a:spcBef>
          <a:spcPct val="0"/>
        </a:spcBef>
        <a:spcAft>
          <a:spcPct val="0"/>
        </a:spcAft>
        <a:defRPr sz="4400">
          <a:solidFill>
            <a:schemeClr val="tx2"/>
          </a:solidFill>
          <a:latin typeface="Century Gothic" pitchFamily="28" charset="0"/>
          <a:ea typeface="ヒラギノ角ゴ Pro W3" pitchFamily="28" charset="-128"/>
        </a:defRPr>
      </a:lvl6pPr>
      <a:lvl7pPr marL="914400" algn="l" rtl="0" fontAlgn="base">
        <a:spcBef>
          <a:spcPct val="0"/>
        </a:spcBef>
        <a:spcAft>
          <a:spcPct val="0"/>
        </a:spcAft>
        <a:defRPr sz="4400">
          <a:solidFill>
            <a:schemeClr val="tx2"/>
          </a:solidFill>
          <a:latin typeface="Century Gothic" pitchFamily="28" charset="0"/>
          <a:ea typeface="ヒラギノ角ゴ Pro W3" pitchFamily="28" charset="-128"/>
        </a:defRPr>
      </a:lvl7pPr>
      <a:lvl8pPr marL="1371600" algn="l" rtl="0" fontAlgn="base">
        <a:spcBef>
          <a:spcPct val="0"/>
        </a:spcBef>
        <a:spcAft>
          <a:spcPct val="0"/>
        </a:spcAft>
        <a:defRPr sz="4400">
          <a:solidFill>
            <a:schemeClr val="tx2"/>
          </a:solidFill>
          <a:latin typeface="Century Gothic" pitchFamily="28" charset="0"/>
          <a:ea typeface="ヒラギノ角ゴ Pro W3" pitchFamily="28" charset="-128"/>
        </a:defRPr>
      </a:lvl8pPr>
      <a:lvl9pPr marL="1828800" algn="l" rtl="0" fontAlgn="base">
        <a:spcBef>
          <a:spcPct val="0"/>
        </a:spcBef>
        <a:spcAft>
          <a:spcPct val="0"/>
        </a:spcAft>
        <a:defRPr sz="4400">
          <a:solidFill>
            <a:schemeClr val="tx2"/>
          </a:solidFill>
          <a:latin typeface="Century Gothic" pitchFamily="28" charset="0"/>
          <a:ea typeface="ヒラギノ角ゴ Pro W3" pitchFamily="2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499992" y="1700808"/>
            <a:ext cx="4392488" cy="2088232"/>
          </a:xfrm>
          <a:effectLst/>
        </p:spPr>
        <p:txBody>
          <a:bodyPr/>
          <a:lstStyle/>
          <a:p>
            <a:pPr eaLnBrk="1" hangingPunct="1">
              <a:lnSpc>
                <a:spcPct val="90000"/>
              </a:lnSpc>
              <a:spcBef>
                <a:spcPts val="1200"/>
              </a:spcBef>
              <a:spcAft>
                <a:spcPts val="1200"/>
              </a:spcAft>
              <a:defRPr/>
            </a:pPr>
            <a:r>
              <a:rPr lang="en-GB" sz="3600" b="1" dirty="0" smtClean="0">
                <a:solidFill>
                  <a:srgbClr val="010102"/>
                </a:solidFill>
                <a:effectLst>
                  <a:outerShdw blurRad="38100" dist="38100" dir="2700000" algn="tl">
                    <a:srgbClr val="FFFFFF"/>
                  </a:outerShdw>
                </a:effectLst>
                <a:latin typeface="Arial" charset="0"/>
              </a:rPr>
              <a:t>Les </a:t>
            </a:r>
            <a:r>
              <a:rPr lang="en-GB" sz="3600" b="1" dirty="0" err="1" smtClean="0">
                <a:solidFill>
                  <a:srgbClr val="010102"/>
                </a:solidFill>
                <a:effectLst>
                  <a:outerShdw blurRad="38100" dist="38100" dir="2700000" algn="tl">
                    <a:srgbClr val="FFFFFF"/>
                  </a:outerShdw>
                </a:effectLst>
                <a:latin typeface="Arial" charset="0"/>
              </a:rPr>
              <a:t>enjeux</a:t>
            </a:r>
            <a:r>
              <a:rPr lang="en-GB" sz="3600" b="1" dirty="0" smtClean="0">
                <a:solidFill>
                  <a:srgbClr val="010102"/>
                </a:solidFill>
                <a:effectLst>
                  <a:outerShdw blurRad="38100" dist="38100" dir="2700000" algn="tl">
                    <a:srgbClr val="FFFFFF"/>
                  </a:outerShdw>
                </a:effectLst>
                <a:latin typeface="Arial" charset="0"/>
              </a:rPr>
              <a:t> de la </a:t>
            </a:r>
            <a:r>
              <a:rPr lang="en-GB" sz="3600" b="1" dirty="0" err="1" smtClean="0">
                <a:solidFill>
                  <a:srgbClr val="010102"/>
                </a:solidFill>
                <a:effectLst>
                  <a:outerShdw blurRad="38100" dist="38100" dir="2700000" algn="tl">
                    <a:srgbClr val="FFFFFF"/>
                  </a:outerShdw>
                </a:effectLst>
                <a:latin typeface="Arial" charset="0"/>
              </a:rPr>
              <a:t>recherche</a:t>
            </a:r>
            <a:r>
              <a:rPr lang="en-GB" sz="3600" b="1" dirty="0" smtClean="0">
                <a:solidFill>
                  <a:srgbClr val="010102"/>
                </a:solidFill>
                <a:effectLst>
                  <a:outerShdw blurRad="38100" dist="38100" dir="2700000" algn="tl">
                    <a:srgbClr val="FFFFFF"/>
                  </a:outerShdw>
                </a:effectLst>
                <a:latin typeface="Arial" charset="0"/>
              </a:rPr>
              <a:t> en sciences de </a:t>
            </a:r>
            <a:r>
              <a:rPr lang="en-GB" sz="3600" b="1" dirty="0" err="1" smtClean="0">
                <a:solidFill>
                  <a:srgbClr val="010102"/>
                </a:solidFill>
                <a:effectLst>
                  <a:outerShdw blurRad="38100" dist="38100" dir="2700000" algn="tl">
                    <a:srgbClr val="FFFFFF"/>
                  </a:outerShdw>
                </a:effectLst>
                <a:latin typeface="Arial" charset="0"/>
              </a:rPr>
              <a:t>l’information</a:t>
            </a:r>
            <a:r>
              <a:rPr lang="en-GB" sz="3600" b="1" dirty="0" smtClean="0">
                <a:solidFill>
                  <a:srgbClr val="010102"/>
                </a:solidFill>
                <a:effectLst>
                  <a:outerShdw blurRad="38100" dist="38100" dir="2700000" algn="tl">
                    <a:srgbClr val="FFFFFF"/>
                  </a:outerShdw>
                </a:effectLst>
                <a:latin typeface="Arial" charset="0"/>
              </a:rPr>
              <a:t> et de la communication</a:t>
            </a:r>
            <a:r>
              <a:rPr lang="en-GB" sz="2000" b="1" dirty="0" smtClean="0">
                <a:solidFill>
                  <a:srgbClr val="010102"/>
                </a:solidFill>
                <a:effectLst>
                  <a:outerShdw blurRad="38100" dist="38100" dir="2700000" algn="tl">
                    <a:srgbClr val="FFFFFF"/>
                  </a:outerShdw>
                </a:effectLst>
                <a:latin typeface="Arial" charset="0"/>
              </a:rPr>
              <a:t/>
            </a:r>
            <a:br>
              <a:rPr lang="en-GB" sz="2000" b="1" dirty="0" smtClean="0">
                <a:solidFill>
                  <a:srgbClr val="010102"/>
                </a:solidFill>
                <a:effectLst>
                  <a:outerShdw blurRad="38100" dist="38100" dir="2700000" algn="tl">
                    <a:srgbClr val="FFFFFF"/>
                  </a:outerShdw>
                </a:effectLst>
                <a:latin typeface="Arial" charset="0"/>
              </a:rPr>
            </a:br>
            <a:r>
              <a:rPr lang="en-GB" sz="2000" b="1" dirty="0" smtClean="0">
                <a:solidFill>
                  <a:srgbClr val="010102"/>
                </a:solidFill>
                <a:effectLst>
                  <a:outerShdw blurRad="38100" dist="38100" dir="2700000" algn="tl">
                    <a:srgbClr val="FFFFFF"/>
                  </a:outerShdw>
                </a:effectLst>
                <a:latin typeface="Arial" charset="0"/>
              </a:rPr>
              <a:t/>
            </a:r>
            <a:br>
              <a:rPr lang="en-GB" sz="2000" b="1" dirty="0" smtClean="0">
                <a:solidFill>
                  <a:srgbClr val="010102"/>
                </a:solidFill>
                <a:effectLst>
                  <a:outerShdw blurRad="38100" dist="38100" dir="2700000" algn="tl">
                    <a:srgbClr val="FFFFFF"/>
                  </a:outerShdw>
                </a:effectLst>
                <a:latin typeface="Arial" charset="0"/>
              </a:rPr>
            </a:br>
            <a:r>
              <a:rPr lang="en-GB" sz="2000" b="1" dirty="0" err="1" smtClean="0">
                <a:solidFill>
                  <a:srgbClr val="010102"/>
                </a:solidFill>
                <a:effectLst>
                  <a:outerShdw blurRad="38100" dist="38100" dir="2700000" algn="tl">
                    <a:srgbClr val="FFFFFF"/>
                  </a:outerShdw>
                </a:effectLst>
                <a:latin typeface="Arial" charset="0"/>
              </a:rPr>
              <a:t>L’exemple</a:t>
            </a:r>
            <a:r>
              <a:rPr lang="en-GB" sz="2000" b="1" dirty="0" smtClean="0">
                <a:solidFill>
                  <a:srgbClr val="010102"/>
                </a:solidFill>
                <a:effectLst>
                  <a:outerShdw blurRad="38100" dist="38100" dir="2700000" algn="tl">
                    <a:srgbClr val="FFFFFF"/>
                  </a:outerShdw>
                </a:effectLst>
                <a:latin typeface="Arial" charset="0"/>
              </a:rPr>
              <a:t> de la reconstitution de la naissance des SIC en France </a:t>
            </a:r>
            <a:r>
              <a:rPr lang="en-GB" sz="3600" b="1" dirty="0" smtClean="0">
                <a:solidFill>
                  <a:srgbClr val="010102"/>
                </a:solidFill>
                <a:effectLst>
                  <a:outerShdw blurRad="38100" dist="38100" dir="2700000" algn="tl">
                    <a:srgbClr val="FFFFFF"/>
                  </a:outerShdw>
                </a:effectLst>
                <a:latin typeface="Arial" charset="0"/>
              </a:rPr>
              <a:t/>
            </a:r>
            <a:br>
              <a:rPr lang="en-GB" sz="3600" b="1" dirty="0" smtClean="0">
                <a:solidFill>
                  <a:srgbClr val="010102"/>
                </a:solidFill>
                <a:effectLst>
                  <a:outerShdw blurRad="38100" dist="38100" dir="2700000" algn="tl">
                    <a:srgbClr val="FFFFFF"/>
                  </a:outerShdw>
                </a:effectLst>
                <a:latin typeface="Arial" charset="0"/>
              </a:rPr>
            </a:br>
            <a:endParaRPr lang="fr-FR" sz="2400" b="1" dirty="0" smtClean="0">
              <a:solidFill>
                <a:srgbClr val="3E3E5C"/>
              </a:solidFill>
              <a:latin typeface="Times New Roman" charset="0"/>
            </a:endParaRPr>
          </a:p>
        </p:txBody>
      </p:sp>
      <p:sp>
        <p:nvSpPr>
          <p:cNvPr id="2053" name="Text Box 5"/>
          <p:cNvSpPr txBox="1">
            <a:spLocks noChangeArrowheads="1"/>
          </p:cNvSpPr>
          <p:nvPr/>
        </p:nvSpPr>
        <p:spPr bwMode="auto">
          <a:xfrm>
            <a:off x="0" y="4509120"/>
            <a:ext cx="6048672" cy="2039020"/>
          </a:xfrm>
          <a:prstGeom prst="rect">
            <a:avLst/>
          </a:prstGeom>
          <a:noFill/>
          <a:ln w="9525">
            <a:noFill/>
            <a:miter lim="800000"/>
            <a:headEnd/>
            <a:tailEnd/>
          </a:ln>
        </p:spPr>
        <p:txBody>
          <a:bodyPr wrap="square">
            <a:prstTxWarp prst="textNoShape">
              <a:avLst/>
            </a:prstTxWarp>
            <a:spAutoFit/>
          </a:bodyPr>
          <a:lstStyle/>
          <a:p>
            <a:pPr lvl="1" algn="ctr">
              <a:spcBef>
                <a:spcPts val="500"/>
              </a:spcBef>
            </a:pPr>
            <a:r>
              <a:rPr lang="en-GB" sz="2000" dirty="0">
                <a:solidFill>
                  <a:srgbClr val="010102"/>
                </a:solidFill>
              </a:rPr>
              <a:t>Bertrand Cabedoche</a:t>
            </a:r>
          </a:p>
          <a:p>
            <a:pPr lvl="1" algn="ctr">
              <a:spcBef>
                <a:spcPts val="500"/>
              </a:spcBef>
            </a:pPr>
            <a:r>
              <a:rPr lang="en-GB" sz="1400" dirty="0" smtClean="0">
                <a:solidFill>
                  <a:srgbClr val="010102"/>
                </a:solidFill>
              </a:rPr>
              <a:t>Professor on </a:t>
            </a:r>
            <a:r>
              <a:rPr lang="en-GB" sz="1400" dirty="0">
                <a:solidFill>
                  <a:srgbClr val="010102"/>
                </a:solidFill>
              </a:rPr>
              <a:t>Sciences de </a:t>
            </a:r>
            <a:r>
              <a:rPr lang="en-GB" sz="1400" dirty="0" err="1">
                <a:solidFill>
                  <a:srgbClr val="010102"/>
                </a:solidFill>
              </a:rPr>
              <a:t>l’Information</a:t>
            </a:r>
            <a:r>
              <a:rPr lang="en-GB" sz="1400" dirty="0">
                <a:solidFill>
                  <a:srgbClr val="010102"/>
                </a:solidFill>
              </a:rPr>
              <a:t> et de </a:t>
            </a:r>
            <a:r>
              <a:rPr lang="en-GB" sz="1400" dirty="0" smtClean="0">
                <a:solidFill>
                  <a:srgbClr val="010102"/>
                </a:solidFill>
              </a:rPr>
              <a:t>la Communication </a:t>
            </a:r>
            <a:r>
              <a:rPr lang="en-GB" sz="1400" dirty="0" err="1" smtClean="0">
                <a:solidFill>
                  <a:srgbClr val="010102"/>
                </a:solidFill>
              </a:rPr>
              <a:t>Unesco</a:t>
            </a:r>
            <a:r>
              <a:rPr lang="en-GB" sz="1400" dirty="0" smtClean="0">
                <a:solidFill>
                  <a:srgbClr val="010102"/>
                </a:solidFill>
              </a:rPr>
              <a:t> </a:t>
            </a:r>
            <a:r>
              <a:rPr lang="en-GB" sz="1400" dirty="0" err="1" smtClean="0">
                <a:solidFill>
                  <a:srgbClr val="010102"/>
                </a:solidFill>
              </a:rPr>
              <a:t>chairholder</a:t>
            </a:r>
            <a:r>
              <a:rPr lang="en-GB" sz="1400" dirty="0" smtClean="0">
                <a:solidFill>
                  <a:srgbClr val="010102"/>
                </a:solidFill>
              </a:rPr>
              <a:t> on International Communication </a:t>
            </a:r>
          </a:p>
          <a:p>
            <a:pPr lvl="1" algn="ctr">
              <a:spcBef>
                <a:spcPts val="500"/>
              </a:spcBef>
            </a:pPr>
            <a:r>
              <a:rPr lang="en-GB" sz="1400" dirty="0" smtClean="0">
                <a:solidFill>
                  <a:srgbClr val="010102"/>
                </a:solidFill>
              </a:rPr>
              <a:t>President of the global network </a:t>
            </a:r>
            <a:r>
              <a:rPr lang="en-GB" sz="1400" dirty="0" err="1" smtClean="0">
                <a:solidFill>
                  <a:srgbClr val="010102"/>
                </a:solidFill>
              </a:rPr>
              <a:t>Unesco</a:t>
            </a:r>
            <a:r>
              <a:rPr lang="en-GB" sz="1400" dirty="0" smtClean="0">
                <a:solidFill>
                  <a:srgbClr val="010102"/>
                </a:solidFill>
              </a:rPr>
              <a:t> chairs on communication (</a:t>
            </a:r>
            <a:r>
              <a:rPr lang="en-GB" sz="1400" dirty="0" err="1" smtClean="0">
                <a:solidFill>
                  <a:srgbClr val="010102"/>
                </a:solidFill>
              </a:rPr>
              <a:t>Orbicom</a:t>
            </a:r>
            <a:r>
              <a:rPr lang="en-GB" sz="1400" dirty="0" smtClean="0">
                <a:solidFill>
                  <a:srgbClr val="010102"/>
                </a:solidFill>
              </a:rPr>
              <a:t>)</a:t>
            </a:r>
            <a:endParaRPr lang="en-GB" sz="1400" dirty="0">
              <a:solidFill>
                <a:srgbClr val="010102"/>
              </a:solidFill>
            </a:endParaRPr>
          </a:p>
          <a:p>
            <a:pPr lvl="1" algn="ctr">
              <a:spcBef>
                <a:spcPts val="500"/>
              </a:spcBef>
            </a:pPr>
            <a:r>
              <a:rPr lang="en-GB" sz="1400" dirty="0" err="1">
                <a:solidFill>
                  <a:srgbClr val="010102"/>
                </a:solidFill>
              </a:rPr>
              <a:t>Université</a:t>
            </a:r>
            <a:r>
              <a:rPr lang="en-GB" sz="1400" dirty="0">
                <a:solidFill>
                  <a:srgbClr val="010102"/>
                </a:solidFill>
              </a:rPr>
              <a:t> </a:t>
            </a:r>
            <a:r>
              <a:rPr lang="en-GB" sz="1400" dirty="0" smtClean="0">
                <a:solidFill>
                  <a:srgbClr val="010102"/>
                </a:solidFill>
              </a:rPr>
              <a:t>Grenoble </a:t>
            </a:r>
            <a:r>
              <a:rPr lang="en-GB" sz="1400" dirty="0" err="1" smtClean="0">
                <a:solidFill>
                  <a:srgbClr val="010102"/>
                </a:solidFill>
              </a:rPr>
              <a:t>Alpes</a:t>
            </a:r>
            <a:endParaRPr lang="en-GB" sz="1400" dirty="0" smtClean="0">
              <a:solidFill>
                <a:srgbClr val="010102"/>
              </a:solidFill>
            </a:endParaRPr>
          </a:p>
          <a:p>
            <a:pPr algn="ctr"/>
            <a:endParaRPr lang="fr-FR" dirty="0"/>
          </a:p>
        </p:txBody>
      </p:sp>
      <p:pic>
        <p:nvPicPr>
          <p:cNvPr id="7" name="Image 6" descr="Chaire Grenoble.pdf"/>
          <p:cNvPicPr>
            <a:picLocks noChangeAspect="1"/>
          </p:cNvPicPr>
          <p:nvPr/>
        </p:nvPicPr>
        <p:blipFill>
          <a:blip r:embed="rId3"/>
          <a:srcRect/>
          <a:stretch>
            <a:fillRect/>
          </a:stretch>
        </p:blipFill>
        <p:spPr bwMode="auto">
          <a:xfrm>
            <a:off x="5724128" y="4509120"/>
            <a:ext cx="3168650" cy="1600200"/>
          </a:xfrm>
          <a:prstGeom prst="rect">
            <a:avLst/>
          </a:prstGeom>
          <a:noFill/>
          <a:ln w="9525">
            <a:noFill/>
            <a:miter lim="800000"/>
            <a:headEnd/>
            <a:tailEnd/>
          </a:ln>
        </p:spPr>
      </p:pic>
      <p:sp>
        <p:nvSpPr>
          <p:cNvPr id="8" name="Espace réservé de la date 7"/>
          <p:cNvSpPr>
            <a:spLocks noGrp="1"/>
          </p:cNvSpPr>
          <p:nvPr>
            <p:ph type="dt" sz="quarter" idx="10"/>
          </p:nvPr>
        </p:nvSpPr>
        <p:spPr>
          <a:xfrm>
            <a:off x="1143000" y="6237312"/>
            <a:ext cx="3068960" cy="504056"/>
          </a:xfrm>
        </p:spPr>
        <p:txBody>
          <a:bodyPr/>
          <a:lstStyle/>
          <a:p>
            <a:pPr>
              <a:defRPr/>
            </a:pPr>
            <a:r>
              <a:rPr lang="fr-FR" smtClean="0"/>
              <a:t>B. Cabedoche 17 décembre 2016</a:t>
            </a:r>
            <a:endParaRPr lang="de-DE" dirty="0"/>
          </a:p>
        </p:txBody>
      </p:sp>
      <p:sp>
        <p:nvSpPr>
          <p:cNvPr id="9" name="Espace réservé du numéro de diapositive 8"/>
          <p:cNvSpPr>
            <a:spLocks noGrp="1"/>
          </p:cNvSpPr>
          <p:nvPr>
            <p:ph type="sldNum" sz="quarter" idx="12"/>
          </p:nvPr>
        </p:nvSpPr>
        <p:spPr/>
        <p:txBody>
          <a:bodyPr/>
          <a:lstStyle/>
          <a:p>
            <a:pPr>
              <a:defRPr/>
            </a:pPr>
            <a:fld id="{C2C32356-6881-8744-BCDB-AE6F69BCD5D6}" type="slidenum">
              <a:rPr lang="de-DE" smtClean="0"/>
              <a:pPr>
                <a:defRPr/>
              </a:pPr>
              <a:t>1</a:t>
            </a:fld>
            <a:endParaRPr lang="de-DE"/>
          </a:p>
        </p:txBody>
      </p:sp>
      <p:sp>
        <p:nvSpPr>
          <p:cNvPr id="10" name="Espace réservé du pied de page 9"/>
          <p:cNvSpPr>
            <a:spLocks noGrp="1"/>
          </p:cNvSpPr>
          <p:nvPr>
            <p:ph type="ftr" sz="quarter" idx="11"/>
          </p:nvPr>
        </p:nvSpPr>
        <p:spPr>
          <a:xfrm>
            <a:off x="3429000" y="6172200"/>
            <a:ext cx="3962400" cy="533400"/>
          </a:xfrm>
        </p:spPr>
        <p:txBody>
          <a:bodyPr/>
          <a:lstStyle/>
          <a:p>
            <a:pPr>
              <a:defRPr/>
            </a:pPr>
            <a:r>
              <a:rPr lang="fr-FR" smtClean="0"/>
              <a:t>Université de Beyrouth</a:t>
            </a:r>
            <a:endParaRPr lang="de-DE" dirty="0"/>
          </a:p>
        </p:txBody>
      </p:sp>
      <p:pic>
        <p:nvPicPr>
          <p:cNvPr id="3" name="Image 2"/>
          <p:cNvPicPr>
            <a:picLocks noChangeAspect="1"/>
          </p:cNvPicPr>
          <p:nvPr/>
        </p:nvPicPr>
        <p:blipFill>
          <a:blip r:embed="rId4"/>
          <a:stretch>
            <a:fillRect/>
          </a:stretch>
        </p:blipFill>
        <p:spPr>
          <a:xfrm>
            <a:off x="1835696" y="1052736"/>
            <a:ext cx="2314543" cy="324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746702"/>
            <a:ext cx="7704856" cy="954107"/>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De nombreux auteurs préviennent contre l’illusion de la compréhension immédiate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10</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683568" y="1844824"/>
            <a:ext cx="5184576" cy="4378122"/>
          </a:xfrm>
          <a:prstGeom prst="rect">
            <a:avLst/>
          </a:prstGeom>
          <a:noFill/>
        </p:spPr>
        <p:txBody>
          <a:bodyPr wrap="square" rtlCol="0">
            <a:spAutoFit/>
          </a:bodyPr>
          <a:lstStyle/>
          <a:p>
            <a:pPr>
              <a:spcAft>
                <a:spcPts val="1200"/>
              </a:spcAft>
            </a:pPr>
            <a:r>
              <a:rPr lang="fr-FR" sz="2000" b="1" dirty="0" smtClean="0"/>
              <a:t>Durkheim, Bachelard, Bourdieu, Moles… rejettent l’illusion de la transparence des faits et tentent d’écarter l’illusion de la compréhension spontanée</a:t>
            </a:r>
            <a:endParaRPr lang="fr-FR" sz="2000" dirty="0" smtClean="0"/>
          </a:p>
          <a:p>
            <a:pPr marL="285750" indent="-285750">
              <a:spcAft>
                <a:spcPts val="300"/>
              </a:spcAft>
              <a:buFontTx/>
              <a:buChar char="-"/>
            </a:pPr>
            <a:r>
              <a:rPr lang="fr-FR" sz="1600" dirty="0" smtClean="0"/>
              <a:t>Se méfier des </a:t>
            </a:r>
            <a:r>
              <a:rPr lang="fr-FR" sz="1600" dirty="0" err="1" smtClean="0"/>
              <a:t>pré-notions</a:t>
            </a:r>
            <a:endParaRPr lang="fr-FR" sz="1600" dirty="0" smtClean="0"/>
          </a:p>
          <a:p>
            <a:pPr marL="285750" indent="-285750">
              <a:spcAft>
                <a:spcPts val="300"/>
              </a:spcAft>
              <a:buFontTx/>
              <a:buChar char="-"/>
            </a:pPr>
            <a:r>
              <a:rPr lang="fr-FR" sz="1600" dirty="0" smtClean="0"/>
              <a:t>Déconstruire l’évidence du savoir subjectif et de la culture mosaïque</a:t>
            </a:r>
          </a:p>
          <a:p>
            <a:pPr marL="285750" indent="-285750">
              <a:spcAft>
                <a:spcPts val="300"/>
              </a:spcAft>
              <a:buFontTx/>
              <a:buChar char="-"/>
            </a:pPr>
            <a:r>
              <a:rPr lang="fr-FR" sz="1600" dirty="0" smtClean="0"/>
              <a:t>Détruire l’intuition au profit du construit</a:t>
            </a:r>
          </a:p>
          <a:p>
            <a:pPr marL="285750" indent="-285750">
              <a:spcAft>
                <a:spcPts val="300"/>
              </a:spcAft>
              <a:buFontTx/>
              <a:buChar char="-"/>
            </a:pPr>
            <a:r>
              <a:rPr lang="fr-FR" sz="1600" dirty="0" smtClean="0"/>
              <a:t>Rejeter une sociologie naïve, qui croit saisir définitivement les intentions des acteurs sociaux</a:t>
            </a:r>
          </a:p>
          <a:p>
            <a:pPr marL="285750" indent="-285750">
              <a:spcAft>
                <a:spcPts val="300"/>
              </a:spcAft>
              <a:buFontTx/>
              <a:buChar char="-"/>
            </a:pPr>
            <a:r>
              <a:rPr lang="fr-FR" sz="1600" dirty="0" smtClean="0"/>
              <a:t>S’opposer à l’histoire testimoniale qui accorde la place centrale à l’acteur</a:t>
            </a:r>
          </a:p>
          <a:p>
            <a:pPr marL="285750" indent="-285750">
              <a:spcAft>
                <a:spcPts val="300"/>
              </a:spcAft>
              <a:buFontTx/>
              <a:buChar char="-"/>
            </a:pPr>
            <a:r>
              <a:rPr lang="fr-FR" sz="1600" dirty="0" smtClean="0"/>
              <a:t>Utiliser vis-à-vis de </a:t>
            </a:r>
            <a:r>
              <a:rPr lang="fr-FR" sz="1600" dirty="0"/>
              <a:t>la lecture immédiate et séductrice du </a:t>
            </a:r>
            <a:r>
              <a:rPr lang="fr-FR" sz="1600" dirty="0" smtClean="0"/>
              <a:t>réel, des techniques de rupture méthodologiques, conceptuelles et théoriques</a:t>
            </a:r>
          </a:p>
        </p:txBody>
      </p:sp>
      <p:pic>
        <p:nvPicPr>
          <p:cNvPr id="3" name="Image 2"/>
          <p:cNvPicPr>
            <a:picLocks noChangeAspect="1"/>
          </p:cNvPicPr>
          <p:nvPr/>
        </p:nvPicPr>
        <p:blipFill>
          <a:blip r:embed="rId3"/>
          <a:stretch>
            <a:fillRect/>
          </a:stretch>
        </p:blipFill>
        <p:spPr>
          <a:xfrm>
            <a:off x="5724128" y="1772816"/>
            <a:ext cx="1445756" cy="1800200"/>
          </a:xfrm>
          <a:prstGeom prst="rect">
            <a:avLst/>
          </a:prstGeom>
        </p:spPr>
      </p:pic>
      <p:pic>
        <p:nvPicPr>
          <p:cNvPr id="4" name="Image 3"/>
          <p:cNvPicPr>
            <a:picLocks noChangeAspect="1"/>
          </p:cNvPicPr>
          <p:nvPr/>
        </p:nvPicPr>
        <p:blipFill>
          <a:blip r:embed="rId4"/>
          <a:stretch>
            <a:fillRect/>
          </a:stretch>
        </p:blipFill>
        <p:spPr>
          <a:xfrm>
            <a:off x="6876256" y="2060848"/>
            <a:ext cx="1674746" cy="2471382"/>
          </a:xfrm>
          <a:prstGeom prst="rect">
            <a:avLst/>
          </a:prstGeom>
        </p:spPr>
      </p:pic>
      <p:pic>
        <p:nvPicPr>
          <p:cNvPr id="9" name="Image 8"/>
          <p:cNvPicPr>
            <a:picLocks noChangeAspect="1"/>
          </p:cNvPicPr>
          <p:nvPr/>
        </p:nvPicPr>
        <p:blipFill>
          <a:blip r:embed="rId5"/>
          <a:stretch>
            <a:fillRect/>
          </a:stretch>
        </p:blipFill>
        <p:spPr>
          <a:xfrm>
            <a:off x="5796136" y="4077072"/>
            <a:ext cx="1584176" cy="1732336"/>
          </a:xfrm>
          <a:prstGeom prst="rect">
            <a:avLst/>
          </a:prstGeom>
        </p:spPr>
      </p:pic>
      <p:pic>
        <p:nvPicPr>
          <p:cNvPr id="10" name="Image 9"/>
          <p:cNvPicPr>
            <a:picLocks noChangeAspect="1"/>
          </p:cNvPicPr>
          <p:nvPr/>
        </p:nvPicPr>
        <p:blipFill>
          <a:blip r:embed="rId6"/>
          <a:stretch>
            <a:fillRect/>
          </a:stretch>
        </p:blipFill>
        <p:spPr>
          <a:xfrm>
            <a:off x="7252733" y="4985792"/>
            <a:ext cx="1872208" cy="1872208"/>
          </a:xfrm>
          <a:prstGeom prst="rect">
            <a:avLst/>
          </a:prstGeom>
        </p:spPr>
      </p:pic>
    </p:spTree>
    <p:extLst>
      <p:ext uri="{BB962C8B-B14F-4D97-AF65-F5344CB8AC3E}">
        <p14:creationId xmlns:p14="http://schemas.microsoft.com/office/powerpoint/2010/main" val="320978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332656"/>
            <a:ext cx="8064896" cy="1815882"/>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Épistémologiquement, cela signifie avec Fernand Braudel et Pierre Henri-</a:t>
            </a:r>
            <a:r>
              <a:rPr lang="fr-FR" sz="2800" b="1" dirty="0" err="1" smtClean="0">
                <a:solidFill>
                  <a:srgbClr val="3E3E5C"/>
                </a:solidFill>
                <a:latin typeface="Arial" charset="0"/>
                <a:ea typeface="ＭＳ Ｐゴシック" charset="-128"/>
                <a:cs typeface="ＭＳ Ｐゴシック" charset="-128"/>
              </a:rPr>
              <a:t>Jeudy</a:t>
            </a:r>
            <a:r>
              <a:rPr lang="fr-FR" sz="2800" b="1" dirty="0" smtClean="0">
                <a:solidFill>
                  <a:srgbClr val="3E3E5C"/>
                </a:solidFill>
                <a:latin typeface="Arial" charset="0"/>
                <a:ea typeface="ＭＳ Ｐゴシック" charset="-128"/>
                <a:cs typeface="ＭＳ Ｐゴシック" charset="-128"/>
              </a:rPr>
              <a:t>, </a:t>
            </a:r>
            <a:r>
              <a:rPr lang="fr-FR" sz="2800" b="1" dirty="0">
                <a:solidFill>
                  <a:srgbClr val="3E3E5C"/>
                </a:solidFill>
                <a:latin typeface="Arial" charset="0"/>
                <a:ea typeface="ＭＳ Ｐゴシック" charset="-128"/>
                <a:cs typeface="ＭＳ Ｐゴシック" charset="-128"/>
              </a:rPr>
              <a:t>privilégier le temps </a:t>
            </a:r>
            <a:r>
              <a:rPr lang="fr-FR" sz="2800" b="1" dirty="0" smtClean="0">
                <a:solidFill>
                  <a:srgbClr val="3E3E5C"/>
                </a:solidFill>
                <a:latin typeface="Arial" charset="0"/>
                <a:ea typeface="ＭＳ Ｐゴシック" charset="-128"/>
                <a:cs typeface="ＭＳ Ｐゴシック" charset="-128"/>
              </a:rPr>
              <a:t>long, c’est-à-dire </a:t>
            </a:r>
            <a:r>
              <a:rPr lang="fr-FR" sz="2800" b="1" i="1" dirty="0" smtClean="0">
                <a:solidFill>
                  <a:srgbClr val="3E3E5C"/>
                </a:solidFill>
                <a:latin typeface="Arial" charset="0"/>
                <a:ea typeface="ＭＳ Ｐゴシック" charset="-128"/>
                <a:cs typeface="ＭＳ Ｐゴシック" charset="-128"/>
              </a:rPr>
              <a:t>se mettre hors du monde pour être mieux au monde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11</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755576" y="2492896"/>
            <a:ext cx="3960440" cy="2308324"/>
          </a:xfrm>
          <a:prstGeom prst="rect">
            <a:avLst/>
          </a:prstGeom>
          <a:noFill/>
        </p:spPr>
        <p:txBody>
          <a:bodyPr wrap="square" rtlCol="0">
            <a:spAutoFit/>
          </a:bodyPr>
          <a:lstStyle/>
          <a:p>
            <a:pPr>
              <a:spcAft>
                <a:spcPts val="1200"/>
              </a:spcAft>
            </a:pPr>
            <a:r>
              <a:rPr lang="fr-FR" sz="1600" dirty="0">
                <a:latin typeface="Arial Narrow"/>
                <a:cs typeface="Arial Narrow"/>
              </a:rPr>
              <a:t>Seule en effet, cette distanciation temporelle « </a:t>
            </a:r>
            <a:r>
              <a:rPr lang="fr-FR" sz="1600" i="1" dirty="0">
                <a:latin typeface="Arial Narrow"/>
                <a:cs typeface="Arial Narrow"/>
              </a:rPr>
              <a:t>permet de sortir d'un opportunisme conjoncturel (le règne de l'actualité), de tirer les conséquences du fait qu'il est impossible de comprendre certains objets (…) si l'on ne fait un retour sur le passé, y compris le passé lointain, (…) pour se départir de la 'normalité' apparente du présent (…) et examiner ce qui, dans le passé, constitue un héritage structurant ce présent »</a:t>
            </a:r>
            <a:r>
              <a:rPr lang="fr-FR" sz="1600" dirty="0">
                <a:latin typeface="Arial Narrow"/>
                <a:cs typeface="Arial Narrow"/>
              </a:rPr>
              <a:t> (</a:t>
            </a:r>
            <a:r>
              <a:rPr lang="fr-FR" sz="1600" dirty="0" err="1">
                <a:latin typeface="Arial Narrow"/>
                <a:cs typeface="Arial Narrow"/>
              </a:rPr>
              <a:t>Bautier</a:t>
            </a:r>
            <a:r>
              <a:rPr lang="fr-FR" sz="1600" dirty="0">
                <a:latin typeface="Arial Narrow"/>
                <a:cs typeface="Arial Narrow"/>
              </a:rPr>
              <a:t>, 2007)</a:t>
            </a:r>
            <a:r>
              <a:rPr lang="fr-FR" sz="1600" dirty="0" smtClean="0">
                <a:latin typeface="Arial Narrow"/>
                <a:cs typeface="Arial Narrow"/>
              </a:rPr>
              <a:t>.</a:t>
            </a:r>
            <a:endParaRPr lang="fr-FR" sz="1600" dirty="0">
              <a:latin typeface="Arial Narrow"/>
              <a:cs typeface="Arial Narrow"/>
            </a:endParaRPr>
          </a:p>
        </p:txBody>
      </p:sp>
      <p:sp>
        <p:nvSpPr>
          <p:cNvPr id="4" name="ZoneTexte 3"/>
          <p:cNvSpPr txBox="1"/>
          <p:nvPr/>
        </p:nvSpPr>
        <p:spPr>
          <a:xfrm>
            <a:off x="827584" y="5301208"/>
            <a:ext cx="7848872" cy="400110"/>
          </a:xfrm>
          <a:prstGeom prst="rect">
            <a:avLst/>
          </a:prstGeom>
          <a:noFill/>
        </p:spPr>
        <p:txBody>
          <a:bodyPr wrap="square" rtlCol="0">
            <a:spAutoFit/>
          </a:bodyPr>
          <a:lstStyle/>
          <a:p>
            <a:r>
              <a:rPr lang="fr-FR" sz="1000" dirty="0"/>
              <a:t>BAUTIER, Roger</a:t>
            </a:r>
            <a:r>
              <a:rPr lang="en-US" sz="1000" dirty="0"/>
              <a:t>, 2004, </a:t>
            </a:r>
            <a:r>
              <a:rPr lang="fr-FR" sz="1000" dirty="0"/>
              <a:t>« La politique de l’information plutôt que sa métaphysique », </a:t>
            </a:r>
            <a:r>
              <a:rPr lang="fr-FR" sz="1000" i="1" dirty="0"/>
              <a:t>Questions de communication </a:t>
            </a:r>
            <a:r>
              <a:rPr lang="fr-FR" sz="1000" dirty="0"/>
              <a:t>n° 5, pp. 169-202.</a:t>
            </a:r>
          </a:p>
          <a:p>
            <a:r>
              <a:rPr lang="fr-FR" sz="1000" dirty="0" smtClean="0"/>
              <a:t>BRAUDEL</a:t>
            </a:r>
            <a:r>
              <a:rPr lang="fr-FR" sz="1000" dirty="0"/>
              <a:t>, Fernand, 1987, « Histoire et sciences sociales : la longue durée », </a:t>
            </a:r>
            <a:r>
              <a:rPr lang="fr-FR" sz="1000" i="1" dirty="0"/>
              <a:t>Réseaux</a:t>
            </a:r>
            <a:r>
              <a:rPr lang="fr-FR" sz="1000" dirty="0"/>
              <a:t>, vol. 5, n° 27, pp. 7-37</a:t>
            </a:r>
            <a:r>
              <a:rPr lang="fr-FR" sz="1000" dirty="0" smtClean="0"/>
              <a:t>.</a:t>
            </a:r>
            <a:endParaRPr lang="fr-FR" sz="1000" dirty="0"/>
          </a:p>
        </p:txBody>
      </p:sp>
      <p:pic>
        <p:nvPicPr>
          <p:cNvPr id="9" name="Image 8"/>
          <p:cNvPicPr>
            <a:picLocks noChangeAspect="1"/>
          </p:cNvPicPr>
          <p:nvPr/>
        </p:nvPicPr>
        <p:blipFill>
          <a:blip r:embed="rId3"/>
          <a:stretch>
            <a:fillRect/>
          </a:stretch>
        </p:blipFill>
        <p:spPr>
          <a:xfrm>
            <a:off x="4823520" y="2564904"/>
            <a:ext cx="4320480" cy="2160240"/>
          </a:xfrm>
          <a:prstGeom prst="rect">
            <a:avLst/>
          </a:prstGeom>
        </p:spPr>
      </p:pic>
    </p:spTree>
    <p:extLst>
      <p:ext uri="{BB962C8B-B14F-4D97-AF65-F5344CB8AC3E}">
        <p14:creationId xmlns:p14="http://schemas.microsoft.com/office/powerpoint/2010/main" val="13608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899592" y="764704"/>
            <a:ext cx="5976664" cy="1815882"/>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Précisément, Hannah Arendt nous apprend que la concurrence entre savoir non cumulatif et savoir cumulatif est ancienne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12</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755576" y="2852936"/>
            <a:ext cx="7992888" cy="1146468"/>
          </a:xfrm>
          <a:prstGeom prst="rect">
            <a:avLst/>
          </a:prstGeom>
          <a:noFill/>
        </p:spPr>
        <p:txBody>
          <a:bodyPr wrap="square" rtlCol="0">
            <a:spAutoFit/>
          </a:bodyPr>
          <a:lstStyle/>
          <a:p>
            <a:pPr>
              <a:spcAft>
                <a:spcPts val="1200"/>
              </a:spcAft>
            </a:pPr>
            <a:r>
              <a:rPr lang="fr-FR" dirty="0" smtClean="0"/>
              <a:t>Hannah Arendt opposait Grecs et Romains :</a:t>
            </a:r>
          </a:p>
          <a:p>
            <a:pPr marL="285750" indent="-285750">
              <a:spcAft>
                <a:spcPts val="300"/>
              </a:spcAft>
              <a:buFontTx/>
              <a:buChar char="-"/>
            </a:pPr>
            <a:r>
              <a:rPr lang="fr-FR" sz="1600" dirty="0" smtClean="0"/>
              <a:t>Les Uns cultivaient l’apparence, la jeunesse, et s’abandonnaient à l’instant</a:t>
            </a:r>
          </a:p>
          <a:p>
            <a:pPr marL="285750" indent="-285750">
              <a:spcAft>
                <a:spcPts val="300"/>
              </a:spcAft>
              <a:buFontTx/>
              <a:buChar char="-"/>
            </a:pPr>
            <a:r>
              <a:rPr lang="fr-FR" sz="1600" dirty="0" smtClean="0"/>
              <a:t>Les Autres respectaient l’âge, l’esprit, la permanence, l’éternité</a:t>
            </a:r>
          </a:p>
        </p:txBody>
      </p:sp>
      <p:pic>
        <p:nvPicPr>
          <p:cNvPr id="9" name="Image 8"/>
          <p:cNvPicPr>
            <a:picLocks noChangeAspect="1"/>
          </p:cNvPicPr>
          <p:nvPr/>
        </p:nvPicPr>
        <p:blipFill>
          <a:blip r:embed="rId3"/>
          <a:stretch>
            <a:fillRect/>
          </a:stretch>
        </p:blipFill>
        <p:spPr>
          <a:xfrm>
            <a:off x="7020272" y="764704"/>
            <a:ext cx="1993900" cy="2362200"/>
          </a:xfrm>
          <a:prstGeom prst="rect">
            <a:avLst/>
          </a:prstGeom>
        </p:spPr>
      </p:pic>
      <p:sp>
        <p:nvSpPr>
          <p:cNvPr id="3" name="ZoneTexte 2"/>
          <p:cNvSpPr txBox="1"/>
          <p:nvPr/>
        </p:nvSpPr>
        <p:spPr>
          <a:xfrm>
            <a:off x="899592" y="5661248"/>
            <a:ext cx="7848872" cy="461665"/>
          </a:xfrm>
          <a:prstGeom prst="rect">
            <a:avLst/>
          </a:prstGeom>
          <a:noFill/>
        </p:spPr>
        <p:txBody>
          <a:bodyPr wrap="square" rtlCol="0">
            <a:spAutoFit/>
          </a:bodyPr>
          <a:lstStyle/>
          <a:p>
            <a:pPr>
              <a:spcAft>
                <a:spcPts val="300"/>
              </a:spcAft>
            </a:pPr>
            <a:r>
              <a:rPr lang="fr-FR" sz="1200" dirty="0"/>
              <a:t>Hannah Arendt, « La crise de l’éducation » et « Qu’est-ce que l’autorité? » in La crise de la culture, 1954, Gallimard, « Idées », </a:t>
            </a:r>
            <a:r>
              <a:rPr lang="fr-FR" sz="1200" dirty="0" smtClean="0"/>
              <a:t>1974.</a:t>
            </a:r>
            <a:endParaRPr lang="fr-FR" sz="1200" dirty="0"/>
          </a:p>
        </p:txBody>
      </p:sp>
    </p:spTree>
    <p:extLst>
      <p:ext uri="{BB962C8B-B14F-4D97-AF65-F5344CB8AC3E}">
        <p14:creationId xmlns:p14="http://schemas.microsoft.com/office/powerpoint/2010/main" val="16876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315814"/>
            <a:ext cx="7704856" cy="1384995"/>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Nombreux auteurs considèrent le savoir académique comme un combat permanent contre l’information non cumulative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13</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755576" y="1916832"/>
            <a:ext cx="5184576" cy="3239348"/>
          </a:xfrm>
          <a:prstGeom prst="rect">
            <a:avLst/>
          </a:prstGeom>
          <a:noFill/>
        </p:spPr>
        <p:txBody>
          <a:bodyPr wrap="square" rtlCol="0">
            <a:spAutoFit/>
          </a:bodyPr>
          <a:lstStyle/>
          <a:p>
            <a:pPr>
              <a:spcAft>
                <a:spcPts val="1200"/>
              </a:spcAft>
            </a:pPr>
            <a:r>
              <a:rPr lang="fr-FR" b="1" dirty="0" smtClean="0"/>
              <a:t>Walter </a:t>
            </a:r>
            <a:r>
              <a:rPr lang="fr-FR" b="1" dirty="0"/>
              <a:t>Benjamin, Œuvres, III [1936], p. </a:t>
            </a:r>
            <a:r>
              <a:rPr lang="fr-FR" b="1" dirty="0" smtClean="0"/>
              <a:t>124</a:t>
            </a:r>
            <a:endParaRPr lang="fr-FR" dirty="0" smtClean="0"/>
          </a:p>
          <a:p>
            <a:pPr marL="285750" indent="-285750">
              <a:spcAft>
                <a:spcPts val="300"/>
              </a:spcAft>
              <a:buFontTx/>
              <a:buChar char="-"/>
            </a:pPr>
            <a:r>
              <a:rPr lang="fr-FR" sz="1600" dirty="0" smtClean="0"/>
              <a:t>« </a:t>
            </a:r>
            <a:r>
              <a:rPr lang="fr-FR" sz="1600" i="1" dirty="0" smtClean="0"/>
              <a:t>L’Information n’a de valeur qu’à l’instant où elle est nouvelle. Elle ne vit qu’en cet instant</a:t>
            </a:r>
            <a:r>
              <a:rPr lang="fr-FR" sz="1600" dirty="0" smtClean="0"/>
              <a:t> »</a:t>
            </a:r>
          </a:p>
          <a:p>
            <a:pPr marL="285750" indent="-285750">
              <a:spcAft>
                <a:spcPts val="300"/>
              </a:spcAft>
              <a:buFontTx/>
              <a:buChar char="-"/>
            </a:pPr>
            <a:r>
              <a:rPr lang="fr-FR" sz="1600" dirty="0" smtClean="0"/>
              <a:t>Élément et effet de l’intensification de cette instantanéité contemporaine, l’information a de profonds effets sur la transmission du savoir : son existence même contribue au développement d’un savoir non cumulatif : elle remet en cause la possibilité d’un enseignement et d’un sens qui permet de structurer l’être humain.</a:t>
            </a:r>
          </a:p>
        </p:txBody>
      </p:sp>
      <p:pic>
        <p:nvPicPr>
          <p:cNvPr id="4" name="Image 3"/>
          <p:cNvPicPr>
            <a:picLocks noChangeAspect="1"/>
          </p:cNvPicPr>
          <p:nvPr/>
        </p:nvPicPr>
        <p:blipFill rotWithShape="1">
          <a:blip r:embed="rId3"/>
          <a:srcRect l="3030" t="-1399" r="3311" b="1399"/>
          <a:stretch/>
        </p:blipFill>
        <p:spPr>
          <a:xfrm>
            <a:off x="6228184" y="1988840"/>
            <a:ext cx="2438400" cy="3124200"/>
          </a:xfrm>
          <a:prstGeom prst="rect">
            <a:avLst/>
          </a:prstGeom>
        </p:spPr>
      </p:pic>
      <p:sp>
        <p:nvSpPr>
          <p:cNvPr id="3" name="ZoneTexte 2"/>
          <p:cNvSpPr txBox="1"/>
          <p:nvPr/>
        </p:nvSpPr>
        <p:spPr>
          <a:xfrm>
            <a:off x="827584" y="5877272"/>
            <a:ext cx="7848872" cy="276999"/>
          </a:xfrm>
          <a:prstGeom prst="rect">
            <a:avLst/>
          </a:prstGeom>
          <a:noFill/>
        </p:spPr>
        <p:txBody>
          <a:bodyPr wrap="square" rtlCol="0">
            <a:spAutoFit/>
          </a:bodyPr>
          <a:lstStyle/>
          <a:p>
            <a:r>
              <a:rPr lang="fr-FR" sz="1200" dirty="0"/>
              <a:t>Walter Benjamin, </a:t>
            </a:r>
            <a:r>
              <a:rPr lang="fr-FR" sz="1200" i="1" dirty="0"/>
              <a:t>Œuvres, III </a:t>
            </a:r>
            <a:r>
              <a:rPr lang="fr-FR" sz="1200" dirty="0"/>
              <a:t>[1936], p. </a:t>
            </a:r>
            <a:r>
              <a:rPr lang="fr-FR" sz="1200" dirty="0" smtClean="0"/>
              <a:t>124</a:t>
            </a:r>
            <a:endParaRPr lang="fr-FR" sz="1200" dirty="0"/>
          </a:p>
        </p:txBody>
      </p:sp>
    </p:spTree>
    <p:extLst>
      <p:ext uri="{BB962C8B-B14F-4D97-AF65-F5344CB8AC3E}">
        <p14:creationId xmlns:p14="http://schemas.microsoft.com/office/powerpoint/2010/main" val="254152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404664"/>
            <a:ext cx="7272808" cy="954107"/>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La critique est régulière contre le pseudo savoir non cumulatif</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14</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827584" y="1340768"/>
            <a:ext cx="6912768" cy="1408078"/>
          </a:xfrm>
          <a:prstGeom prst="rect">
            <a:avLst/>
          </a:prstGeom>
          <a:noFill/>
        </p:spPr>
        <p:txBody>
          <a:bodyPr wrap="square" rtlCol="0">
            <a:spAutoFit/>
          </a:bodyPr>
          <a:lstStyle/>
          <a:p>
            <a:pPr>
              <a:spcAft>
                <a:spcPts val="600"/>
              </a:spcAft>
            </a:pPr>
            <a:r>
              <a:rPr lang="fr-FR" sz="1800" dirty="0" smtClean="0"/>
              <a:t>Todd </a:t>
            </a:r>
            <a:r>
              <a:rPr lang="fr-FR" sz="1800" dirty="0" err="1" smtClean="0"/>
              <a:t>Gitlin</a:t>
            </a:r>
            <a:endParaRPr lang="fr-FR" sz="1800" dirty="0" smtClean="0"/>
          </a:p>
          <a:p>
            <a:pPr>
              <a:spcAft>
                <a:spcPts val="300"/>
              </a:spcAft>
            </a:pPr>
            <a:r>
              <a:rPr lang="fr-FR" sz="1600" dirty="0" smtClean="0"/>
              <a:t>Comment apprendre dans des sociétés caractérisées par la fluidité, par l’intensité accélérée de sollicitations, de flux sensoriels, de bribes de savoirs illimités </a:t>
            </a:r>
          </a:p>
          <a:p>
            <a:pPr>
              <a:spcAft>
                <a:spcPts val="300"/>
              </a:spcAft>
            </a:pPr>
            <a:r>
              <a:rPr lang="fr-FR" sz="1200" dirty="0" smtClean="0">
                <a:latin typeface="Arial Narrow"/>
                <a:cs typeface="Arial Narrow"/>
              </a:rPr>
              <a:t>Todd </a:t>
            </a:r>
            <a:r>
              <a:rPr lang="fr-FR" sz="1200" dirty="0" err="1" smtClean="0">
                <a:latin typeface="Arial Narrow"/>
                <a:cs typeface="Arial Narrow"/>
              </a:rPr>
              <a:t>Gitlin</a:t>
            </a:r>
            <a:r>
              <a:rPr lang="fr-FR" sz="1200" dirty="0" smtClean="0">
                <a:latin typeface="Arial Narrow"/>
                <a:cs typeface="Arial Narrow"/>
              </a:rPr>
              <a:t>, </a:t>
            </a:r>
            <a:r>
              <a:rPr lang="fr-FR" sz="1200" i="1" dirty="0" smtClean="0">
                <a:latin typeface="Arial Narrow"/>
                <a:cs typeface="Arial Narrow"/>
              </a:rPr>
              <a:t>Media </a:t>
            </a:r>
            <a:r>
              <a:rPr lang="fr-FR" sz="1200" i="1" dirty="0" err="1" smtClean="0">
                <a:latin typeface="Arial Narrow"/>
                <a:cs typeface="Arial Narrow"/>
              </a:rPr>
              <a:t>unlimited</a:t>
            </a:r>
            <a:r>
              <a:rPr lang="fr-FR" sz="1200" i="1" dirty="0" smtClean="0">
                <a:latin typeface="Arial Narrow"/>
                <a:cs typeface="Arial Narrow"/>
              </a:rPr>
              <a:t>: How the Torrent if Images and </a:t>
            </a:r>
            <a:r>
              <a:rPr lang="fr-FR" sz="1200" i="1" dirty="0" err="1" smtClean="0">
                <a:latin typeface="Arial Narrow"/>
                <a:cs typeface="Arial Narrow"/>
              </a:rPr>
              <a:t>Sounds</a:t>
            </a:r>
            <a:r>
              <a:rPr lang="fr-FR" sz="1200" i="1" dirty="0" smtClean="0">
                <a:latin typeface="Arial Narrow"/>
                <a:cs typeface="Arial Narrow"/>
              </a:rPr>
              <a:t> </a:t>
            </a:r>
            <a:r>
              <a:rPr lang="fr-FR" sz="1200" i="1" dirty="0" err="1" smtClean="0">
                <a:latin typeface="Arial Narrow"/>
                <a:cs typeface="Arial Narrow"/>
              </a:rPr>
              <a:t>overwhelms</a:t>
            </a:r>
            <a:r>
              <a:rPr lang="fr-FR" sz="1200" i="1" dirty="0" smtClean="0">
                <a:latin typeface="Arial Narrow"/>
                <a:cs typeface="Arial Narrow"/>
              </a:rPr>
              <a:t> </a:t>
            </a:r>
            <a:r>
              <a:rPr lang="fr-FR" sz="1200" i="1" dirty="0" err="1" smtClean="0">
                <a:latin typeface="Arial Narrow"/>
                <a:cs typeface="Arial Narrow"/>
              </a:rPr>
              <a:t>our</a:t>
            </a:r>
            <a:r>
              <a:rPr lang="fr-FR" sz="1200" i="1" dirty="0" smtClean="0">
                <a:latin typeface="Arial Narrow"/>
                <a:cs typeface="Arial Narrow"/>
              </a:rPr>
              <a:t> </a:t>
            </a:r>
            <a:r>
              <a:rPr lang="fr-FR" sz="1200" i="1" dirty="0" err="1" smtClean="0">
                <a:latin typeface="Arial Narrow"/>
                <a:cs typeface="Arial Narrow"/>
              </a:rPr>
              <a:t>Lives</a:t>
            </a:r>
            <a:r>
              <a:rPr lang="fr-FR" sz="1200" dirty="0" smtClean="0">
                <a:latin typeface="Arial Narrow"/>
                <a:cs typeface="Arial Narrow"/>
              </a:rPr>
              <a:t>, New York, Henry Holt, 2002.</a:t>
            </a:r>
          </a:p>
        </p:txBody>
      </p:sp>
      <p:sp>
        <p:nvSpPr>
          <p:cNvPr id="3" name="ZoneTexte 2"/>
          <p:cNvSpPr txBox="1"/>
          <p:nvPr/>
        </p:nvSpPr>
        <p:spPr>
          <a:xfrm>
            <a:off x="827584" y="2780928"/>
            <a:ext cx="5760640" cy="1408078"/>
          </a:xfrm>
          <a:prstGeom prst="rect">
            <a:avLst/>
          </a:prstGeom>
          <a:noFill/>
        </p:spPr>
        <p:txBody>
          <a:bodyPr wrap="square" rtlCol="0">
            <a:spAutoFit/>
          </a:bodyPr>
          <a:lstStyle/>
          <a:p>
            <a:pPr>
              <a:spcAft>
                <a:spcPts val="600"/>
              </a:spcAft>
            </a:pPr>
            <a:r>
              <a:rPr lang="fr-FR" sz="1800" dirty="0" err="1" smtClean="0"/>
              <a:t>Zygmunt</a:t>
            </a:r>
            <a:r>
              <a:rPr lang="fr-FR" sz="1800" dirty="0" smtClean="0"/>
              <a:t> </a:t>
            </a:r>
            <a:r>
              <a:rPr lang="fr-FR" sz="1800" dirty="0" err="1" smtClean="0"/>
              <a:t>Bauman</a:t>
            </a:r>
            <a:endParaRPr lang="fr-FR" sz="1800" dirty="0"/>
          </a:p>
          <a:p>
            <a:pPr>
              <a:spcAft>
                <a:spcPts val="300"/>
              </a:spcAft>
            </a:pPr>
            <a:r>
              <a:rPr lang="fr-FR" sz="1600" dirty="0" smtClean="0"/>
              <a:t>La modernité liquide produit la fragmentation, la dispersion, le désengagement, empêchant la continuité et provoquant l’insécurité psychique</a:t>
            </a:r>
          </a:p>
          <a:p>
            <a:pPr>
              <a:spcAft>
                <a:spcPts val="300"/>
              </a:spcAft>
            </a:pPr>
            <a:r>
              <a:rPr lang="fr-FR" sz="1200" dirty="0" err="1" smtClean="0">
                <a:latin typeface="Arial Narrow"/>
                <a:cs typeface="Arial Narrow"/>
              </a:rPr>
              <a:t>Zygmunt</a:t>
            </a:r>
            <a:r>
              <a:rPr lang="fr-FR" sz="1200" dirty="0" smtClean="0">
                <a:latin typeface="Arial Narrow"/>
                <a:cs typeface="Arial Narrow"/>
              </a:rPr>
              <a:t> Bauman,2000, </a:t>
            </a:r>
            <a:r>
              <a:rPr lang="fr-FR" sz="1200" i="1" dirty="0" err="1" smtClean="0">
                <a:latin typeface="Arial Narrow"/>
                <a:cs typeface="Arial Narrow"/>
              </a:rPr>
              <a:t>Liquid</a:t>
            </a:r>
            <a:r>
              <a:rPr lang="fr-FR" sz="1200" i="1" dirty="0" smtClean="0">
                <a:latin typeface="Arial Narrow"/>
                <a:cs typeface="Arial Narrow"/>
              </a:rPr>
              <a:t> </a:t>
            </a:r>
            <a:r>
              <a:rPr lang="fr-FR" sz="1200" i="1" dirty="0" err="1" smtClean="0">
                <a:latin typeface="Arial Narrow"/>
                <a:cs typeface="Arial Narrow"/>
              </a:rPr>
              <a:t>Modernity</a:t>
            </a:r>
            <a:r>
              <a:rPr lang="fr-FR" sz="1200" dirty="0" smtClean="0">
                <a:latin typeface="Arial Narrow"/>
                <a:cs typeface="Arial Narrow"/>
              </a:rPr>
              <a:t>, Cambridge, </a:t>
            </a:r>
            <a:r>
              <a:rPr lang="fr-FR" sz="1200" dirty="0" err="1" smtClean="0">
                <a:latin typeface="Arial Narrow"/>
                <a:cs typeface="Arial Narrow"/>
              </a:rPr>
              <a:t>Polity</a:t>
            </a:r>
            <a:r>
              <a:rPr lang="fr-FR" sz="1200" dirty="0" smtClean="0">
                <a:latin typeface="Arial Narrow"/>
                <a:cs typeface="Arial Narrow"/>
              </a:rPr>
              <a:t> </a:t>
            </a:r>
            <a:r>
              <a:rPr lang="fr-FR" sz="1200" dirty="0" err="1" smtClean="0">
                <a:latin typeface="Arial Narrow"/>
                <a:cs typeface="Arial Narrow"/>
              </a:rPr>
              <a:t>Press</a:t>
            </a:r>
            <a:r>
              <a:rPr lang="fr-FR" sz="1200" dirty="0" smtClean="0">
                <a:latin typeface="Arial Narrow"/>
                <a:cs typeface="Arial Narrow"/>
              </a:rPr>
              <a:t>.</a:t>
            </a:r>
            <a:endParaRPr lang="fr-FR" sz="1200" dirty="0">
              <a:latin typeface="Arial Narrow"/>
              <a:cs typeface="Arial Narrow"/>
            </a:endParaRPr>
          </a:p>
        </p:txBody>
      </p:sp>
      <p:sp>
        <p:nvSpPr>
          <p:cNvPr id="4" name="ZoneTexte 3"/>
          <p:cNvSpPr txBox="1"/>
          <p:nvPr/>
        </p:nvSpPr>
        <p:spPr>
          <a:xfrm>
            <a:off x="827584" y="4221088"/>
            <a:ext cx="6624736" cy="1962075"/>
          </a:xfrm>
          <a:prstGeom prst="rect">
            <a:avLst/>
          </a:prstGeom>
          <a:noFill/>
        </p:spPr>
        <p:txBody>
          <a:bodyPr wrap="square" rtlCol="0">
            <a:spAutoFit/>
          </a:bodyPr>
          <a:lstStyle/>
          <a:p>
            <a:pPr>
              <a:spcAft>
                <a:spcPts val="600"/>
              </a:spcAft>
            </a:pPr>
            <a:r>
              <a:rPr lang="fr-FR" sz="1800" dirty="0" smtClean="0"/>
              <a:t>Claudine </a:t>
            </a:r>
            <a:r>
              <a:rPr lang="fr-FR" sz="1800" dirty="0" err="1" smtClean="0"/>
              <a:t>Haroche</a:t>
            </a:r>
            <a:endParaRPr lang="fr-FR" sz="1800" dirty="0"/>
          </a:p>
          <a:p>
            <a:pPr>
              <a:spcAft>
                <a:spcPts val="300"/>
              </a:spcAft>
            </a:pPr>
            <a:r>
              <a:rPr lang="fr-FR" sz="1600" dirty="0" smtClean="0"/>
              <a:t>Le triomphe du transitoire, de l’é</a:t>
            </a:r>
            <a:r>
              <a:rPr lang="fr-FR" sz="1600" dirty="0"/>
              <a:t>p</a:t>
            </a:r>
            <a:r>
              <a:rPr lang="fr-FR" sz="1600" dirty="0" smtClean="0"/>
              <a:t>hémère, du discontinu, bref de l’instabilité, rendent la connaissance difficile, voire impossible par manque de temps</a:t>
            </a:r>
            <a:endParaRPr lang="fr-FR" sz="1600" dirty="0"/>
          </a:p>
          <a:p>
            <a:pPr>
              <a:spcAft>
                <a:spcPts val="300"/>
              </a:spcAft>
            </a:pPr>
            <a:r>
              <a:rPr lang="fr-FR" sz="1200" dirty="0">
                <a:latin typeface="Arial Narrow"/>
                <a:cs typeface="Arial Narrow"/>
              </a:rPr>
              <a:t>Claudine </a:t>
            </a:r>
            <a:r>
              <a:rPr lang="fr-FR" sz="1200" dirty="0" err="1">
                <a:latin typeface="Arial Narrow"/>
                <a:cs typeface="Arial Narrow"/>
              </a:rPr>
              <a:t>Haroche</a:t>
            </a:r>
            <a:r>
              <a:rPr lang="fr-FR" sz="1200" dirty="0">
                <a:latin typeface="Arial Narrow"/>
                <a:cs typeface="Arial Narrow"/>
              </a:rPr>
              <a:t>, « Des manières de regarder dans les sociétés démocratiques contemporaines », </a:t>
            </a:r>
            <a:r>
              <a:rPr lang="fr-FR" sz="1200" i="1" dirty="0">
                <a:latin typeface="Arial Narrow"/>
                <a:cs typeface="Arial Narrow"/>
              </a:rPr>
              <a:t>L’avenir du sensible, Les sens et les sentiments en question</a:t>
            </a:r>
            <a:r>
              <a:rPr lang="fr-FR" sz="1200" dirty="0">
                <a:latin typeface="Arial Narrow"/>
                <a:cs typeface="Arial Narrow"/>
              </a:rPr>
              <a:t>, Paris, PUF, 2008.et Claudine </a:t>
            </a:r>
            <a:r>
              <a:rPr lang="fr-FR" sz="1200" dirty="0" err="1">
                <a:latin typeface="Arial Narrow"/>
                <a:cs typeface="Arial Narrow"/>
              </a:rPr>
              <a:t>Haroche</a:t>
            </a:r>
            <a:r>
              <a:rPr lang="fr-FR" sz="1200" dirty="0">
                <a:latin typeface="Arial Narrow"/>
                <a:cs typeface="Arial Narrow"/>
              </a:rPr>
              <a:t>, « Crise de la conscience contemporaine et expansion d'un savoir non cumulatif », </a:t>
            </a:r>
            <a:r>
              <a:rPr lang="fr-FR" sz="1200" i="1" dirty="0">
                <a:latin typeface="Arial Narrow"/>
                <a:cs typeface="Arial Narrow"/>
              </a:rPr>
              <a:t>Cahiers internationaux de sociologie </a:t>
            </a:r>
            <a:r>
              <a:rPr lang="fr-FR" sz="1200" dirty="0">
                <a:latin typeface="Arial Narrow"/>
                <a:cs typeface="Arial Narrow"/>
              </a:rPr>
              <a:t>2008/2 (n° 125), p. 331-346. DOI 10.3917/cis.125.0331 </a:t>
            </a:r>
          </a:p>
        </p:txBody>
      </p:sp>
      <p:pic>
        <p:nvPicPr>
          <p:cNvPr id="9" name="Image 8"/>
          <p:cNvPicPr>
            <a:picLocks noChangeAspect="1"/>
          </p:cNvPicPr>
          <p:nvPr/>
        </p:nvPicPr>
        <p:blipFill>
          <a:blip r:embed="rId3"/>
          <a:stretch>
            <a:fillRect/>
          </a:stretch>
        </p:blipFill>
        <p:spPr>
          <a:xfrm>
            <a:off x="6588224" y="2708920"/>
            <a:ext cx="1243980" cy="1869369"/>
          </a:xfrm>
          <a:prstGeom prst="rect">
            <a:avLst/>
          </a:prstGeom>
        </p:spPr>
      </p:pic>
      <p:pic>
        <p:nvPicPr>
          <p:cNvPr id="10" name="Image 9"/>
          <p:cNvPicPr>
            <a:picLocks noChangeAspect="1"/>
          </p:cNvPicPr>
          <p:nvPr/>
        </p:nvPicPr>
        <p:blipFill>
          <a:blip r:embed="rId4"/>
          <a:stretch>
            <a:fillRect/>
          </a:stretch>
        </p:blipFill>
        <p:spPr>
          <a:xfrm>
            <a:off x="7596336" y="1196752"/>
            <a:ext cx="1274440" cy="1595821"/>
          </a:xfrm>
          <a:prstGeom prst="rect">
            <a:avLst/>
          </a:prstGeom>
        </p:spPr>
      </p:pic>
      <p:pic>
        <p:nvPicPr>
          <p:cNvPr id="11" name="Image 10"/>
          <p:cNvPicPr>
            <a:picLocks noChangeAspect="1"/>
          </p:cNvPicPr>
          <p:nvPr/>
        </p:nvPicPr>
        <p:blipFill>
          <a:blip r:embed="rId5"/>
          <a:stretch>
            <a:fillRect/>
          </a:stretch>
        </p:blipFill>
        <p:spPr>
          <a:xfrm>
            <a:off x="7380312" y="4437112"/>
            <a:ext cx="1527943" cy="2215518"/>
          </a:xfrm>
          <a:prstGeom prst="rect">
            <a:avLst/>
          </a:prstGeom>
        </p:spPr>
      </p:pic>
    </p:spTree>
    <p:extLst>
      <p:ext uri="{BB962C8B-B14F-4D97-AF65-F5344CB8AC3E}">
        <p14:creationId xmlns:p14="http://schemas.microsoft.com/office/powerpoint/2010/main" val="249251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899592" y="764704"/>
            <a:ext cx="5976664" cy="954107"/>
          </a:xfrm>
          <a:prstGeom prst="rect">
            <a:avLst/>
          </a:prstGeom>
          <a:noFill/>
        </p:spPr>
        <p:txBody>
          <a:bodyPr wrap="square" anchor="b">
            <a:spAutoFit/>
          </a:bodyPr>
          <a:lstStyle/>
          <a:p>
            <a:pPr>
              <a:spcAft>
                <a:spcPts val="1200"/>
              </a:spcAft>
              <a:defRPr/>
            </a:pPr>
            <a:r>
              <a:rPr lang="fr-FR" sz="2800" b="1" dirty="0" err="1">
                <a:solidFill>
                  <a:srgbClr val="3E3E5C"/>
                </a:solidFill>
                <a:latin typeface="Arial" charset="0"/>
                <a:ea typeface="ＭＳ Ｐゴシック" charset="-128"/>
                <a:cs typeface="ＭＳ Ｐゴシック" charset="-128"/>
              </a:rPr>
              <a:t>From</a:t>
            </a:r>
            <a:r>
              <a:rPr lang="fr-FR" sz="2800" b="1" dirty="0">
                <a:solidFill>
                  <a:srgbClr val="3E3E5C"/>
                </a:solidFill>
                <a:latin typeface="Arial" charset="0"/>
                <a:ea typeface="ＭＳ Ｐゴシック" charset="-128"/>
                <a:cs typeface="ＭＳ Ｐゴシック" charset="-128"/>
              </a:rPr>
              <a:t> </a:t>
            </a:r>
            <a:r>
              <a:rPr lang="fr-FR" sz="2800" b="1" dirty="0" err="1">
                <a:solidFill>
                  <a:srgbClr val="3E3E5C"/>
                </a:solidFill>
                <a:latin typeface="Arial" charset="0"/>
                <a:ea typeface="ＭＳ Ｐゴシック" charset="-128"/>
                <a:cs typeface="ＭＳ Ｐゴシック" charset="-128"/>
              </a:rPr>
              <a:t>this</a:t>
            </a:r>
            <a:r>
              <a:rPr lang="fr-FR" sz="2800" b="1" dirty="0">
                <a:solidFill>
                  <a:srgbClr val="3E3E5C"/>
                </a:solidFill>
                <a:latin typeface="Arial" charset="0"/>
                <a:ea typeface="ＭＳ Ｐゴシック" charset="-128"/>
                <a:cs typeface="ＭＳ Ｐゴシック" charset="-128"/>
              </a:rPr>
              <a:t>, the </a:t>
            </a:r>
            <a:r>
              <a:rPr lang="fr-FR" sz="2800" b="1" dirty="0" err="1">
                <a:solidFill>
                  <a:srgbClr val="3E3E5C"/>
                </a:solidFill>
                <a:latin typeface="Arial" charset="0"/>
                <a:ea typeface="ＭＳ Ｐゴシック" charset="-128"/>
                <a:cs typeface="ＭＳ Ｐゴシック" charset="-128"/>
              </a:rPr>
              <a:t>researcher</a:t>
            </a:r>
            <a:r>
              <a:rPr lang="fr-FR" sz="2800" b="1" dirty="0">
                <a:solidFill>
                  <a:srgbClr val="3E3E5C"/>
                </a:solidFill>
                <a:latin typeface="Arial" charset="0"/>
                <a:ea typeface="ＭＳ Ｐゴシック" charset="-128"/>
                <a:cs typeface="ＭＳ Ｐゴシック" charset="-128"/>
              </a:rPr>
              <a:t> </a:t>
            </a:r>
            <a:r>
              <a:rPr lang="fr-FR" sz="2800" b="1" dirty="0" err="1">
                <a:solidFill>
                  <a:srgbClr val="3E3E5C"/>
                </a:solidFill>
                <a:latin typeface="Arial" charset="0"/>
                <a:ea typeface="ＭＳ Ｐゴシック" charset="-128"/>
                <a:cs typeface="ＭＳ Ｐゴシック" charset="-128"/>
              </a:rPr>
              <a:t>is</a:t>
            </a:r>
            <a:r>
              <a:rPr lang="fr-FR" sz="2800" b="1" dirty="0">
                <a:solidFill>
                  <a:srgbClr val="3E3E5C"/>
                </a:solidFill>
                <a:latin typeface="Arial" charset="0"/>
                <a:ea typeface="ＭＳ Ｐゴシック" charset="-128"/>
                <a:cs typeface="ＭＳ Ｐゴシック" charset="-128"/>
              </a:rPr>
              <a:t> </a:t>
            </a:r>
            <a:r>
              <a:rPr lang="fr-FR" sz="2800" b="1" dirty="0" err="1">
                <a:solidFill>
                  <a:srgbClr val="3E3E5C"/>
                </a:solidFill>
                <a:latin typeface="Arial" charset="0"/>
                <a:ea typeface="ＭＳ Ｐゴシック" charset="-128"/>
                <a:cs typeface="ＭＳ Ｐゴシック" charset="-128"/>
              </a:rPr>
              <a:t>faced</a:t>
            </a:r>
            <a:r>
              <a:rPr lang="fr-FR" sz="2800" b="1" dirty="0">
                <a:solidFill>
                  <a:srgbClr val="3E3E5C"/>
                </a:solidFill>
                <a:latin typeface="Arial" charset="0"/>
                <a:ea typeface="ＭＳ Ｐゴシック" charset="-128"/>
                <a:cs typeface="ＭＳ Ｐゴシック" charset="-128"/>
              </a:rPr>
              <a:t> </a:t>
            </a:r>
            <a:r>
              <a:rPr lang="fr-FR" sz="2800" b="1" dirty="0" err="1">
                <a:solidFill>
                  <a:srgbClr val="3E3E5C"/>
                </a:solidFill>
                <a:latin typeface="Arial" charset="0"/>
                <a:ea typeface="ＭＳ Ｐゴシック" charset="-128"/>
                <a:cs typeface="ＭＳ Ｐゴシック" charset="-128"/>
              </a:rPr>
              <a:t>with</a:t>
            </a:r>
            <a:r>
              <a:rPr lang="fr-FR" sz="2800" b="1" dirty="0">
                <a:solidFill>
                  <a:srgbClr val="3E3E5C"/>
                </a:solidFill>
                <a:latin typeface="Arial" charset="0"/>
                <a:ea typeface="ＭＳ Ｐゴシック" charset="-128"/>
                <a:cs typeface="ＭＳ Ｐゴシック" charset="-128"/>
              </a:rPr>
              <a:t> </a:t>
            </a:r>
            <a:r>
              <a:rPr lang="fr-FR" sz="2800" b="1" dirty="0" err="1">
                <a:solidFill>
                  <a:srgbClr val="3E3E5C"/>
                </a:solidFill>
                <a:latin typeface="Arial" charset="0"/>
                <a:ea typeface="ＭＳ Ｐゴシック" charset="-128"/>
                <a:cs typeface="ＭＳ Ｐゴシック" charset="-128"/>
              </a:rPr>
              <a:t>two</a:t>
            </a:r>
            <a:r>
              <a:rPr lang="fr-FR" sz="2800" b="1" dirty="0">
                <a:solidFill>
                  <a:srgbClr val="3E3E5C"/>
                </a:solidFill>
                <a:latin typeface="Arial" charset="0"/>
                <a:ea typeface="ＭＳ Ｐゴシック" charset="-128"/>
                <a:cs typeface="ＭＳ Ｐゴシック" charset="-128"/>
              </a:rPr>
              <a:t> </a:t>
            </a:r>
            <a:r>
              <a:rPr lang="fr-FR" sz="2800" b="1" dirty="0" err="1">
                <a:solidFill>
                  <a:srgbClr val="3E3E5C"/>
                </a:solidFill>
                <a:latin typeface="Arial" charset="0"/>
                <a:ea typeface="ＭＳ Ｐゴシック" charset="-128"/>
                <a:cs typeface="ＭＳ Ｐゴシック" charset="-128"/>
              </a:rPr>
              <a:t>risks</a:t>
            </a:r>
            <a:endParaRPr lang="fr-FR" sz="2800" b="1" dirty="0" smtClean="0">
              <a:solidFill>
                <a:srgbClr val="3E3E5C"/>
              </a:solidFill>
              <a:latin typeface="Arial" charset="0"/>
              <a:ea typeface="ＭＳ Ｐゴシック" charset="-128"/>
              <a:cs typeface="ＭＳ Ｐゴシック" charset="-128"/>
            </a:endParaRP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15</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3" name="ZoneTexte 2"/>
          <p:cNvSpPr txBox="1"/>
          <p:nvPr/>
        </p:nvSpPr>
        <p:spPr>
          <a:xfrm>
            <a:off x="827584" y="2060848"/>
            <a:ext cx="4680520" cy="3108543"/>
          </a:xfrm>
          <a:prstGeom prst="rect">
            <a:avLst/>
          </a:prstGeom>
          <a:noFill/>
        </p:spPr>
        <p:txBody>
          <a:bodyPr wrap="square" rtlCol="0">
            <a:spAutoFit/>
          </a:bodyPr>
          <a:lstStyle/>
          <a:p>
            <a:pPr marL="285750" indent="-285750">
              <a:spcAft>
                <a:spcPts val="1200"/>
              </a:spcAft>
              <a:buFontTx/>
              <a:buChar char="-"/>
            </a:pPr>
            <a:r>
              <a:rPr lang="fr-FR" sz="1800" b="1" dirty="0" smtClean="0"/>
              <a:t>the </a:t>
            </a:r>
            <a:r>
              <a:rPr lang="fr-FR" sz="1800" b="1" dirty="0"/>
              <a:t>concept, </a:t>
            </a:r>
            <a:r>
              <a:rPr lang="fr-FR" sz="1800" b="1" dirty="0" err="1" smtClean="0"/>
              <a:t>raised</a:t>
            </a:r>
            <a:r>
              <a:rPr lang="fr-FR" sz="1800" b="1" dirty="0" smtClean="0"/>
              <a:t> to the </a:t>
            </a:r>
            <a:r>
              <a:rPr lang="fr-FR" sz="1800" b="1" dirty="0" err="1" smtClean="0"/>
              <a:t>rank</a:t>
            </a:r>
            <a:r>
              <a:rPr lang="fr-FR" sz="1800" b="1" dirty="0" smtClean="0"/>
              <a:t> of a </a:t>
            </a:r>
            <a:r>
              <a:rPr lang="fr-FR" sz="1800" b="1" dirty="0" err="1" smtClean="0"/>
              <a:t>dogma</a:t>
            </a:r>
            <a:r>
              <a:rPr lang="fr-FR" sz="1800" b="1" dirty="0"/>
              <a:t> ; </a:t>
            </a:r>
            <a:endParaRPr lang="fr-FR" sz="1800" b="1" dirty="0" smtClean="0"/>
          </a:p>
          <a:p>
            <a:pPr marL="285750" indent="-285750">
              <a:spcAft>
                <a:spcPts val="1200"/>
              </a:spcAft>
              <a:buFontTx/>
              <a:buChar char="-"/>
            </a:pPr>
            <a:r>
              <a:rPr lang="fr-FR" sz="1800" b="1" dirty="0" smtClean="0"/>
              <a:t>the </a:t>
            </a:r>
            <a:r>
              <a:rPr lang="fr-FR" sz="1800" b="1" dirty="0" err="1" smtClean="0"/>
              <a:t>prenotion</a:t>
            </a:r>
            <a:r>
              <a:rPr lang="fr-FR" sz="1800" b="1" dirty="0"/>
              <a:t>, </a:t>
            </a:r>
            <a:r>
              <a:rPr lang="fr-FR" sz="1800" b="1" dirty="0" err="1" smtClean="0"/>
              <a:t>raised</a:t>
            </a:r>
            <a:r>
              <a:rPr lang="fr-FR" sz="1800" b="1" dirty="0" smtClean="0"/>
              <a:t> to the </a:t>
            </a:r>
            <a:r>
              <a:rPr lang="fr-FR" sz="1800" b="1" dirty="0" err="1" smtClean="0"/>
              <a:t>rank</a:t>
            </a:r>
            <a:r>
              <a:rPr lang="fr-FR" sz="1800" b="1" dirty="0" smtClean="0"/>
              <a:t> of an </a:t>
            </a:r>
            <a:r>
              <a:rPr lang="fr-FR" sz="1800" b="1" dirty="0" err="1"/>
              <a:t>e</a:t>
            </a:r>
            <a:r>
              <a:rPr lang="fr-FR" sz="1800" b="1" dirty="0" err="1" smtClean="0"/>
              <a:t>vidence</a:t>
            </a:r>
            <a:r>
              <a:rPr lang="fr-FR" sz="1800" b="1" dirty="0" smtClean="0"/>
              <a:t> </a:t>
            </a:r>
          </a:p>
          <a:p>
            <a:pPr>
              <a:spcAft>
                <a:spcPts val="1200"/>
              </a:spcAft>
            </a:pPr>
            <a:r>
              <a:rPr lang="fr-FR" sz="1400" dirty="0"/>
              <a:t>The </a:t>
            </a:r>
            <a:r>
              <a:rPr lang="fr-FR" sz="1400" dirty="0" err="1"/>
              <a:t>objectifying</a:t>
            </a:r>
            <a:r>
              <a:rPr lang="fr-FR" sz="1400" dirty="0"/>
              <a:t> appellations </a:t>
            </a:r>
            <a:r>
              <a:rPr lang="fr-FR" sz="1400" dirty="0" err="1"/>
              <a:t>that</a:t>
            </a:r>
            <a:r>
              <a:rPr lang="fr-FR" sz="1400" dirty="0"/>
              <a:t> </a:t>
            </a:r>
            <a:r>
              <a:rPr lang="fr-FR" sz="1400" dirty="0" err="1"/>
              <a:t>we</a:t>
            </a:r>
            <a:r>
              <a:rPr lang="fr-FR" sz="1400" dirty="0"/>
              <a:t> </a:t>
            </a:r>
            <a:r>
              <a:rPr lang="fr-FR" sz="1400" dirty="0" err="1"/>
              <a:t>mobilize</a:t>
            </a:r>
            <a:r>
              <a:rPr lang="fr-FR" sz="1400" dirty="0"/>
              <a:t> </a:t>
            </a:r>
            <a:r>
              <a:rPr lang="fr-FR" sz="1400" dirty="0" err="1"/>
              <a:t>only</a:t>
            </a:r>
            <a:r>
              <a:rPr lang="fr-FR" sz="1400" dirty="0"/>
              <a:t> have value </a:t>
            </a:r>
            <a:r>
              <a:rPr lang="fr-FR" sz="1400" dirty="0" smtClean="0"/>
              <a:t>if </a:t>
            </a:r>
            <a:r>
              <a:rPr lang="fr-FR" sz="1400" dirty="0" err="1" smtClean="0"/>
              <a:t>they</a:t>
            </a:r>
            <a:r>
              <a:rPr lang="fr-FR" sz="1400" dirty="0" smtClean="0"/>
              <a:t> </a:t>
            </a:r>
            <a:r>
              <a:rPr lang="fr-FR" sz="1400" dirty="0" err="1" smtClean="0"/>
              <a:t>work</a:t>
            </a:r>
            <a:r>
              <a:rPr lang="fr-FR" sz="1400" dirty="0" smtClean="0"/>
              <a:t> </a:t>
            </a:r>
            <a:r>
              <a:rPr lang="fr-FR" sz="1400" dirty="0" err="1" smtClean="0"/>
              <a:t>at</a:t>
            </a:r>
            <a:r>
              <a:rPr lang="fr-FR" sz="1400" dirty="0" smtClean="0"/>
              <a:t> </a:t>
            </a:r>
            <a:r>
              <a:rPr lang="fr-FR" sz="1400" dirty="0" err="1"/>
              <a:t>equal</a:t>
            </a:r>
            <a:r>
              <a:rPr lang="fr-FR" sz="1400" dirty="0"/>
              <a:t> distance of an </a:t>
            </a:r>
            <a:r>
              <a:rPr lang="fr-FR" sz="1400" dirty="0" err="1"/>
              <a:t>absolute</a:t>
            </a:r>
            <a:r>
              <a:rPr lang="fr-FR" sz="1400" dirty="0"/>
              <a:t> immanence </a:t>
            </a:r>
            <a:r>
              <a:rPr lang="fr-FR" sz="1400" dirty="0" err="1"/>
              <a:t>that</a:t>
            </a:r>
            <a:r>
              <a:rPr lang="fr-FR" sz="1400" dirty="0"/>
              <a:t> </a:t>
            </a:r>
            <a:r>
              <a:rPr lang="fr-FR" sz="1400" dirty="0" err="1"/>
              <a:t>would</a:t>
            </a:r>
            <a:r>
              <a:rPr lang="fr-FR" sz="1400" dirty="0"/>
              <a:t> </a:t>
            </a:r>
            <a:r>
              <a:rPr lang="fr-FR" sz="1400" dirty="0" err="1"/>
              <a:t>overlook</a:t>
            </a:r>
            <a:r>
              <a:rPr lang="fr-FR" sz="1400" dirty="0"/>
              <a:t> the </a:t>
            </a:r>
            <a:r>
              <a:rPr lang="fr-FR" sz="1400" dirty="0" err="1"/>
              <a:t>field</a:t>
            </a:r>
            <a:r>
              <a:rPr lang="fr-FR" sz="1400" dirty="0"/>
              <a:t> </a:t>
            </a:r>
            <a:r>
              <a:rPr lang="fr-FR" sz="1400" dirty="0" smtClean="0"/>
              <a:t>in the one hand and </a:t>
            </a:r>
            <a:r>
              <a:rPr lang="fr-FR" sz="1400" dirty="0"/>
              <a:t>a radical </a:t>
            </a:r>
            <a:r>
              <a:rPr lang="fr-FR" sz="1400" dirty="0" err="1"/>
              <a:t>pragmatism</a:t>
            </a:r>
            <a:r>
              <a:rPr lang="fr-FR" sz="1400" dirty="0"/>
              <a:t> </a:t>
            </a:r>
            <a:r>
              <a:rPr lang="fr-FR" sz="1400" dirty="0" err="1"/>
              <a:t>that</a:t>
            </a:r>
            <a:r>
              <a:rPr lang="fr-FR" sz="1400" dirty="0"/>
              <a:t> </a:t>
            </a:r>
            <a:r>
              <a:rPr lang="fr-FR" sz="1400" dirty="0" err="1"/>
              <a:t>would</a:t>
            </a:r>
            <a:r>
              <a:rPr lang="fr-FR" sz="1400" dirty="0"/>
              <a:t> </a:t>
            </a:r>
            <a:r>
              <a:rPr lang="fr-FR" sz="1400" dirty="0" err="1"/>
              <a:t>shut</a:t>
            </a:r>
            <a:r>
              <a:rPr lang="fr-FR" sz="1400" dirty="0"/>
              <a:t> in the </a:t>
            </a:r>
            <a:r>
              <a:rPr lang="fr-FR" sz="1400" dirty="0" err="1" smtClean="0"/>
              <a:t>monograph</a:t>
            </a:r>
            <a:r>
              <a:rPr lang="fr-FR" sz="1400" dirty="0" smtClean="0"/>
              <a:t> in the </a:t>
            </a:r>
            <a:r>
              <a:rPr lang="fr-FR" sz="1400" dirty="0" err="1" smtClean="0"/>
              <a:t>other</a:t>
            </a:r>
            <a:r>
              <a:rPr lang="fr-FR" sz="1400" dirty="0" smtClean="0"/>
              <a:t> hand.</a:t>
            </a:r>
          </a:p>
          <a:p>
            <a:pPr>
              <a:spcAft>
                <a:spcPts val="1200"/>
              </a:spcAft>
            </a:pPr>
            <a:r>
              <a:rPr lang="fr-FR" sz="1200" dirty="0" smtClean="0">
                <a:latin typeface="Arial Narrow"/>
                <a:cs typeface="Arial Narrow"/>
              </a:rPr>
              <a:t>Odin, Roger, 2011, </a:t>
            </a:r>
            <a:r>
              <a:rPr lang="fr-FR" sz="1200" i="1" dirty="0" smtClean="0">
                <a:latin typeface="Arial Narrow"/>
                <a:cs typeface="Arial Narrow"/>
              </a:rPr>
              <a:t>Les espaces de communication. Introduction à la </a:t>
            </a:r>
            <a:r>
              <a:rPr lang="fr-FR" sz="1200" i="1" dirty="0" err="1" smtClean="0">
                <a:latin typeface="Arial Narrow"/>
                <a:cs typeface="Arial Narrow"/>
              </a:rPr>
              <a:t>sémiopragmatique</a:t>
            </a:r>
            <a:r>
              <a:rPr lang="fr-FR" sz="1200" dirty="0" smtClean="0">
                <a:latin typeface="Arial Narrow"/>
                <a:cs typeface="Arial Narrow"/>
              </a:rPr>
              <a:t>, Grenoble, PUG (Coll. « </a:t>
            </a:r>
            <a:r>
              <a:rPr lang="fr-FR" sz="1200" dirty="0">
                <a:latin typeface="Arial Narrow"/>
                <a:cs typeface="Arial Narrow"/>
              </a:rPr>
              <a:t>L</a:t>
            </a:r>
            <a:r>
              <a:rPr lang="fr-FR" sz="1200" dirty="0" smtClean="0">
                <a:latin typeface="Arial Narrow"/>
                <a:cs typeface="Arial Narrow"/>
              </a:rPr>
              <a:t>a communication en plus »).</a:t>
            </a:r>
            <a:endParaRPr lang="fr-FR" sz="1200" dirty="0">
              <a:latin typeface="Arial Narrow"/>
              <a:cs typeface="Arial Narrow"/>
            </a:endParaRPr>
          </a:p>
        </p:txBody>
      </p:sp>
      <p:pic>
        <p:nvPicPr>
          <p:cNvPr id="4" name="Image 3"/>
          <p:cNvPicPr>
            <a:picLocks noChangeAspect="1"/>
          </p:cNvPicPr>
          <p:nvPr/>
        </p:nvPicPr>
        <p:blipFill>
          <a:blip r:embed="rId3"/>
          <a:stretch>
            <a:fillRect/>
          </a:stretch>
        </p:blipFill>
        <p:spPr>
          <a:xfrm>
            <a:off x="6804248" y="836712"/>
            <a:ext cx="2040012" cy="2067456"/>
          </a:xfrm>
          <a:prstGeom prst="rect">
            <a:avLst/>
          </a:prstGeom>
        </p:spPr>
      </p:pic>
      <p:pic>
        <p:nvPicPr>
          <p:cNvPr id="9" name="Image 8"/>
          <p:cNvPicPr>
            <a:picLocks noChangeAspect="1"/>
          </p:cNvPicPr>
          <p:nvPr/>
        </p:nvPicPr>
        <p:blipFill>
          <a:blip r:embed="rId4"/>
          <a:stretch>
            <a:fillRect/>
          </a:stretch>
        </p:blipFill>
        <p:spPr>
          <a:xfrm>
            <a:off x="6732240" y="3068960"/>
            <a:ext cx="2173537" cy="1860476"/>
          </a:xfrm>
          <a:prstGeom prst="rect">
            <a:avLst/>
          </a:prstGeom>
        </p:spPr>
      </p:pic>
      <p:pic>
        <p:nvPicPr>
          <p:cNvPr id="10" name="Image 9"/>
          <p:cNvPicPr>
            <a:picLocks noChangeAspect="1"/>
          </p:cNvPicPr>
          <p:nvPr/>
        </p:nvPicPr>
        <p:blipFill>
          <a:blip r:embed="rId5"/>
          <a:stretch>
            <a:fillRect/>
          </a:stretch>
        </p:blipFill>
        <p:spPr>
          <a:xfrm>
            <a:off x="6732240" y="4941168"/>
            <a:ext cx="2183780" cy="1665451"/>
          </a:xfrm>
          <a:prstGeom prst="rect">
            <a:avLst/>
          </a:prstGeom>
        </p:spPr>
      </p:pic>
    </p:spTree>
    <p:extLst>
      <p:ext uri="{BB962C8B-B14F-4D97-AF65-F5344CB8AC3E}">
        <p14:creationId xmlns:p14="http://schemas.microsoft.com/office/powerpoint/2010/main" val="97116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4419600" y="1169313"/>
            <a:ext cx="4114800"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chor="b">
            <a:spAutoFit/>
          </a:bodyPr>
          <a:lstStyle/>
          <a:p>
            <a:pPr>
              <a:spcAft>
                <a:spcPts val="0"/>
              </a:spcAft>
              <a:defRPr/>
            </a:pPr>
            <a:r>
              <a:rPr lang="fr-FR" sz="2800" b="1" dirty="0">
                <a:solidFill>
                  <a:schemeClr val="bg1"/>
                </a:solidFill>
                <a:latin typeface="Arial" charset="0"/>
                <a:ea typeface="ＭＳ Ｐゴシック" charset="-128"/>
                <a:cs typeface="ＭＳ Ｐゴシック" charset="-128"/>
              </a:rPr>
              <a:t>2</a:t>
            </a:r>
            <a:r>
              <a:rPr lang="fr-FR" sz="2800" b="1" dirty="0" smtClean="0">
                <a:solidFill>
                  <a:schemeClr val="bg1"/>
                </a:solidFill>
                <a:latin typeface="Arial" charset="0"/>
                <a:ea typeface="ＭＳ Ｐゴシック" charset="-128"/>
                <a:cs typeface="ＭＳ Ｐゴシック" charset="-128"/>
              </a:rPr>
              <a:t> – L’art de poser de bonnes questions</a:t>
            </a:r>
            <a:r>
              <a:rPr lang="fr-FR" sz="2800" b="1" dirty="0" smtClean="0">
                <a:solidFill>
                  <a:srgbClr val="FFFFFF"/>
                </a:solidFill>
                <a:latin typeface="Arial" charset="0"/>
                <a:ea typeface="ＭＳ Ｐゴシック" charset="-128"/>
                <a:cs typeface="ＭＳ Ｐゴシック" charset="-128"/>
              </a:rPr>
              <a:t>,</a:t>
            </a:r>
            <a:endParaRPr lang="fr-FR" sz="2800" b="1" dirty="0">
              <a:solidFill>
                <a:srgbClr val="FFFFFF"/>
              </a:solidFill>
              <a:latin typeface="Arial" charset="0"/>
              <a:ea typeface="ＭＳ Ｐゴシック" charset="-128"/>
              <a:cs typeface="ＭＳ Ｐゴシック" charset="-128"/>
            </a:endParaRPr>
          </a:p>
          <a:p>
            <a:pPr>
              <a:spcAft>
                <a:spcPts val="1200"/>
              </a:spcAft>
              <a:defRPr/>
            </a:pPr>
            <a:r>
              <a:rPr lang="fr-FR" sz="2800" b="1" dirty="0" smtClean="0">
                <a:solidFill>
                  <a:srgbClr val="FFFFFF"/>
                </a:solidFill>
                <a:latin typeface="Arial" charset="0"/>
                <a:ea typeface="ＭＳ Ｐゴシック" charset="-128"/>
                <a:cs typeface="ＭＳ Ｐゴシック" charset="-128"/>
              </a:rPr>
              <a:t>Pour une intégration disciplinaire</a:t>
            </a:r>
            <a:endParaRPr lang="fr-FR" sz="2800" b="1" dirty="0">
              <a:solidFill>
                <a:srgbClr val="FFFFFF"/>
              </a:solidFill>
              <a:latin typeface="Arial" charset="0"/>
              <a:ea typeface="ＭＳ Ｐゴシック" charset="-128"/>
              <a:cs typeface="ＭＳ Ｐゴシック" charset="-128"/>
            </a:endParaRP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16</a:t>
            </a:fld>
            <a:endParaRPr lang="fr-FR" dirty="0"/>
          </a:p>
        </p:txBody>
      </p:sp>
      <p:sp>
        <p:nvSpPr>
          <p:cNvPr id="7" name="Espace réservé de la date 6"/>
          <p:cNvSpPr>
            <a:spLocks noGrp="1"/>
          </p:cNvSpPr>
          <p:nvPr>
            <p:ph type="dt" sz="quarter" idx="10"/>
          </p:nvPr>
        </p:nvSpPr>
        <p:spPr>
          <a:xfrm>
            <a:off x="971600" y="6183808"/>
            <a:ext cx="2933328" cy="692696"/>
          </a:xfrm>
        </p:spPr>
        <p:txBody>
          <a:bodyPr/>
          <a:lstStyle/>
          <a:p>
            <a:pPr>
              <a:defRPr/>
            </a:pPr>
            <a:r>
              <a:rPr lang="fr-FR" smtClean="0"/>
              <a:t>B. Cabedoche 17 décembre 2016</a:t>
            </a:r>
            <a:endParaRPr lang="de-DE" dirty="0"/>
          </a:p>
        </p:txBody>
      </p:sp>
      <p:pic>
        <p:nvPicPr>
          <p:cNvPr id="9" name="Image 8"/>
          <p:cNvPicPr>
            <a:picLocks noChangeAspect="1"/>
          </p:cNvPicPr>
          <p:nvPr/>
        </p:nvPicPr>
        <p:blipFill>
          <a:blip r:embed="rId3"/>
          <a:stretch>
            <a:fillRect/>
          </a:stretch>
        </p:blipFill>
        <p:spPr>
          <a:xfrm>
            <a:off x="179512" y="3789040"/>
            <a:ext cx="3505200" cy="2324100"/>
          </a:xfrm>
          <a:prstGeom prst="rect">
            <a:avLst/>
          </a:prstGeom>
        </p:spPr>
      </p:pic>
      <p:pic>
        <p:nvPicPr>
          <p:cNvPr id="11" name="Image 10"/>
          <p:cNvPicPr>
            <a:picLocks noChangeAspect="1"/>
          </p:cNvPicPr>
          <p:nvPr/>
        </p:nvPicPr>
        <p:blipFill>
          <a:blip r:embed="rId4"/>
          <a:stretch>
            <a:fillRect/>
          </a:stretch>
        </p:blipFill>
        <p:spPr>
          <a:xfrm>
            <a:off x="179512" y="270163"/>
            <a:ext cx="3528392" cy="3450675"/>
          </a:xfrm>
          <a:prstGeom prst="rect">
            <a:avLst/>
          </a:prstGeom>
        </p:spPr>
      </p:pic>
      <p:pic>
        <p:nvPicPr>
          <p:cNvPr id="12" name="Image 11"/>
          <p:cNvPicPr>
            <a:picLocks noChangeAspect="1"/>
          </p:cNvPicPr>
          <p:nvPr/>
        </p:nvPicPr>
        <p:blipFill>
          <a:blip r:embed="rId5"/>
          <a:stretch>
            <a:fillRect/>
          </a:stretch>
        </p:blipFill>
        <p:spPr>
          <a:xfrm>
            <a:off x="3729344" y="3789040"/>
            <a:ext cx="5460771" cy="2304256"/>
          </a:xfrm>
          <a:prstGeom prst="rect">
            <a:avLst/>
          </a:prstGeom>
        </p:spPr>
      </p:pic>
    </p:spTree>
    <p:extLst>
      <p:ext uri="{BB962C8B-B14F-4D97-AF65-F5344CB8AC3E}">
        <p14:creationId xmlns:p14="http://schemas.microsoft.com/office/powerpoint/2010/main" val="339628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408147"/>
            <a:ext cx="7704856" cy="1292662"/>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Un exemple pour illustrer concrètement:</a:t>
            </a:r>
          </a:p>
          <a:p>
            <a:pPr>
              <a:spcAft>
                <a:spcPts val="1200"/>
              </a:spcAft>
              <a:defRPr/>
            </a:pPr>
            <a:r>
              <a:rPr lang="fr-FR" sz="2000" b="1" dirty="0" smtClean="0">
                <a:solidFill>
                  <a:srgbClr val="3E3E5C"/>
                </a:solidFill>
                <a:latin typeface="Arial" charset="0"/>
                <a:ea typeface="ＭＳ Ｐゴシック" charset="-128"/>
                <a:cs typeface="ＭＳ Ｐゴシック" charset="-128"/>
              </a:rPr>
              <a:t>L’apport des SIC en France à la compréhension des enjeux de la communication internationale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17</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3" name="ZoneTexte 2"/>
          <p:cNvSpPr txBox="1"/>
          <p:nvPr/>
        </p:nvSpPr>
        <p:spPr>
          <a:xfrm>
            <a:off x="4716016" y="2060848"/>
            <a:ext cx="3456384" cy="3978012"/>
          </a:xfrm>
          <a:prstGeom prst="rect">
            <a:avLst/>
          </a:prstGeom>
          <a:noFill/>
        </p:spPr>
        <p:txBody>
          <a:bodyPr wrap="square" rtlCol="0">
            <a:spAutoFit/>
          </a:bodyPr>
          <a:lstStyle/>
          <a:p>
            <a:pPr>
              <a:spcAft>
                <a:spcPts val="1200"/>
              </a:spcAft>
            </a:pPr>
            <a:r>
              <a:rPr lang="fr-FR" b="1" dirty="0" smtClean="0"/>
              <a:t>Ouvrage en cours de rédaction</a:t>
            </a:r>
            <a:endParaRPr lang="fr-FR" dirty="0"/>
          </a:p>
          <a:p>
            <a:pPr marL="285750" indent="-285750">
              <a:spcAft>
                <a:spcPts val="300"/>
              </a:spcAft>
              <a:buFontTx/>
              <a:buChar char="-"/>
            </a:pPr>
            <a:r>
              <a:rPr lang="fr-FR" sz="1600" dirty="0" smtClean="0"/>
              <a:t>Le premier chapitre renvoie à toutes les questions d’ordre méthodologique, conceptuel, théorique, voire épistémologique, particulièrement actives lors de la constitution d’une nouvelle discipline (les sciences de l’information-communication en France en 1978)</a:t>
            </a:r>
          </a:p>
          <a:p>
            <a:pPr marL="285750" indent="-285750">
              <a:spcAft>
                <a:spcPts val="300"/>
              </a:spcAft>
              <a:buFontTx/>
              <a:buChar char="-"/>
            </a:pPr>
            <a:r>
              <a:rPr lang="fr-FR" sz="1600" dirty="0" smtClean="0"/>
              <a:t>Le domaine considéré est celui de la Communication Internationale</a:t>
            </a:r>
            <a:endParaRPr lang="fr-FR" dirty="0"/>
          </a:p>
        </p:txBody>
      </p:sp>
      <p:pic>
        <p:nvPicPr>
          <p:cNvPr id="9" name="Image 8" descr="Sans tit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988840"/>
            <a:ext cx="3211993" cy="4608512"/>
          </a:xfrm>
          <a:prstGeom prst="rect">
            <a:avLst/>
          </a:prstGeom>
        </p:spPr>
      </p:pic>
    </p:spTree>
    <p:extLst>
      <p:ext uri="{BB962C8B-B14F-4D97-AF65-F5344CB8AC3E}">
        <p14:creationId xmlns:p14="http://schemas.microsoft.com/office/powerpoint/2010/main" val="92523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1"/>
            <a:ext cx="7605464" cy="1015663"/>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000" b="1" dirty="0" smtClean="0">
                <a:solidFill>
                  <a:srgbClr val="010102"/>
                </a:solidFill>
                <a:cs typeface="ヒラギノ角ゴ Pro W3" charset="-128"/>
              </a:rPr>
              <a:t>1 - Une première étape: la recherche documentaire</a:t>
            </a:r>
            <a:endParaRPr lang="fr-FR" sz="30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18</a:t>
            </a:fld>
            <a:endParaRPr lang="fr-FR" smtClean="0"/>
          </a:p>
        </p:txBody>
      </p:sp>
      <p:sp>
        <p:nvSpPr>
          <p:cNvPr id="7" name="Espace réservé de la date 6"/>
          <p:cNvSpPr>
            <a:spLocks noGrp="1"/>
          </p:cNvSpPr>
          <p:nvPr>
            <p:ph type="dt" sz="quarter" idx="10"/>
          </p:nvPr>
        </p:nvSpPr>
        <p:spPr>
          <a:xfrm>
            <a:off x="685800" y="6248400"/>
            <a:ext cx="2950096" cy="609600"/>
          </a:xfrm>
        </p:spPr>
        <p:txBody>
          <a:bodyPr/>
          <a:lstStyle/>
          <a:p>
            <a:pPr>
              <a:defRPr/>
            </a:pPr>
            <a:r>
              <a:rPr lang="fr-FR" smtClean="0"/>
              <a:t>B. Cabedoche 17 décembre 2016</a:t>
            </a:r>
            <a:endParaRPr lang="fr-FR" dirty="0"/>
          </a:p>
        </p:txBody>
      </p:sp>
      <p:sp>
        <p:nvSpPr>
          <p:cNvPr id="9" name="ZoneTexte 8"/>
          <p:cNvSpPr txBox="1"/>
          <p:nvPr/>
        </p:nvSpPr>
        <p:spPr>
          <a:xfrm>
            <a:off x="1115616" y="1988840"/>
            <a:ext cx="7272808" cy="1115690"/>
          </a:xfrm>
          <a:prstGeom prst="rect">
            <a:avLst/>
          </a:prstGeom>
          <a:noFill/>
        </p:spPr>
        <p:txBody>
          <a:bodyPr wrap="square" rtlCol="0">
            <a:spAutoFit/>
          </a:bodyPr>
          <a:lstStyle/>
          <a:p>
            <a:pPr>
              <a:spcAft>
                <a:spcPts val="300"/>
              </a:spcAft>
              <a:buFont typeface="Wingdings" charset="2"/>
              <a:buChar char="ü"/>
            </a:pPr>
            <a:r>
              <a:rPr lang="fr-FR" sz="1600" dirty="0" smtClean="0"/>
              <a:t>Des états de la recherche en France, </a:t>
            </a:r>
            <a:r>
              <a:rPr lang="fr-FR" sz="1600" dirty="0"/>
              <a:t>au sein de la société savante (SFSIC) et une prospection systématique dans les principales revues avec comités de rédaction à partir du mot clé </a:t>
            </a:r>
            <a:r>
              <a:rPr lang="fr-FR" sz="1600" i="1" dirty="0"/>
              <a:t>Communication internationale</a:t>
            </a:r>
          </a:p>
          <a:p>
            <a:pPr>
              <a:spcAft>
                <a:spcPts val="300"/>
              </a:spcAft>
              <a:buFont typeface="Wingdings" charset="2"/>
              <a:buChar char="ü"/>
            </a:pPr>
            <a:r>
              <a:rPr lang="fr-FR" sz="1600" dirty="0" smtClean="0"/>
              <a:t>Des recherches bibliographiques : thématiques ou remontée des filières</a:t>
            </a:r>
          </a:p>
        </p:txBody>
      </p:sp>
      <p:pic>
        <p:nvPicPr>
          <p:cNvPr id="2" name="Image 1"/>
          <p:cNvPicPr>
            <a:picLocks noChangeAspect="1"/>
          </p:cNvPicPr>
          <p:nvPr/>
        </p:nvPicPr>
        <p:blipFill>
          <a:blip r:embed="rId2"/>
          <a:stretch>
            <a:fillRect/>
          </a:stretch>
        </p:blipFill>
        <p:spPr>
          <a:xfrm>
            <a:off x="1115615" y="3356992"/>
            <a:ext cx="2026617" cy="1512168"/>
          </a:xfrm>
          <a:prstGeom prst="rect">
            <a:avLst/>
          </a:prstGeom>
        </p:spPr>
      </p:pic>
      <p:pic>
        <p:nvPicPr>
          <p:cNvPr id="16" name="Image 15"/>
          <p:cNvPicPr>
            <a:picLocks noChangeAspect="1"/>
          </p:cNvPicPr>
          <p:nvPr/>
        </p:nvPicPr>
        <p:blipFill>
          <a:blip r:embed="rId3"/>
          <a:stretch>
            <a:fillRect/>
          </a:stretch>
        </p:blipFill>
        <p:spPr>
          <a:xfrm>
            <a:off x="6660232" y="3356992"/>
            <a:ext cx="1620180" cy="1440160"/>
          </a:xfrm>
          <a:prstGeom prst="rect">
            <a:avLst/>
          </a:prstGeom>
        </p:spPr>
      </p:pic>
      <p:pic>
        <p:nvPicPr>
          <p:cNvPr id="17" name="Image 16"/>
          <p:cNvPicPr>
            <a:picLocks noChangeAspect="1"/>
          </p:cNvPicPr>
          <p:nvPr/>
        </p:nvPicPr>
        <p:blipFill>
          <a:blip r:embed="rId4"/>
          <a:stretch>
            <a:fillRect/>
          </a:stretch>
        </p:blipFill>
        <p:spPr>
          <a:xfrm>
            <a:off x="3347864" y="3356992"/>
            <a:ext cx="3096344" cy="1553055"/>
          </a:xfrm>
          <a:prstGeom prst="rect">
            <a:avLst/>
          </a:prstGeom>
        </p:spPr>
      </p:pic>
    </p:spTree>
    <p:extLst>
      <p:ext uri="{BB962C8B-B14F-4D97-AF65-F5344CB8AC3E}">
        <p14:creationId xmlns:p14="http://schemas.microsoft.com/office/powerpoint/2010/main" val="300676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IMG_148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7075" y="4077072"/>
            <a:ext cx="2784309" cy="2088232"/>
          </a:xfrm>
          <a:prstGeom prst="rect">
            <a:avLst/>
          </a:prstGeom>
        </p:spPr>
      </p:pic>
      <p:pic>
        <p:nvPicPr>
          <p:cNvPr id="5" name="Image 4" descr="Amphi plan 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2780928"/>
            <a:ext cx="2195736" cy="1469873"/>
          </a:xfrm>
          <a:prstGeom prst="rect">
            <a:avLst/>
          </a:prstGeom>
        </p:spPr>
      </p:pic>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19</a:t>
            </a:fld>
            <a:endParaRPr lang="fr-FR" smtClean="0"/>
          </a:p>
        </p:txBody>
      </p:sp>
      <p:sp>
        <p:nvSpPr>
          <p:cNvPr id="7" name="Espace réservé de la date 6"/>
          <p:cNvSpPr>
            <a:spLocks noGrp="1"/>
          </p:cNvSpPr>
          <p:nvPr>
            <p:ph type="dt" sz="quarter" idx="10"/>
          </p:nvPr>
        </p:nvSpPr>
        <p:spPr>
          <a:xfrm>
            <a:off x="685800" y="6248400"/>
            <a:ext cx="2950096" cy="609600"/>
          </a:xfrm>
        </p:spPr>
        <p:txBody>
          <a:bodyPr/>
          <a:lstStyle/>
          <a:p>
            <a:pPr>
              <a:defRPr/>
            </a:pPr>
            <a:r>
              <a:rPr lang="fr-FR" smtClean="0"/>
              <a:t>B. Cabedoche 17 décembre 2016</a:t>
            </a:r>
            <a:endParaRPr lang="fr-FR" dirty="0"/>
          </a:p>
        </p:txBody>
      </p:sp>
      <p:sp>
        <p:nvSpPr>
          <p:cNvPr id="9" name="ZoneTexte 8"/>
          <p:cNvSpPr txBox="1"/>
          <p:nvPr/>
        </p:nvSpPr>
        <p:spPr>
          <a:xfrm>
            <a:off x="323528" y="404664"/>
            <a:ext cx="6840760" cy="3777957"/>
          </a:xfrm>
          <a:prstGeom prst="rect">
            <a:avLst/>
          </a:prstGeom>
          <a:noFill/>
        </p:spPr>
        <p:txBody>
          <a:bodyPr wrap="square" rtlCol="0">
            <a:spAutoFit/>
          </a:bodyPr>
          <a:lstStyle/>
          <a:p>
            <a:pPr>
              <a:spcAft>
                <a:spcPts val="300"/>
              </a:spcAft>
            </a:pPr>
            <a:r>
              <a:rPr lang="fr-FR" sz="1800" b="1" dirty="0" smtClean="0"/>
              <a:t>La ressource des partenariats internationaux </a:t>
            </a:r>
          </a:p>
          <a:p>
            <a:pPr marL="742950" lvl="1" indent="-285750">
              <a:spcAft>
                <a:spcPts val="300"/>
              </a:spcAft>
              <a:buFont typeface="Courier New"/>
              <a:buChar char="o"/>
            </a:pPr>
            <a:r>
              <a:rPr lang="fr-FR" sz="1400" dirty="0" smtClean="0"/>
              <a:t>Colloques bi et multilatéraux (Roumanie, Afrique)</a:t>
            </a:r>
          </a:p>
          <a:p>
            <a:pPr marL="742950" lvl="1" indent="-285750">
              <a:spcAft>
                <a:spcPts val="300"/>
              </a:spcAft>
              <a:buFont typeface="Courier New"/>
              <a:buChar char="o"/>
            </a:pPr>
            <a:r>
              <a:rPr lang="fr-FR" sz="1400" dirty="0" smtClean="0"/>
              <a:t>Groupes de recherches internationaux (IRMC de Tunis)</a:t>
            </a:r>
          </a:p>
          <a:p>
            <a:pPr marL="742950" lvl="1" indent="-285750">
              <a:spcAft>
                <a:spcPts val="300"/>
              </a:spcAft>
              <a:buFont typeface="Courier New"/>
              <a:buChar char="o"/>
            </a:pPr>
            <a:r>
              <a:rPr lang="fr-FR" sz="1400" dirty="0" smtClean="0"/>
              <a:t>Universités d’été (ECREA)</a:t>
            </a:r>
          </a:p>
          <a:p>
            <a:pPr marL="742950" lvl="1" indent="-285750">
              <a:spcAft>
                <a:spcPts val="300"/>
              </a:spcAft>
              <a:buFont typeface="Courier New"/>
              <a:buChar char="o"/>
            </a:pPr>
            <a:r>
              <a:rPr lang="fr-FR" sz="1400" dirty="0" smtClean="0"/>
              <a:t>Consortiums régionaux (</a:t>
            </a:r>
            <a:r>
              <a:rPr lang="fr-FR" sz="1400" dirty="0" err="1" smtClean="0"/>
              <a:t>Galatasaray</a:t>
            </a:r>
            <a:r>
              <a:rPr lang="fr-FR" sz="1400" dirty="0" smtClean="0"/>
              <a:t> en Turquie)</a:t>
            </a:r>
          </a:p>
          <a:p>
            <a:pPr marL="742950" lvl="1" indent="-285750">
              <a:spcAft>
                <a:spcPts val="300"/>
              </a:spcAft>
              <a:buFont typeface="Courier New"/>
              <a:buChar char="o"/>
            </a:pPr>
            <a:r>
              <a:rPr lang="fr-FR" sz="1400" dirty="0" smtClean="0"/>
              <a:t>Écoles doctorales (Lund, Malaga, Beyrouth, Douala)</a:t>
            </a:r>
          </a:p>
          <a:p>
            <a:pPr marL="742950" lvl="1" indent="-285750">
              <a:spcAft>
                <a:spcPts val="300"/>
              </a:spcAft>
              <a:buFont typeface="Courier New"/>
              <a:buChar char="o"/>
            </a:pPr>
            <a:r>
              <a:rPr lang="fr-FR" sz="1400" dirty="0" smtClean="0"/>
              <a:t>Évaluations pour fonds de financements (Canada, Portugal, Brésil, </a:t>
            </a:r>
            <a:r>
              <a:rPr lang="fr-FR" sz="1400" dirty="0" err="1" smtClean="0"/>
              <a:t>Luxembiurg</a:t>
            </a:r>
            <a:r>
              <a:rPr lang="fr-FR" sz="1400" dirty="0" smtClean="0"/>
              <a:t>)</a:t>
            </a:r>
          </a:p>
          <a:p>
            <a:pPr marL="742950" lvl="1" indent="-285750">
              <a:spcAft>
                <a:spcPts val="300"/>
              </a:spcAft>
              <a:buFont typeface="Courier New"/>
              <a:buChar char="o"/>
            </a:pPr>
            <a:r>
              <a:rPr lang="fr-FR" sz="1400" dirty="0" smtClean="0"/>
              <a:t>Les réseaux anglophones (</a:t>
            </a:r>
            <a:r>
              <a:rPr lang="fr-FR" sz="1400" dirty="0" err="1" smtClean="0"/>
              <a:t>Westminter</a:t>
            </a:r>
            <a:r>
              <a:rPr lang="fr-FR" sz="1400" dirty="0" smtClean="0"/>
              <a:t>), lusophones (</a:t>
            </a:r>
            <a:r>
              <a:rPr lang="fr-FR" sz="1400" dirty="0" err="1" smtClean="0"/>
              <a:t>Unisinos</a:t>
            </a:r>
            <a:r>
              <a:rPr lang="fr-FR" sz="1400" dirty="0" smtClean="0"/>
              <a:t>, Brésil), hispanophones (Mexico, via le réseau </a:t>
            </a:r>
            <a:r>
              <a:rPr lang="fr-FR" sz="1400" dirty="0" err="1" smtClean="0"/>
              <a:t>Orbicom</a:t>
            </a:r>
            <a:r>
              <a:rPr lang="fr-FR" sz="1400" dirty="0" smtClean="0"/>
              <a:t>)</a:t>
            </a:r>
          </a:p>
          <a:p>
            <a:pPr marL="742950" lvl="1" indent="-285750">
              <a:spcAft>
                <a:spcPts val="300"/>
              </a:spcAft>
              <a:buFont typeface="Courier New"/>
              <a:buChar char="o"/>
            </a:pPr>
            <a:r>
              <a:rPr lang="fr-FR" sz="1400" dirty="0" smtClean="0"/>
              <a:t>Les recrutements de professeurs (Moscou, CUC)</a:t>
            </a:r>
          </a:p>
          <a:p>
            <a:pPr marL="742950" lvl="1" indent="-285750">
              <a:spcAft>
                <a:spcPts val="300"/>
              </a:spcAft>
              <a:buFont typeface="Courier New"/>
              <a:buChar char="o"/>
            </a:pPr>
            <a:r>
              <a:rPr lang="fr-FR" sz="1400" dirty="0" smtClean="0"/>
              <a:t>Les leçons inaugurales et conférences d’ouverture à colloques</a:t>
            </a:r>
          </a:p>
          <a:p>
            <a:pPr marL="742950" lvl="1" indent="-285750">
              <a:spcAft>
                <a:spcPts val="300"/>
              </a:spcAft>
              <a:buFont typeface="Courier New"/>
              <a:buChar char="o"/>
            </a:pPr>
            <a:r>
              <a:rPr lang="fr-FR" sz="1400" dirty="0" smtClean="0"/>
              <a:t>Les états de la recherche au niveau régional (</a:t>
            </a:r>
            <a:r>
              <a:rPr lang="fr-FR" sz="1400" dirty="0" err="1" smtClean="0"/>
              <a:t>European</a:t>
            </a:r>
            <a:r>
              <a:rPr lang="fr-FR" sz="1400" dirty="0" smtClean="0"/>
              <a:t> Science </a:t>
            </a:r>
            <a:r>
              <a:rPr lang="fr-FR" sz="1400" dirty="0" err="1" smtClean="0"/>
              <a:t>Foundation</a:t>
            </a:r>
            <a:r>
              <a:rPr lang="fr-FR" sz="1400" dirty="0" smtClean="0"/>
              <a:t>)</a:t>
            </a:r>
          </a:p>
          <a:p>
            <a:pPr marL="742950" lvl="1" indent="-285750">
              <a:spcAft>
                <a:spcPts val="300"/>
              </a:spcAft>
              <a:buFont typeface="Courier New"/>
              <a:buChar char="o"/>
            </a:pPr>
            <a:r>
              <a:rPr lang="fr-FR" sz="1400" dirty="0" smtClean="0"/>
              <a:t>Les travaux en tant qu’expert pour l’Unesco, l’Unicef, l’</a:t>
            </a:r>
            <a:r>
              <a:rPr lang="fr-FR" sz="1400" dirty="0" err="1" smtClean="0"/>
              <a:t>Unitar</a:t>
            </a:r>
            <a:endParaRPr lang="fr-FR" sz="1400" dirty="0" smtClean="0"/>
          </a:p>
        </p:txBody>
      </p:sp>
      <p:pic>
        <p:nvPicPr>
          <p:cNvPr id="3" name="Image 2" descr="IMG_534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8264" y="1484784"/>
            <a:ext cx="2051719" cy="1538789"/>
          </a:xfrm>
          <a:prstGeom prst="rect">
            <a:avLst/>
          </a:prstGeom>
        </p:spPr>
      </p:pic>
      <p:pic>
        <p:nvPicPr>
          <p:cNvPr id="4" name="Image 3" descr="IMG_572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20" y="0"/>
            <a:ext cx="1433313" cy="1911084"/>
          </a:xfrm>
          <a:prstGeom prst="rect">
            <a:avLst/>
          </a:prstGeom>
        </p:spPr>
      </p:pic>
      <p:pic>
        <p:nvPicPr>
          <p:cNvPr id="8" name="Image 7" descr="IMG_109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4149080"/>
            <a:ext cx="1863625" cy="2469234"/>
          </a:xfrm>
          <a:prstGeom prst="rect">
            <a:avLst/>
          </a:prstGeom>
        </p:spPr>
      </p:pic>
      <p:pic>
        <p:nvPicPr>
          <p:cNvPr id="11" name="Image 10" descr="IMG_081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4365104"/>
            <a:ext cx="1869672" cy="2492896"/>
          </a:xfrm>
          <a:prstGeom prst="rect">
            <a:avLst/>
          </a:prstGeom>
        </p:spPr>
      </p:pic>
      <p:pic>
        <p:nvPicPr>
          <p:cNvPr id="12" name="Image 11" descr="IMG_1623.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248" y="116632"/>
            <a:ext cx="2051719" cy="1538789"/>
          </a:xfrm>
          <a:prstGeom prst="rect">
            <a:avLst/>
          </a:prstGeom>
        </p:spPr>
      </p:pic>
      <p:pic>
        <p:nvPicPr>
          <p:cNvPr id="14" name="Image 13" descr="DSC_0523.JPG"/>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1619672" y="4293096"/>
            <a:ext cx="2168331" cy="1440160"/>
          </a:xfrm>
          <a:prstGeom prst="rect">
            <a:avLst/>
          </a:prstGeom>
        </p:spPr>
      </p:pic>
      <p:pic>
        <p:nvPicPr>
          <p:cNvPr id="15" name="Image 14" descr="IMG_3634.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39752" y="5417840"/>
            <a:ext cx="1920213" cy="1440160"/>
          </a:xfrm>
          <a:prstGeom prst="rect">
            <a:avLst/>
          </a:prstGeom>
        </p:spPr>
      </p:pic>
      <p:pic>
        <p:nvPicPr>
          <p:cNvPr id="16" name="Image 15" descr="IMG_2113.JPG"/>
          <p:cNvPicPr>
            <a:picLocks noChangeAspect="1"/>
          </p:cNvPicPr>
          <p:nvPr/>
        </p:nvPicPr>
        <p:blipFill>
          <a:blip>
            <a:extLst>
              <a:ext uri="{28A0092B-C50C-407E-A947-70E740481C1C}">
                <a14:useLocalDpi xmlns:a14="http://schemas.microsoft.com/office/drawing/2010/main" val="0"/>
              </a:ext>
            </a:extLst>
          </a:blip>
          <a:stretch>
            <a:fillRect/>
          </a:stretch>
        </p:blipFill>
        <p:spPr>
          <a:xfrm>
            <a:off x="3347864" y="4365104"/>
            <a:ext cx="2160240" cy="1440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2</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pic>
        <p:nvPicPr>
          <p:cNvPr id="4" name="Image 3"/>
          <p:cNvPicPr>
            <a:picLocks noChangeAspect="1"/>
          </p:cNvPicPr>
          <p:nvPr/>
        </p:nvPicPr>
        <p:blipFill>
          <a:blip r:embed="rId3"/>
          <a:stretch>
            <a:fillRect/>
          </a:stretch>
        </p:blipFill>
        <p:spPr>
          <a:xfrm>
            <a:off x="1331640" y="908720"/>
            <a:ext cx="6840760" cy="51239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1"/>
            <a:ext cx="7605464" cy="1015663"/>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000" b="1" dirty="0">
                <a:solidFill>
                  <a:srgbClr val="010102"/>
                </a:solidFill>
                <a:cs typeface="ヒラギノ角ゴ Pro W3" charset="-128"/>
              </a:rPr>
              <a:t>2</a:t>
            </a:r>
            <a:r>
              <a:rPr lang="fr-FR" sz="3000" b="1" dirty="0" smtClean="0">
                <a:solidFill>
                  <a:srgbClr val="010102"/>
                </a:solidFill>
                <a:cs typeface="ヒラギノ角ゴ Pro W3" charset="-128"/>
              </a:rPr>
              <a:t> – Un premier débroussaillage terminologique</a:t>
            </a:r>
            <a:endParaRPr lang="fr-FR" sz="30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20</a:t>
            </a:fld>
            <a:endParaRPr lang="fr-FR" smtClean="0"/>
          </a:p>
        </p:txBody>
      </p:sp>
      <p:sp>
        <p:nvSpPr>
          <p:cNvPr id="7" name="Espace réservé de la date 6"/>
          <p:cNvSpPr>
            <a:spLocks noGrp="1"/>
          </p:cNvSpPr>
          <p:nvPr>
            <p:ph type="dt" sz="quarter" idx="10"/>
          </p:nvPr>
        </p:nvSpPr>
        <p:spPr>
          <a:xfrm>
            <a:off x="685800" y="6248400"/>
            <a:ext cx="2950096" cy="609600"/>
          </a:xfrm>
        </p:spPr>
        <p:txBody>
          <a:bodyPr/>
          <a:lstStyle/>
          <a:p>
            <a:pPr>
              <a:defRPr/>
            </a:pPr>
            <a:r>
              <a:rPr lang="fr-FR" smtClean="0"/>
              <a:t>B. Cabedoche 17 décembre 2016</a:t>
            </a:r>
            <a:endParaRPr lang="fr-FR" dirty="0"/>
          </a:p>
        </p:txBody>
      </p:sp>
      <p:sp>
        <p:nvSpPr>
          <p:cNvPr id="9" name="ZoneTexte 8"/>
          <p:cNvSpPr txBox="1"/>
          <p:nvPr/>
        </p:nvSpPr>
        <p:spPr>
          <a:xfrm>
            <a:off x="1187624" y="1916832"/>
            <a:ext cx="7488832" cy="738664"/>
          </a:xfrm>
          <a:prstGeom prst="rect">
            <a:avLst/>
          </a:prstGeom>
          <a:noFill/>
        </p:spPr>
        <p:txBody>
          <a:bodyPr wrap="square" rtlCol="0">
            <a:spAutoFit/>
          </a:bodyPr>
          <a:lstStyle/>
          <a:p>
            <a:pPr algn="just">
              <a:spcAft>
                <a:spcPts val="300"/>
              </a:spcAft>
              <a:buFont typeface="Wingdings" charset="2"/>
              <a:buChar char="ü"/>
            </a:pPr>
            <a:r>
              <a:rPr lang="fr-FR" sz="1400" dirty="0" smtClean="0"/>
              <a:t>L’objet, comme les acteurs, répertoriés </a:t>
            </a:r>
            <a:r>
              <a:rPr lang="fr-FR" sz="1400" dirty="0"/>
              <a:t>à</a:t>
            </a:r>
            <a:r>
              <a:rPr lang="fr-FR" sz="1400" dirty="0" smtClean="0"/>
              <a:t> partir du mot-clé </a:t>
            </a:r>
            <a:r>
              <a:rPr lang="fr-FR" sz="1400" i="1" dirty="0"/>
              <a:t>Communication </a:t>
            </a:r>
            <a:r>
              <a:rPr lang="fr-FR" sz="1400" i="1" dirty="0" smtClean="0"/>
              <a:t>internationale</a:t>
            </a:r>
            <a:r>
              <a:rPr lang="fr-FR" sz="1400" dirty="0" smtClean="0"/>
              <a:t>, sont insaisissables, flous, quand on les aborde selon les axes (synchronique et diachronique) et les dimensions (temporelle et spatiale).</a:t>
            </a:r>
            <a:endParaRPr lang="fr-FR" sz="1400" i="1" dirty="0"/>
          </a:p>
        </p:txBody>
      </p:sp>
      <p:pic>
        <p:nvPicPr>
          <p:cNvPr id="8" name="Image 7"/>
          <p:cNvPicPr>
            <a:picLocks noChangeAspect="1"/>
          </p:cNvPicPr>
          <p:nvPr/>
        </p:nvPicPr>
        <p:blipFill>
          <a:blip r:embed="rId2"/>
          <a:stretch>
            <a:fillRect/>
          </a:stretch>
        </p:blipFill>
        <p:spPr>
          <a:xfrm>
            <a:off x="2627784" y="2780928"/>
            <a:ext cx="1224136" cy="1080722"/>
          </a:xfrm>
          <a:prstGeom prst="rect">
            <a:avLst/>
          </a:prstGeom>
        </p:spPr>
      </p:pic>
      <p:sp>
        <p:nvSpPr>
          <p:cNvPr id="11" name="ZoneTexte 10"/>
          <p:cNvSpPr txBox="1"/>
          <p:nvPr/>
        </p:nvSpPr>
        <p:spPr>
          <a:xfrm>
            <a:off x="4067944" y="2708920"/>
            <a:ext cx="3744416" cy="1169551"/>
          </a:xfrm>
          <a:prstGeom prst="rect">
            <a:avLst/>
          </a:prstGeom>
          <a:noFill/>
        </p:spPr>
        <p:txBody>
          <a:bodyPr wrap="square" rtlCol="0">
            <a:spAutoFit/>
          </a:bodyPr>
          <a:lstStyle/>
          <a:p>
            <a:pPr algn="just">
              <a:spcAft>
                <a:spcPts val="300"/>
              </a:spcAft>
              <a:buFont typeface="Wingdings" charset="2"/>
              <a:buChar char="ü"/>
            </a:pPr>
            <a:r>
              <a:rPr lang="fr-FR" sz="1400" dirty="0"/>
              <a:t>À l’origine, </a:t>
            </a:r>
            <a:r>
              <a:rPr lang="fr-FR" sz="1400" i="1" dirty="0"/>
              <a:t>Communication internationale </a:t>
            </a:r>
            <a:r>
              <a:rPr lang="fr-FR" sz="1400" dirty="0"/>
              <a:t>signifie exclusivement relations diplomatiques entre états les plus puissants et sous Louis XIII, l’expression réduit le domaine aux faits de la </a:t>
            </a:r>
            <a:r>
              <a:rPr lang="fr-FR" sz="1400" dirty="0" smtClean="0"/>
              <a:t>cour</a:t>
            </a:r>
            <a:endParaRPr lang="fr-FR" sz="1400" dirty="0"/>
          </a:p>
        </p:txBody>
      </p:sp>
      <p:sp>
        <p:nvSpPr>
          <p:cNvPr id="12" name="ZoneTexte 11"/>
          <p:cNvSpPr txBox="1"/>
          <p:nvPr/>
        </p:nvSpPr>
        <p:spPr>
          <a:xfrm>
            <a:off x="1331640" y="4005064"/>
            <a:ext cx="7200800" cy="1854354"/>
          </a:xfrm>
          <a:prstGeom prst="rect">
            <a:avLst/>
          </a:prstGeom>
          <a:noFill/>
        </p:spPr>
        <p:txBody>
          <a:bodyPr wrap="square" rtlCol="0">
            <a:spAutoFit/>
          </a:bodyPr>
          <a:lstStyle/>
          <a:p>
            <a:pPr algn="just">
              <a:spcAft>
                <a:spcPts val="300"/>
              </a:spcAft>
              <a:buFont typeface="Wingdings" charset="2"/>
              <a:buChar char="ü"/>
            </a:pPr>
            <a:r>
              <a:rPr lang="fr-FR" sz="1400" dirty="0" smtClean="0"/>
              <a:t>En 2010, </a:t>
            </a:r>
            <a:r>
              <a:rPr lang="fr-FR" sz="1400" dirty="0"/>
              <a:t>l’Unesco invite les usagers à devenir des participants actifs de la communication internationale, « </a:t>
            </a:r>
            <a:r>
              <a:rPr lang="fr-FR" sz="1400" i="1" dirty="0"/>
              <a:t>… si l’on veut que les médias (…) améliorent aussi nos capacités de découverte de l’Autre, d’ouverture, d’acceptation mutuelle et de dialogue</a:t>
            </a:r>
            <a:r>
              <a:rPr lang="fr-FR" sz="1400" dirty="0"/>
              <a:t> ». L’appel </a:t>
            </a:r>
            <a:r>
              <a:rPr lang="fr-FR" sz="1400" dirty="0" smtClean="0"/>
              <a:t>intègre </a:t>
            </a:r>
            <a:r>
              <a:rPr lang="fr-FR" sz="1400" dirty="0"/>
              <a:t>de plus en plus d’objets, d’acteurs de problématiques et d’enjeux.</a:t>
            </a:r>
          </a:p>
          <a:p>
            <a:pPr algn="just">
              <a:spcAft>
                <a:spcPts val="300"/>
              </a:spcAft>
              <a:buFont typeface="Wingdings" charset="2"/>
              <a:buChar char="ü"/>
            </a:pPr>
            <a:r>
              <a:rPr lang="fr-FR" sz="1400" dirty="0"/>
              <a:t>La convocation de l’expression caméléon renvoie de de nombreux concepts, très discutables et très discutés : </a:t>
            </a:r>
            <a:r>
              <a:rPr lang="fr-FR" sz="1400" i="1" dirty="0"/>
              <a:t>ère numérique</a:t>
            </a:r>
            <a:r>
              <a:rPr lang="fr-FR" sz="1400" dirty="0"/>
              <a:t>, </a:t>
            </a:r>
            <a:r>
              <a:rPr lang="fr-FR" sz="1400" i="1" dirty="0"/>
              <a:t>diversité culturelle</a:t>
            </a:r>
            <a:r>
              <a:rPr lang="fr-FR" sz="1400" dirty="0"/>
              <a:t>, </a:t>
            </a:r>
            <a:r>
              <a:rPr lang="fr-FR" sz="1400" i="1" dirty="0"/>
              <a:t>modernité, communication pour le développement</a:t>
            </a:r>
            <a:r>
              <a:rPr lang="fr-FR" sz="1400" dirty="0"/>
              <a:t>, </a:t>
            </a:r>
            <a:r>
              <a:rPr lang="fr-FR" sz="1400" i="1" dirty="0"/>
              <a:t>dépendance,</a:t>
            </a:r>
            <a:r>
              <a:rPr lang="fr-FR" sz="1400" dirty="0"/>
              <a:t> </a:t>
            </a:r>
            <a:r>
              <a:rPr lang="fr-FR" sz="1400" i="1" dirty="0"/>
              <a:t>journalisme de la paix</a:t>
            </a:r>
            <a:r>
              <a:rPr lang="fr-FR" sz="1400" dirty="0"/>
              <a:t>, </a:t>
            </a:r>
            <a:r>
              <a:rPr lang="fr-FR" sz="1400" i="1" dirty="0"/>
              <a:t>créativité citoyenne</a:t>
            </a:r>
            <a:r>
              <a:rPr lang="fr-FR" sz="1400" dirty="0"/>
              <a:t>, </a:t>
            </a:r>
            <a:r>
              <a:rPr lang="fr-FR" sz="1400" dirty="0" err="1"/>
              <a:t>etc</a:t>
            </a:r>
            <a:r>
              <a:rPr lang="fr-FR" sz="1400" dirty="0"/>
              <a:t> </a:t>
            </a:r>
          </a:p>
        </p:txBody>
      </p:sp>
    </p:spTree>
    <p:extLst>
      <p:ext uri="{BB962C8B-B14F-4D97-AF65-F5344CB8AC3E}">
        <p14:creationId xmlns:p14="http://schemas.microsoft.com/office/powerpoint/2010/main" val="361521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1"/>
            <a:ext cx="7605464" cy="55399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000" b="1" dirty="0" smtClean="0">
                <a:solidFill>
                  <a:srgbClr val="010102"/>
                </a:solidFill>
                <a:cs typeface="ヒラギノ角ゴ Pro W3" charset="-128"/>
              </a:rPr>
              <a:t>3 – Une exploration interdisciplinaire</a:t>
            </a:r>
            <a:endParaRPr lang="fr-FR" sz="30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21</a:t>
            </a:fld>
            <a:endParaRPr lang="fr-FR" smtClean="0"/>
          </a:p>
        </p:txBody>
      </p:sp>
      <p:sp>
        <p:nvSpPr>
          <p:cNvPr id="7" name="Espace réservé de la date 6"/>
          <p:cNvSpPr>
            <a:spLocks noGrp="1"/>
          </p:cNvSpPr>
          <p:nvPr>
            <p:ph type="dt" sz="quarter" idx="10"/>
          </p:nvPr>
        </p:nvSpPr>
        <p:spPr>
          <a:xfrm>
            <a:off x="685800" y="6248400"/>
            <a:ext cx="2950096" cy="609600"/>
          </a:xfrm>
        </p:spPr>
        <p:txBody>
          <a:bodyPr/>
          <a:lstStyle/>
          <a:p>
            <a:pPr>
              <a:defRPr/>
            </a:pPr>
            <a:r>
              <a:rPr lang="fr-FR" smtClean="0"/>
              <a:t>B. Cabedoche 17 décembre 2016</a:t>
            </a:r>
            <a:endParaRPr lang="fr-FR" dirty="0"/>
          </a:p>
        </p:txBody>
      </p:sp>
      <p:sp>
        <p:nvSpPr>
          <p:cNvPr id="9" name="ZoneTexte 8"/>
          <p:cNvSpPr txBox="1"/>
          <p:nvPr/>
        </p:nvSpPr>
        <p:spPr>
          <a:xfrm>
            <a:off x="1115616" y="1412776"/>
            <a:ext cx="7272808" cy="954107"/>
          </a:xfrm>
          <a:prstGeom prst="rect">
            <a:avLst/>
          </a:prstGeom>
          <a:noFill/>
        </p:spPr>
        <p:txBody>
          <a:bodyPr wrap="square" rtlCol="0">
            <a:spAutoFit/>
          </a:bodyPr>
          <a:lstStyle/>
          <a:p>
            <a:pPr>
              <a:spcAft>
                <a:spcPts val="300"/>
              </a:spcAft>
              <a:buFont typeface="Wingdings" charset="2"/>
              <a:buChar char="ü"/>
            </a:pPr>
            <a:r>
              <a:rPr lang="fr-FR" sz="1400" dirty="0" smtClean="0"/>
              <a:t>La polémologie renvoie à deux visions : le monde sauvage de Thomas Hobbes adoptée par les Etats-Unis; l’</a:t>
            </a:r>
            <a:r>
              <a:rPr lang="fr-FR" sz="1400" i="1" dirty="0" smtClean="0"/>
              <a:t>homo </a:t>
            </a:r>
            <a:r>
              <a:rPr lang="fr-FR" sz="1400" i="1" dirty="0" err="1" smtClean="0"/>
              <a:t>furiosus</a:t>
            </a:r>
            <a:r>
              <a:rPr lang="fr-FR" sz="1400" i="1" dirty="0" smtClean="0"/>
              <a:t> </a:t>
            </a:r>
            <a:r>
              <a:rPr lang="fr-FR" sz="1400" dirty="0" smtClean="0"/>
              <a:t>européen, distinguant guerre et paix. Deux visions dépassées à l’ère des conflits post-étatiques et post-politiques, du glissement de la diplomatie du fort au faible à celle du fort au fou et des stratégies de soft power.</a:t>
            </a:r>
            <a:endParaRPr lang="fr-FR" sz="1400" i="1" dirty="0"/>
          </a:p>
        </p:txBody>
      </p:sp>
      <p:pic>
        <p:nvPicPr>
          <p:cNvPr id="2" name="Image 1"/>
          <p:cNvPicPr>
            <a:picLocks noChangeAspect="1"/>
          </p:cNvPicPr>
          <p:nvPr/>
        </p:nvPicPr>
        <p:blipFill>
          <a:blip r:embed="rId2"/>
          <a:stretch>
            <a:fillRect/>
          </a:stretch>
        </p:blipFill>
        <p:spPr>
          <a:xfrm>
            <a:off x="1259632" y="2420888"/>
            <a:ext cx="3024336" cy="2160240"/>
          </a:xfrm>
          <a:prstGeom prst="rect">
            <a:avLst/>
          </a:prstGeom>
        </p:spPr>
      </p:pic>
      <p:sp>
        <p:nvSpPr>
          <p:cNvPr id="3" name="ZoneTexte 2"/>
          <p:cNvSpPr txBox="1"/>
          <p:nvPr/>
        </p:nvSpPr>
        <p:spPr>
          <a:xfrm>
            <a:off x="4572000" y="2420888"/>
            <a:ext cx="3672408" cy="2069798"/>
          </a:xfrm>
          <a:prstGeom prst="rect">
            <a:avLst/>
          </a:prstGeom>
          <a:noFill/>
        </p:spPr>
        <p:txBody>
          <a:bodyPr wrap="square" rtlCol="0">
            <a:spAutoFit/>
          </a:bodyPr>
          <a:lstStyle/>
          <a:p>
            <a:pPr>
              <a:spcAft>
                <a:spcPts val="300"/>
              </a:spcAft>
              <a:buFont typeface="Wingdings" charset="2"/>
              <a:buChar char="ü"/>
            </a:pPr>
            <a:r>
              <a:rPr lang="fr-FR" sz="1400" dirty="0"/>
              <a:t>La linguistique élargit les outils d’analyse pour identifier la </a:t>
            </a:r>
            <a:r>
              <a:rPr lang="fr-FR" sz="1400" i="1" dirty="0"/>
              <a:t>mauvaise propagande médiatique </a:t>
            </a:r>
            <a:r>
              <a:rPr lang="fr-FR" sz="1400" dirty="0"/>
              <a:t>et confondre l’ennemi sur son propre territoire national</a:t>
            </a:r>
          </a:p>
          <a:p>
            <a:pPr>
              <a:spcAft>
                <a:spcPts val="300"/>
              </a:spcAft>
              <a:buFont typeface="Wingdings" charset="2"/>
              <a:buChar char="ü"/>
            </a:pPr>
            <a:r>
              <a:rPr lang="fr-FR" sz="1400" dirty="0"/>
              <a:t>Les sciences politiques offrent le cadre des théories de l’État, identifiant les enjeux essentiellement sous l’angle culturel et de l’autonomisation de la sphère autonome par rapport à la sphère </a:t>
            </a:r>
            <a:r>
              <a:rPr lang="fr-FR" sz="1400" dirty="0" smtClean="0"/>
              <a:t>politique</a:t>
            </a:r>
            <a:endParaRPr lang="fr-FR" sz="1400" dirty="0"/>
          </a:p>
        </p:txBody>
      </p:sp>
      <p:sp>
        <p:nvSpPr>
          <p:cNvPr id="4" name="ZoneTexte 3"/>
          <p:cNvSpPr txBox="1"/>
          <p:nvPr/>
        </p:nvSpPr>
        <p:spPr>
          <a:xfrm>
            <a:off x="1115616" y="4581128"/>
            <a:ext cx="7344816" cy="1800200"/>
          </a:xfrm>
          <a:prstGeom prst="rect">
            <a:avLst/>
          </a:prstGeom>
          <a:noFill/>
        </p:spPr>
        <p:txBody>
          <a:bodyPr wrap="square" rtlCol="0">
            <a:spAutoFit/>
          </a:bodyPr>
          <a:lstStyle/>
          <a:p>
            <a:pPr marL="285750" indent="-285750">
              <a:buFont typeface="Wingdings" charset="2"/>
              <a:buChar char="ü"/>
            </a:pPr>
            <a:r>
              <a:rPr lang="fr-FR" sz="1400" dirty="0"/>
              <a:t>Les sciences économiques tentent de comprendre l’</a:t>
            </a:r>
            <a:r>
              <a:rPr lang="fr-FR" sz="1400" i="1" dirty="0"/>
              <a:t>homo </a:t>
            </a:r>
            <a:r>
              <a:rPr lang="fr-FR" sz="1400" i="1" dirty="0" err="1"/>
              <a:t>œconomicus</a:t>
            </a:r>
            <a:r>
              <a:rPr lang="fr-FR" sz="1400" dirty="0"/>
              <a:t>, </a:t>
            </a:r>
            <a:r>
              <a:rPr lang="fr-FR" sz="1400" dirty="0" smtClean="0"/>
              <a:t>dénoncé avec </a:t>
            </a:r>
            <a:r>
              <a:rPr lang="fr-FR" sz="1400" dirty="0"/>
              <a:t>les réhabilitations de l’</a:t>
            </a:r>
            <a:r>
              <a:rPr lang="fr-FR" sz="1400" i="1" dirty="0"/>
              <a:t>homo </a:t>
            </a:r>
            <a:r>
              <a:rPr lang="fr-FR" sz="1400" i="1" dirty="0" err="1"/>
              <a:t>singularis</a:t>
            </a:r>
            <a:r>
              <a:rPr lang="fr-FR" sz="1400" i="1" dirty="0"/>
              <a:t> </a:t>
            </a:r>
            <a:r>
              <a:rPr lang="fr-FR" sz="1400" dirty="0"/>
              <a:t>par la psychologie sociale, l’</a:t>
            </a:r>
            <a:r>
              <a:rPr lang="fr-FR" sz="1400" i="1" dirty="0"/>
              <a:t>homo </a:t>
            </a:r>
            <a:r>
              <a:rPr lang="fr-FR" sz="1400" i="1" dirty="0" err="1"/>
              <a:t>civilis</a:t>
            </a:r>
            <a:r>
              <a:rPr lang="fr-FR" sz="1400" i="1" dirty="0"/>
              <a:t> </a:t>
            </a:r>
            <a:r>
              <a:rPr lang="fr-FR" sz="1400" dirty="0"/>
              <a:t>par le droit, l’</a:t>
            </a:r>
            <a:r>
              <a:rPr lang="fr-FR" sz="1400" i="1" dirty="0"/>
              <a:t>homo </a:t>
            </a:r>
            <a:r>
              <a:rPr lang="fr-FR" sz="1400" i="1" dirty="0" err="1"/>
              <a:t>politicus</a:t>
            </a:r>
            <a:r>
              <a:rPr lang="fr-FR" sz="1400" i="1" dirty="0"/>
              <a:t> </a:t>
            </a:r>
            <a:r>
              <a:rPr lang="fr-FR" sz="1400" dirty="0"/>
              <a:t>par les sciences politiques, qui préparent les futures ICS à l’idée d’un </a:t>
            </a:r>
            <a:r>
              <a:rPr lang="fr-FR" sz="1400" i="1" dirty="0"/>
              <a:t>sujet actif</a:t>
            </a:r>
            <a:r>
              <a:rPr lang="fr-FR" sz="1400" dirty="0"/>
              <a:t>. </a:t>
            </a:r>
            <a:endParaRPr lang="fr-FR" sz="1400" dirty="0" smtClean="0"/>
          </a:p>
          <a:p>
            <a:pPr marL="285750" indent="-285750">
              <a:buFont typeface="Wingdings" charset="2"/>
              <a:buChar char="ü"/>
            </a:pPr>
            <a:r>
              <a:rPr lang="fr-FR" sz="1400" dirty="0" smtClean="0"/>
              <a:t>La </a:t>
            </a:r>
            <a:r>
              <a:rPr lang="fr-FR" sz="1400" dirty="0"/>
              <a:t>philosophie politique ouvre à l’idée de paix perpétuelle d’Emmanuel Kant plutôt qu’au monde sauvage de Thomas Hobbes. L’anthropologie sociale parle du dedans et du dehors pour comprendre la construction sociétale; l’histoire démontre l’évolution des </a:t>
            </a:r>
            <a:r>
              <a:rPr lang="fr-FR" sz="1400" dirty="0" smtClean="0"/>
              <a:t>références terminologiques </a:t>
            </a:r>
            <a:r>
              <a:rPr lang="fr-FR" sz="1400" dirty="0"/>
              <a:t>comme culture, civilisation</a:t>
            </a:r>
            <a:r>
              <a:rPr lang="fr-FR" sz="1400" dirty="0" smtClean="0"/>
              <a:t>…</a:t>
            </a:r>
            <a:endParaRPr lang="fr-FR" sz="1400" dirty="0"/>
          </a:p>
        </p:txBody>
      </p:sp>
    </p:spTree>
    <p:extLst>
      <p:ext uri="{BB962C8B-B14F-4D97-AF65-F5344CB8AC3E}">
        <p14:creationId xmlns:p14="http://schemas.microsoft.com/office/powerpoint/2010/main" val="211573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11760" y="630932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0"/>
            <a:ext cx="5949280" cy="1087015"/>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4 – Le choix d’une première mise en perspective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22</a:t>
            </a:fld>
            <a:endParaRPr lang="fr-FR" smtClean="0"/>
          </a:p>
        </p:txBody>
      </p:sp>
      <p:sp>
        <p:nvSpPr>
          <p:cNvPr id="7" name="Espace réservé de la date 6"/>
          <p:cNvSpPr>
            <a:spLocks noGrp="1"/>
          </p:cNvSpPr>
          <p:nvPr>
            <p:ph type="dt" sz="quarter" idx="10"/>
          </p:nvPr>
        </p:nvSpPr>
        <p:spPr>
          <a:xfrm>
            <a:off x="683568" y="6309320"/>
            <a:ext cx="2878088" cy="420960"/>
          </a:xfrm>
        </p:spPr>
        <p:txBody>
          <a:bodyPr/>
          <a:lstStyle/>
          <a:p>
            <a:pPr>
              <a:defRPr/>
            </a:pPr>
            <a:r>
              <a:rPr lang="fr-FR" smtClean="0"/>
              <a:t>B. Cabedoche 17 décembre 2016</a:t>
            </a:r>
            <a:endParaRPr lang="fr-FR" dirty="0"/>
          </a:p>
        </p:txBody>
      </p:sp>
      <p:sp>
        <p:nvSpPr>
          <p:cNvPr id="9" name="ZoneTexte 8"/>
          <p:cNvSpPr txBox="1"/>
          <p:nvPr/>
        </p:nvSpPr>
        <p:spPr>
          <a:xfrm>
            <a:off x="1115616" y="1988841"/>
            <a:ext cx="6552728" cy="4447371"/>
          </a:xfrm>
          <a:prstGeom prst="rect">
            <a:avLst/>
          </a:prstGeom>
          <a:noFill/>
        </p:spPr>
        <p:txBody>
          <a:bodyPr wrap="square" rtlCol="0">
            <a:spAutoFit/>
          </a:bodyPr>
          <a:lstStyle/>
          <a:p>
            <a:pPr>
              <a:spcAft>
                <a:spcPts val="300"/>
              </a:spcAft>
              <a:buFont typeface="Wingdings" charset="2"/>
              <a:buChar char="ü"/>
            </a:pPr>
            <a:r>
              <a:rPr lang="fr-FR" sz="2000" dirty="0" smtClean="0"/>
              <a:t>La nouvelle discipline se positionne interdisciplinaire et se constitue autour de quelques axes structurant à partir de l’objet </a:t>
            </a:r>
            <a:r>
              <a:rPr lang="fr-FR" sz="2000" i="1" dirty="0" smtClean="0"/>
              <a:t>communication internationale</a:t>
            </a:r>
            <a:r>
              <a:rPr lang="fr-FR" sz="2000" dirty="0" smtClean="0"/>
              <a:t>, appellation faussement </a:t>
            </a:r>
            <a:r>
              <a:rPr lang="fr-FR" sz="2000" dirty="0" err="1" smtClean="0"/>
              <a:t>objectivante</a:t>
            </a:r>
            <a:r>
              <a:rPr lang="fr-FR" sz="2000" dirty="0" smtClean="0"/>
              <a:t>, mais néanmoins révélant des effets de sens</a:t>
            </a:r>
          </a:p>
          <a:p>
            <a:pPr marL="742950" lvl="1" indent="-285750">
              <a:spcAft>
                <a:spcPts val="300"/>
              </a:spcAft>
              <a:buFont typeface="Arial"/>
              <a:buChar char="•"/>
            </a:pPr>
            <a:r>
              <a:rPr lang="fr-FR" sz="1600" dirty="0" smtClean="0"/>
              <a:t>Le rôle de la communication pour le changement social</a:t>
            </a:r>
          </a:p>
          <a:p>
            <a:pPr marL="742950" lvl="1" indent="-285750">
              <a:spcAft>
                <a:spcPts val="300"/>
              </a:spcAft>
              <a:buFont typeface="Arial"/>
              <a:buChar char="•"/>
            </a:pPr>
            <a:r>
              <a:rPr lang="fr-FR" sz="1600" dirty="0" smtClean="0"/>
              <a:t>Le jeu croisé des acteurs, y compris médiatiques, pour la construction des espaces politiques et sociétaux</a:t>
            </a:r>
          </a:p>
          <a:p>
            <a:pPr marL="742950" lvl="1" indent="-285750">
              <a:spcAft>
                <a:spcPts val="300"/>
              </a:spcAft>
              <a:buFont typeface="Arial"/>
              <a:buChar char="•"/>
            </a:pPr>
            <a:r>
              <a:rPr lang="fr-FR" sz="1600" dirty="0" smtClean="0"/>
              <a:t>L’interrogation des filières concernant les industries culturelles</a:t>
            </a:r>
          </a:p>
          <a:p>
            <a:pPr marL="742950" lvl="1" indent="-285750">
              <a:spcAft>
                <a:spcPts val="300"/>
              </a:spcAft>
              <a:buFont typeface="Arial"/>
              <a:buChar char="•"/>
            </a:pPr>
            <a:r>
              <a:rPr lang="fr-FR" sz="1600" dirty="0" smtClean="0"/>
              <a:t>La mise en débat critique des expressions consacrées par les acteurs, organisations internationales comprises (diversité culturelle)</a:t>
            </a:r>
          </a:p>
          <a:p>
            <a:pPr>
              <a:spcAft>
                <a:spcPts val="300"/>
              </a:spcAft>
              <a:buFont typeface="Wingdings" charset="2"/>
              <a:buChar char="ü"/>
            </a:pPr>
            <a:r>
              <a:rPr lang="fr-FR" sz="2000" dirty="0"/>
              <a:t>La nouvelle discipline </a:t>
            </a:r>
            <a:r>
              <a:rPr lang="fr-FR" sz="2000" dirty="0" smtClean="0"/>
              <a:t>définit immédiatement un premier paradigme</a:t>
            </a:r>
            <a:endParaRPr lang="fr-FR" sz="2000" dirty="0"/>
          </a:p>
          <a:p>
            <a:pPr marL="742950" lvl="1" indent="-285750">
              <a:spcAft>
                <a:spcPts val="300"/>
              </a:spcAft>
              <a:buFont typeface="Arial"/>
              <a:buChar char="•"/>
            </a:pPr>
            <a:r>
              <a:rPr lang="fr-FR" sz="1600" dirty="0"/>
              <a:t>Le </a:t>
            </a:r>
            <a:r>
              <a:rPr lang="fr-FR" sz="1600" dirty="0" smtClean="0"/>
              <a:t>rejet de tout déterminisme, technologique comme social</a:t>
            </a:r>
          </a:p>
        </p:txBody>
      </p:sp>
      <p:pic>
        <p:nvPicPr>
          <p:cNvPr id="4" name="Image 3"/>
          <p:cNvPicPr>
            <a:picLocks noChangeAspect="1"/>
          </p:cNvPicPr>
          <p:nvPr/>
        </p:nvPicPr>
        <p:blipFill>
          <a:blip r:embed="rId2"/>
          <a:stretch>
            <a:fillRect/>
          </a:stretch>
        </p:blipFill>
        <p:spPr>
          <a:xfrm>
            <a:off x="7931286" y="5013176"/>
            <a:ext cx="1227646" cy="1844824"/>
          </a:xfrm>
          <a:prstGeom prst="rect">
            <a:avLst/>
          </a:prstGeom>
        </p:spPr>
      </p:pic>
      <p:pic>
        <p:nvPicPr>
          <p:cNvPr id="5" name="Image 4"/>
          <p:cNvPicPr>
            <a:picLocks noChangeAspect="1"/>
          </p:cNvPicPr>
          <p:nvPr/>
        </p:nvPicPr>
        <p:blipFill>
          <a:blip r:embed="rId3"/>
          <a:stretch>
            <a:fillRect/>
          </a:stretch>
        </p:blipFill>
        <p:spPr>
          <a:xfrm>
            <a:off x="7912663" y="1916832"/>
            <a:ext cx="1231337" cy="1728192"/>
          </a:xfrm>
          <a:prstGeom prst="rect">
            <a:avLst/>
          </a:prstGeom>
        </p:spPr>
      </p:pic>
      <p:pic>
        <p:nvPicPr>
          <p:cNvPr id="11" name="Image 10"/>
          <p:cNvPicPr>
            <a:picLocks noChangeAspect="1"/>
          </p:cNvPicPr>
          <p:nvPr/>
        </p:nvPicPr>
        <p:blipFill>
          <a:blip r:embed="rId4"/>
          <a:stretch>
            <a:fillRect/>
          </a:stretch>
        </p:blipFill>
        <p:spPr>
          <a:xfrm>
            <a:off x="7884368" y="0"/>
            <a:ext cx="1259632" cy="1957083"/>
          </a:xfrm>
          <a:prstGeom prst="rect">
            <a:avLst/>
          </a:prstGeom>
        </p:spPr>
      </p:pic>
      <p:pic>
        <p:nvPicPr>
          <p:cNvPr id="12" name="Image 11"/>
          <p:cNvPicPr>
            <a:picLocks noChangeAspect="1"/>
          </p:cNvPicPr>
          <p:nvPr/>
        </p:nvPicPr>
        <p:blipFill rotWithShape="1">
          <a:blip r:embed="rId5"/>
          <a:srcRect l="27070" t="-1953" r="26465" b="1"/>
          <a:stretch/>
        </p:blipFill>
        <p:spPr>
          <a:xfrm>
            <a:off x="7919154" y="3501008"/>
            <a:ext cx="1204009" cy="1512168"/>
          </a:xfrm>
          <a:prstGeom prst="rect">
            <a:avLst/>
          </a:prstGeom>
        </p:spPr>
      </p:pic>
    </p:spTree>
    <p:extLst>
      <p:ext uri="{BB962C8B-B14F-4D97-AF65-F5344CB8AC3E}">
        <p14:creationId xmlns:p14="http://schemas.microsoft.com/office/powerpoint/2010/main" val="567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11760" y="630932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0"/>
            <a:ext cx="5949280" cy="1569660"/>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a:solidFill>
                  <a:srgbClr val="010102"/>
                </a:solidFill>
                <a:cs typeface="ヒラギノ角ゴ Pro W3" charset="-128"/>
              </a:rPr>
              <a:t>5 – Un premier fil conducteur à la naissance de la nouvelle discipline</a:t>
            </a: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23</a:t>
            </a:fld>
            <a:endParaRPr lang="fr-FR" smtClean="0"/>
          </a:p>
        </p:txBody>
      </p:sp>
      <p:sp>
        <p:nvSpPr>
          <p:cNvPr id="7" name="Espace réservé de la date 6"/>
          <p:cNvSpPr>
            <a:spLocks noGrp="1"/>
          </p:cNvSpPr>
          <p:nvPr>
            <p:ph type="dt" sz="quarter" idx="10"/>
          </p:nvPr>
        </p:nvSpPr>
        <p:spPr>
          <a:xfrm>
            <a:off x="683568" y="6309320"/>
            <a:ext cx="2878088" cy="420960"/>
          </a:xfrm>
        </p:spPr>
        <p:txBody>
          <a:bodyPr/>
          <a:lstStyle/>
          <a:p>
            <a:pPr>
              <a:defRPr/>
            </a:pPr>
            <a:r>
              <a:rPr lang="fr-FR" smtClean="0"/>
              <a:t>B. Cabedoche 17 décembre 2016</a:t>
            </a:r>
            <a:endParaRPr lang="fr-FR" dirty="0"/>
          </a:p>
        </p:txBody>
      </p:sp>
      <p:sp>
        <p:nvSpPr>
          <p:cNvPr id="9" name="ZoneTexte 8"/>
          <p:cNvSpPr txBox="1"/>
          <p:nvPr/>
        </p:nvSpPr>
        <p:spPr>
          <a:xfrm>
            <a:off x="1115616" y="2636912"/>
            <a:ext cx="6552728" cy="3608680"/>
          </a:xfrm>
          <a:prstGeom prst="rect">
            <a:avLst/>
          </a:prstGeom>
          <a:noFill/>
        </p:spPr>
        <p:txBody>
          <a:bodyPr wrap="square" rtlCol="0">
            <a:spAutoFit/>
          </a:bodyPr>
          <a:lstStyle/>
          <a:p>
            <a:pPr>
              <a:spcAft>
                <a:spcPts val="300"/>
              </a:spcAft>
              <a:buFont typeface="Wingdings" charset="2"/>
              <a:buChar char="ü"/>
            </a:pPr>
            <a:r>
              <a:rPr lang="fr-FR" sz="2000" dirty="0" smtClean="0"/>
              <a:t>Publication en 1980 du rapport McBride avec une première référence d’auteur </a:t>
            </a:r>
            <a:r>
              <a:rPr lang="fr-FR" sz="2000" dirty="0" err="1" smtClean="0"/>
              <a:t>Kaarle</a:t>
            </a:r>
            <a:r>
              <a:rPr lang="fr-FR" sz="2000" dirty="0" smtClean="0"/>
              <a:t> </a:t>
            </a:r>
            <a:r>
              <a:rPr lang="fr-FR" sz="2000" dirty="0" err="1" smtClean="0"/>
              <a:t>Nordenstreng</a:t>
            </a:r>
            <a:endParaRPr lang="fr-FR" sz="2000" dirty="0" smtClean="0"/>
          </a:p>
          <a:p>
            <a:pPr marL="742950" lvl="1" indent="-285750">
              <a:spcAft>
                <a:spcPts val="300"/>
              </a:spcAft>
              <a:buFont typeface="Arial"/>
              <a:buChar char="•"/>
            </a:pPr>
            <a:r>
              <a:rPr lang="fr-FR" sz="1600" dirty="0" smtClean="0"/>
              <a:t>Un concept central: la </a:t>
            </a:r>
            <a:r>
              <a:rPr lang="fr-FR" sz="1600" i="1" dirty="0" smtClean="0"/>
              <a:t>circulation à sens unique de l’information</a:t>
            </a:r>
            <a:r>
              <a:rPr lang="fr-FR" sz="1600" dirty="0" smtClean="0"/>
              <a:t>, révélant la nature des flux de l’information mondiale médiatisée et sa marchandisation croissante</a:t>
            </a:r>
          </a:p>
          <a:p>
            <a:pPr marL="742950" lvl="1" indent="-285750">
              <a:spcAft>
                <a:spcPts val="300"/>
              </a:spcAft>
              <a:buFont typeface="Arial"/>
              <a:buChar char="•"/>
            </a:pPr>
            <a:r>
              <a:rPr lang="fr-FR" sz="1600" dirty="0" smtClean="0"/>
              <a:t>Une méthode justificatrice: l’analyse comparée des contenus des médias dans le monde</a:t>
            </a:r>
          </a:p>
          <a:p>
            <a:pPr marL="742950" lvl="1" indent="-285750">
              <a:spcAft>
                <a:spcPts val="300"/>
              </a:spcAft>
              <a:buFont typeface="Arial"/>
              <a:buChar char="•"/>
            </a:pPr>
            <a:r>
              <a:rPr lang="fr-FR" sz="1600" dirty="0" smtClean="0"/>
              <a:t>Un exemple: la couverture médiatique de l’accession à l’indépendance du Surinam en 1975</a:t>
            </a:r>
          </a:p>
          <a:p>
            <a:pPr marL="742950" lvl="1" indent="-285750">
              <a:spcAft>
                <a:spcPts val="300"/>
              </a:spcAft>
              <a:buFont typeface="Arial"/>
              <a:buChar char="•"/>
            </a:pPr>
            <a:r>
              <a:rPr lang="fr-FR" sz="1600" dirty="0" smtClean="0"/>
              <a:t>Un contexte: la revendication des non-alignés pour un Nouvel Ordre Mondial de l’Information et de la Communication</a:t>
            </a:r>
          </a:p>
          <a:p>
            <a:pPr marL="742950" lvl="1" indent="-285750">
              <a:spcAft>
                <a:spcPts val="300"/>
              </a:spcAft>
              <a:buFont typeface="Arial"/>
              <a:buChar char="•"/>
            </a:pPr>
            <a:r>
              <a:rPr lang="fr-FR" sz="1600" dirty="0" smtClean="0"/>
              <a:t>Une source: un rapport contradictoire, permettant la découverte des oppositions doctrinales</a:t>
            </a:r>
          </a:p>
        </p:txBody>
      </p:sp>
      <p:pic>
        <p:nvPicPr>
          <p:cNvPr id="2" name="Image 1"/>
          <p:cNvPicPr>
            <a:picLocks noChangeAspect="1"/>
          </p:cNvPicPr>
          <p:nvPr/>
        </p:nvPicPr>
        <p:blipFill>
          <a:blip r:embed="rId2"/>
          <a:stretch>
            <a:fillRect/>
          </a:stretch>
        </p:blipFill>
        <p:spPr>
          <a:xfrm>
            <a:off x="107504" y="3501008"/>
            <a:ext cx="1410235" cy="2088232"/>
          </a:xfrm>
          <a:prstGeom prst="rect">
            <a:avLst/>
          </a:prstGeom>
        </p:spPr>
      </p:pic>
      <p:pic>
        <p:nvPicPr>
          <p:cNvPr id="8" name="Image 7"/>
          <p:cNvPicPr>
            <a:picLocks noChangeAspect="1"/>
          </p:cNvPicPr>
          <p:nvPr/>
        </p:nvPicPr>
        <p:blipFill>
          <a:blip r:embed="rId3"/>
          <a:stretch>
            <a:fillRect/>
          </a:stretch>
        </p:blipFill>
        <p:spPr>
          <a:xfrm>
            <a:off x="6948264" y="5410523"/>
            <a:ext cx="2195736" cy="1482873"/>
          </a:xfrm>
          <a:prstGeom prst="rect">
            <a:avLst/>
          </a:prstGeom>
        </p:spPr>
      </p:pic>
      <p:pic>
        <p:nvPicPr>
          <p:cNvPr id="13" name="Image 12"/>
          <p:cNvPicPr>
            <a:picLocks noChangeAspect="1"/>
          </p:cNvPicPr>
          <p:nvPr/>
        </p:nvPicPr>
        <p:blipFill>
          <a:blip r:embed="rId4"/>
          <a:stretch>
            <a:fillRect/>
          </a:stretch>
        </p:blipFill>
        <p:spPr>
          <a:xfrm>
            <a:off x="7020272" y="2492896"/>
            <a:ext cx="2123728" cy="1550401"/>
          </a:xfrm>
          <a:prstGeom prst="rect">
            <a:avLst/>
          </a:prstGeom>
        </p:spPr>
      </p:pic>
    </p:spTree>
    <p:extLst>
      <p:ext uri="{BB962C8B-B14F-4D97-AF65-F5344CB8AC3E}">
        <p14:creationId xmlns:p14="http://schemas.microsoft.com/office/powerpoint/2010/main" val="249151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683568" y="685800"/>
            <a:ext cx="8352928"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6 – Un premier positionnement, à la fois méthodologique et doctrinal </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24</a:t>
            </a:fld>
            <a:endParaRPr lang="fr-FR" smtClean="0"/>
          </a:p>
        </p:txBody>
      </p:sp>
      <p:sp>
        <p:nvSpPr>
          <p:cNvPr id="7" name="Espace réservé de la date 6"/>
          <p:cNvSpPr>
            <a:spLocks noGrp="1"/>
          </p:cNvSpPr>
          <p:nvPr>
            <p:ph type="dt" sz="quarter" idx="10"/>
          </p:nvPr>
        </p:nvSpPr>
        <p:spPr>
          <a:xfrm>
            <a:off x="685800" y="6248400"/>
            <a:ext cx="2950096" cy="492968"/>
          </a:xfrm>
        </p:spPr>
        <p:txBody>
          <a:bodyPr/>
          <a:lstStyle/>
          <a:p>
            <a:pPr>
              <a:defRPr/>
            </a:pPr>
            <a:r>
              <a:rPr lang="fr-FR" smtClean="0"/>
              <a:t>B. Cabedoche 17 décembre 2016</a:t>
            </a:r>
            <a:endParaRPr lang="fr-FR" dirty="0"/>
          </a:p>
        </p:txBody>
      </p:sp>
      <p:sp>
        <p:nvSpPr>
          <p:cNvPr id="9" name="ZoneTexte 8"/>
          <p:cNvSpPr txBox="1"/>
          <p:nvPr/>
        </p:nvSpPr>
        <p:spPr>
          <a:xfrm>
            <a:off x="1187624" y="1844825"/>
            <a:ext cx="7776864" cy="3254737"/>
          </a:xfrm>
          <a:prstGeom prst="rect">
            <a:avLst/>
          </a:prstGeom>
          <a:noFill/>
        </p:spPr>
        <p:txBody>
          <a:bodyPr wrap="square" rtlCol="0">
            <a:spAutoFit/>
          </a:bodyPr>
          <a:lstStyle/>
          <a:p>
            <a:pPr>
              <a:spcAft>
                <a:spcPts val="0"/>
              </a:spcAft>
              <a:buFont typeface="Wingdings" charset="2"/>
              <a:buChar char="ü"/>
            </a:pPr>
            <a:r>
              <a:rPr lang="fr-FR" sz="1800" dirty="0" smtClean="0"/>
              <a:t>Les travaux de </a:t>
            </a:r>
            <a:r>
              <a:rPr lang="fr-FR" sz="1800" dirty="0" err="1" smtClean="0"/>
              <a:t>Nordenstreng</a:t>
            </a:r>
            <a:r>
              <a:rPr lang="fr-FR" sz="1800" dirty="0" smtClean="0"/>
              <a:t> et Varis pourraient n’avoir été retenus que pour les analyses comparées de contenus de presse</a:t>
            </a:r>
          </a:p>
          <a:p>
            <a:pPr marL="742950" lvl="1" indent="-285750">
              <a:spcAft>
                <a:spcPts val="300"/>
              </a:spcAft>
              <a:buFont typeface="Arial"/>
              <a:buChar char="•"/>
            </a:pPr>
            <a:r>
              <a:rPr lang="fr-FR" sz="1600" dirty="0" smtClean="0"/>
              <a:t>Des auteurs parlent de </a:t>
            </a:r>
            <a:r>
              <a:rPr lang="fr-FR" sz="1600" i="1" dirty="0" smtClean="0"/>
              <a:t>décoloniser l’information</a:t>
            </a:r>
            <a:r>
              <a:rPr lang="fr-FR" sz="1600" dirty="0" smtClean="0"/>
              <a:t>, à partir de ces contenus</a:t>
            </a:r>
          </a:p>
          <a:p>
            <a:pPr marL="742950" lvl="1" indent="-285750">
              <a:spcAft>
                <a:spcPts val="300"/>
              </a:spcAft>
              <a:buFont typeface="Arial"/>
              <a:buChar char="•"/>
            </a:pPr>
            <a:r>
              <a:rPr lang="fr-FR" sz="1600" dirty="0" smtClean="0"/>
              <a:t>Armand </a:t>
            </a:r>
            <a:r>
              <a:rPr lang="fr-FR" sz="1600" dirty="0" err="1" smtClean="0"/>
              <a:t>Mattelart</a:t>
            </a:r>
            <a:r>
              <a:rPr lang="fr-FR" sz="1600" dirty="0"/>
              <a:t> </a:t>
            </a:r>
            <a:r>
              <a:rPr lang="fr-FR" sz="1600" dirty="0" smtClean="0"/>
              <a:t>se fait connaître pour ses travaux critiques du </a:t>
            </a:r>
            <a:r>
              <a:rPr lang="fr-FR" sz="1600" dirty="0" err="1" smtClean="0"/>
              <a:t>quodien</a:t>
            </a:r>
            <a:r>
              <a:rPr lang="fr-FR" sz="1600" dirty="0" smtClean="0"/>
              <a:t> chilien conservateur </a:t>
            </a:r>
            <a:r>
              <a:rPr lang="fr-FR" sz="1600" i="1" dirty="0" smtClean="0"/>
              <a:t>El </a:t>
            </a:r>
            <a:r>
              <a:rPr lang="fr-FR" sz="1600" i="1" dirty="0" err="1" smtClean="0"/>
              <a:t>Mercurio</a:t>
            </a:r>
            <a:endParaRPr lang="fr-FR" sz="1600" i="1" dirty="0" smtClean="0"/>
          </a:p>
          <a:p>
            <a:pPr>
              <a:spcAft>
                <a:spcPts val="0"/>
              </a:spcAft>
              <a:buFont typeface="Wingdings" charset="2"/>
              <a:buChar char="ü"/>
            </a:pPr>
            <a:r>
              <a:rPr lang="fr-FR" sz="1800" dirty="0" smtClean="0"/>
              <a:t>Mais le terrain méthodologique déjà balisé par le structuralisme </a:t>
            </a:r>
            <a:endParaRPr lang="fr-FR" sz="1800" i="1" dirty="0" smtClean="0"/>
          </a:p>
          <a:p>
            <a:pPr marL="742950" lvl="1" indent="-285750">
              <a:spcAft>
                <a:spcPts val="300"/>
              </a:spcAft>
              <a:buFont typeface="Arial"/>
              <a:buChar char="•"/>
            </a:pPr>
            <a:r>
              <a:rPr lang="fr-FR" sz="1600" dirty="0" smtClean="0"/>
              <a:t>Par la systématisation, l’analyse structurale veut dépasser les analyses de contenu </a:t>
            </a:r>
            <a:r>
              <a:rPr lang="fr-FR" sz="1600" i="1" dirty="0" smtClean="0"/>
              <a:t>stricto sensu </a:t>
            </a:r>
            <a:r>
              <a:rPr lang="fr-FR" sz="1600" dirty="0" smtClean="0"/>
              <a:t>pour mettre en relief le signifié, la connotation, le système sous-jacent aux apparences </a:t>
            </a:r>
          </a:p>
          <a:p>
            <a:pPr marL="742950" lvl="1" indent="-285750">
              <a:spcAft>
                <a:spcPts val="300"/>
              </a:spcAft>
              <a:buFont typeface="Arial"/>
              <a:buChar char="•"/>
            </a:pPr>
            <a:r>
              <a:rPr lang="fr-FR" sz="1600" dirty="0"/>
              <a:t>Des mythes surgissent du langage porté par les communications de masse, naturalisant les valeurs de la petite bourgeoisie, par exemple avec l’école empirico-fonctionnaliste qui a défini les règles de l’analyse de contenu</a:t>
            </a:r>
          </a:p>
        </p:txBody>
      </p:sp>
      <p:pic>
        <p:nvPicPr>
          <p:cNvPr id="5" name="Image 4"/>
          <p:cNvPicPr>
            <a:picLocks noChangeAspect="1"/>
          </p:cNvPicPr>
          <p:nvPr/>
        </p:nvPicPr>
        <p:blipFill rotWithShape="1">
          <a:blip r:embed="rId2"/>
          <a:srcRect l="16096" t="1364" r="15904"/>
          <a:stretch/>
        </p:blipFill>
        <p:spPr>
          <a:xfrm>
            <a:off x="0" y="1772816"/>
            <a:ext cx="1191419" cy="1728192"/>
          </a:xfrm>
          <a:prstGeom prst="rect">
            <a:avLst/>
          </a:prstGeom>
        </p:spPr>
      </p:pic>
      <p:pic>
        <p:nvPicPr>
          <p:cNvPr id="11" name="Image 10"/>
          <p:cNvPicPr>
            <a:picLocks noChangeAspect="1"/>
          </p:cNvPicPr>
          <p:nvPr/>
        </p:nvPicPr>
        <p:blipFill>
          <a:blip r:embed="rId3"/>
          <a:stretch>
            <a:fillRect/>
          </a:stretch>
        </p:blipFill>
        <p:spPr>
          <a:xfrm>
            <a:off x="0" y="3429000"/>
            <a:ext cx="1187624" cy="1979373"/>
          </a:xfrm>
          <a:prstGeom prst="rect">
            <a:avLst/>
          </a:prstGeom>
        </p:spPr>
      </p:pic>
      <p:pic>
        <p:nvPicPr>
          <p:cNvPr id="12" name="Image 11"/>
          <p:cNvPicPr>
            <a:picLocks noChangeAspect="1"/>
          </p:cNvPicPr>
          <p:nvPr/>
        </p:nvPicPr>
        <p:blipFill>
          <a:blip r:embed="rId4"/>
          <a:stretch>
            <a:fillRect/>
          </a:stretch>
        </p:blipFill>
        <p:spPr>
          <a:xfrm>
            <a:off x="0" y="5229200"/>
            <a:ext cx="1187624" cy="1888188"/>
          </a:xfrm>
          <a:prstGeom prst="rect">
            <a:avLst/>
          </a:prstGeom>
        </p:spPr>
      </p:pic>
      <p:sp>
        <p:nvSpPr>
          <p:cNvPr id="13" name="ZoneTexte 12"/>
          <p:cNvSpPr txBox="1"/>
          <p:nvPr/>
        </p:nvSpPr>
        <p:spPr>
          <a:xfrm>
            <a:off x="1187624" y="5013176"/>
            <a:ext cx="5760640" cy="1677382"/>
          </a:xfrm>
          <a:prstGeom prst="rect">
            <a:avLst/>
          </a:prstGeom>
          <a:noFill/>
        </p:spPr>
        <p:txBody>
          <a:bodyPr wrap="square" rtlCol="0">
            <a:spAutoFit/>
          </a:bodyPr>
          <a:lstStyle/>
          <a:p>
            <a:pPr marL="342900" indent="-342900">
              <a:spcAft>
                <a:spcPts val="0"/>
              </a:spcAft>
              <a:buFont typeface="Wingdings" charset="2"/>
              <a:buChar char="ü"/>
            </a:pPr>
            <a:r>
              <a:rPr lang="fr-FR" sz="1800" dirty="0"/>
              <a:t>La critique est également doctrinale</a:t>
            </a:r>
          </a:p>
          <a:p>
            <a:pPr marL="742950" lvl="1" indent="-285750">
              <a:spcAft>
                <a:spcPts val="300"/>
              </a:spcAft>
              <a:buFont typeface="Arial"/>
              <a:buChar char="•"/>
            </a:pPr>
            <a:r>
              <a:rPr lang="fr-FR" sz="1600" dirty="0"/>
              <a:t>L’anthropologie structurale dénonce le </a:t>
            </a:r>
            <a:r>
              <a:rPr lang="fr-FR" sz="1600" i="1" dirty="0"/>
              <a:t>faux évolutionnisme </a:t>
            </a:r>
            <a:r>
              <a:rPr lang="fr-FR" sz="1600" dirty="0"/>
              <a:t>qui décrète des « peuples en retard »</a:t>
            </a:r>
          </a:p>
          <a:p>
            <a:pPr marL="742950" lvl="1" indent="-285750">
              <a:spcAft>
                <a:spcPts val="300"/>
              </a:spcAft>
              <a:buFont typeface="Arial"/>
              <a:buChar char="•"/>
            </a:pPr>
            <a:r>
              <a:rPr lang="fr-FR" sz="1600" dirty="0"/>
              <a:t>La désagrégation de la société algérienne est due au système colonial (Bourdieu)</a:t>
            </a:r>
          </a:p>
          <a:p>
            <a:endParaRPr lang="fr-FR" sz="1600" dirty="0"/>
          </a:p>
        </p:txBody>
      </p:sp>
      <p:pic>
        <p:nvPicPr>
          <p:cNvPr id="14" name="Image 13"/>
          <p:cNvPicPr>
            <a:picLocks noChangeAspect="1"/>
          </p:cNvPicPr>
          <p:nvPr/>
        </p:nvPicPr>
        <p:blipFill>
          <a:blip r:embed="rId5"/>
          <a:stretch>
            <a:fillRect/>
          </a:stretch>
        </p:blipFill>
        <p:spPr>
          <a:xfrm>
            <a:off x="7308304" y="5157192"/>
            <a:ext cx="1524000" cy="1574800"/>
          </a:xfrm>
          <a:prstGeom prst="rect">
            <a:avLst/>
          </a:prstGeom>
        </p:spPr>
      </p:pic>
    </p:spTree>
    <p:extLst>
      <p:ext uri="{BB962C8B-B14F-4D97-AF65-F5344CB8AC3E}">
        <p14:creationId xmlns:p14="http://schemas.microsoft.com/office/powerpoint/2010/main" val="185969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683568" y="685800"/>
            <a:ext cx="8352928"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a:solidFill>
                  <a:srgbClr val="010102"/>
                </a:solidFill>
                <a:cs typeface="ヒラギノ角ゴ Pro W3" charset="-128"/>
              </a:rPr>
              <a:t>7</a:t>
            </a:r>
            <a:r>
              <a:rPr lang="fr-FR" sz="3200" b="1" dirty="0" smtClean="0">
                <a:solidFill>
                  <a:srgbClr val="010102"/>
                </a:solidFill>
                <a:cs typeface="ヒラギノ角ゴ Pro W3" charset="-128"/>
              </a:rPr>
              <a:t> – Une prise en compte de l’histoire des idées : le déclin du structuralisme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25</a:t>
            </a:fld>
            <a:endParaRPr lang="fr-FR" smtClean="0"/>
          </a:p>
        </p:txBody>
      </p:sp>
      <p:sp>
        <p:nvSpPr>
          <p:cNvPr id="7" name="Espace réservé de la date 6"/>
          <p:cNvSpPr>
            <a:spLocks noGrp="1"/>
          </p:cNvSpPr>
          <p:nvPr>
            <p:ph type="dt" sz="quarter" idx="10"/>
          </p:nvPr>
        </p:nvSpPr>
        <p:spPr>
          <a:xfrm>
            <a:off x="685800" y="6248400"/>
            <a:ext cx="2950096" cy="492968"/>
          </a:xfrm>
        </p:spPr>
        <p:txBody>
          <a:bodyPr/>
          <a:lstStyle/>
          <a:p>
            <a:pPr>
              <a:defRPr/>
            </a:pPr>
            <a:r>
              <a:rPr lang="fr-FR" smtClean="0"/>
              <a:t>B. Cabedoche 17 décembre 2016</a:t>
            </a:r>
            <a:endParaRPr lang="fr-FR" dirty="0"/>
          </a:p>
        </p:txBody>
      </p:sp>
      <p:sp>
        <p:nvSpPr>
          <p:cNvPr id="9" name="ZoneTexte 8"/>
          <p:cNvSpPr txBox="1"/>
          <p:nvPr/>
        </p:nvSpPr>
        <p:spPr>
          <a:xfrm>
            <a:off x="1763688" y="1916832"/>
            <a:ext cx="7056784" cy="4485843"/>
          </a:xfrm>
          <a:prstGeom prst="rect">
            <a:avLst/>
          </a:prstGeom>
          <a:noFill/>
        </p:spPr>
        <p:txBody>
          <a:bodyPr wrap="square" rtlCol="0">
            <a:spAutoFit/>
          </a:bodyPr>
          <a:lstStyle/>
          <a:p>
            <a:pPr>
              <a:spcAft>
                <a:spcPts val="0"/>
              </a:spcAft>
              <a:buFont typeface="Wingdings" charset="2"/>
              <a:buChar char="ü"/>
            </a:pPr>
            <a:r>
              <a:rPr lang="fr-FR" sz="1800" dirty="0" smtClean="0"/>
              <a:t>L’homme n’y est plus que le support de structures</a:t>
            </a:r>
          </a:p>
          <a:p>
            <a:pPr marL="742950" lvl="1" indent="-285750">
              <a:spcAft>
                <a:spcPts val="300"/>
              </a:spcAft>
              <a:buFont typeface="Arial"/>
              <a:buChar char="•"/>
            </a:pPr>
            <a:r>
              <a:rPr lang="fr-FR" sz="1400" dirty="0"/>
              <a:t>en se focalisant sur la stigmatisation du code, la linguistique structurale y enferme le contexte. </a:t>
            </a:r>
            <a:r>
              <a:rPr lang="fr-FR" sz="1400" dirty="0" smtClean="0"/>
              <a:t>Avec Louis Althusser, la </a:t>
            </a:r>
            <a:r>
              <a:rPr lang="fr-FR" sz="1400" dirty="0"/>
              <a:t>structure apparait immobile, gelée, hors du temps et de l’espace </a:t>
            </a:r>
            <a:endParaRPr lang="fr-FR" sz="1400" dirty="0" smtClean="0"/>
          </a:p>
          <a:p>
            <a:pPr marL="742950" lvl="1" indent="-285750">
              <a:spcAft>
                <a:spcPts val="300"/>
              </a:spcAft>
              <a:buFont typeface="Arial"/>
              <a:buChar char="•"/>
            </a:pPr>
            <a:r>
              <a:rPr lang="fr-FR" sz="1400" dirty="0"/>
              <a:t>Henri Lefebvre s’était déjà prononcé contre un théâtre althussérien humainement désert, se complaisant dans l’analyse des invariants et des indéterminations et tendant à effacer l’action des </a:t>
            </a:r>
            <a:r>
              <a:rPr lang="fr-FR" sz="1400" dirty="0" smtClean="0"/>
              <a:t>sujets. </a:t>
            </a:r>
            <a:r>
              <a:rPr lang="fr-FR" sz="1400" dirty="0"/>
              <a:t>Edward Thompson avait </a:t>
            </a:r>
            <a:r>
              <a:rPr lang="fr-FR" sz="1400" dirty="0" smtClean="0"/>
              <a:t>dénoncé une </a:t>
            </a:r>
            <a:r>
              <a:rPr lang="fr-FR" sz="1400" dirty="0"/>
              <a:t>« </a:t>
            </a:r>
            <a:r>
              <a:rPr lang="fr-FR" sz="1400" i="1" dirty="0"/>
              <a:t>terrible machine à déshumaniser </a:t>
            </a:r>
            <a:r>
              <a:rPr lang="fr-FR" sz="1400" dirty="0" smtClean="0"/>
              <a:t>».</a:t>
            </a:r>
          </a:p>
          <a:p>
            <a:pPr marL="742950" lvl="1" indent="-285750">
              <a:spcAft>
                <a:spcPts val="300"/>
              </a:spcAft>
              <a:buFont typeface="Arial"/>
              <a:buChar char="•"/>
            </a:pPr>
            <a:r>
              <a:rPr lang="fr-FR" sz="1400" dirty="0"/>
              <a:t>L</a:t>
            </a:r>
            <a:r>
              <a:rPr lang="fr-FR" sz="1400" dirty="0" smtClean="0"/>
              <a:t>a </a:t>
            </a:r>
            <a:r>
              <a:rPr lang="fr-FR" sz="1400" dirty="0"/>
              <a:t>charge des années 70 se déplace alors contre le </a:t>
            </a:r>
            <a:r>
              <a:rPr lang="fr-FR" sz="1400" i="1" dirty="0"/>
              <a:t>tiers-</a:t>
            </a:r>
            <a:r>
              <a:rPr lang="fr-FR" sz="1400" i="1" dirty="0" smtClean="0"/>
              <a:t>mondisme</a:t>
            </a:r>
            <a:r>
              <a:rPr lang="fr-FR" sz="1400" dirty="0" smtClean="0"/>
              <a:t>, pour la réhabilitation </a:t>
            </a:r>
            <a:r>
              <a:rPr lang="fr-FR" sz="1400" dirty="0"/>
              <a:t>du Sujet en tant qu’être pensant autonome, lequel réclame la prise en considération de son discours </a:t>
            </a:r>
            <a:endParaRPr lang="fr-FR" sz="1400" dirty="0" smtClean="0"/>
          </a:p>
          <a:p>
            <a:pPr>
              <a:spcAft>
                <a:spcPts val="0"/>
              </a:spcAft>
              <a:buFont typeface="Wingdings" charset="2"/>
              <a:buChar char="ü"/>
            </a:pPr>
            <a:r>
              <a:rPr lang="fr-FR" sz="1800" dirty="0" smtClean="0"/>
              <a:t>L’héritage : les SIC accueillent l’analyse de discours, en tant que modes de relation</a:t>
            </a:r>
            <a:endParaRPr lang="fr-FR" sz="1800" i="1" dirty="0" smtClean="0"/>
          </a:p>
          <a:p>
            <a:pPr marL="742950" lvl="1" indent="-285750">
              <a:spcAft>
                <a:spcPts val="300"/>
              </a:spcAft>
              <a:buFont typeface="Arial"/>
              <a:buChar char="•"/>
            </a:pPr>
            <a:r>
              <a:rPr lang="fr-FR" sz="1400" dirty="0"/>
              <a:t>M</a:t>
            </a:r>
            <a:r>
              <a:rPr lang="fr-FR" sz="1400" dirty="0" smtClean="0"/>
              <a:t>ême </a:t>
            </a:r>
            <a:r>
              <a:rPr lang="fr-FR" sz="1400" dirty="0"/>
              <a:t>si l’analyse des modalités discursives (genres, rubriques, tons, registres…) est en soi </a:t>
            </a:r>
            <a:r>
              <a:rPr lang="fr-FR" sz="1400" dirty="0" smtClean="0"/>
              <a:t>signifiante, </a:t>
            </a:r>
            <a:r>
              <a:rPr lang="fr-FR" sz="1400" dirty="0"/>
              <a:t>l’information </a:t>
            </a:r>
            <a:r>
              <a:rPr lang="fr-FR" sz="1400" dirty="0" smtClean="0"/>
              <a:t>médiatisée </a:t>
            </a:r>
            <a:r>
              <a:rPr lang="fr-FR" sz="1400" dirty="0"/>
              <a:t>est moins à prendre en tant que somme de contenus qu’en tant que modes de relation, schéma de communication productive entre les groupes et les forces sociales, construit social révélateur d’un type de rapports de force entre </a:t>
            </a:r>
            <a:r>
              <a:rPr lang="fr-FR" sz="1400" dirty="0" smtClean="0"/>
              <a:t>acteurs </a:t>
            </a:r>
            <a:r>
              <a:rPr lang="fr-FR" sz="1400" dirty="0"/>
              <a:t>sociaux  </a:t>
            </a:r>
            <a:r>
              <a:rPr lang="fr-FR" sz="1400" dirty="0" smtClean="0"/>
              <a:t>(Yves de La Haye)</a:t>
            </a:r>
          </a:p>
        </p:txBody>
      </p:sp>
      <p:pic>
        <p:nvPicPr>
          <p:cNvPr id="2" name="Image 1"/>
          <p:cNvPicPr>
            <a:picLocks noChangeAspect="1"/>
          </p:cNvPicPr>
          <p:nvPr/>
        </p:nvPicPr>
        <p:blipFill>
          <a:blip r:embed="rId2"/>
          <a:stretch>
            <a:fillRect/>
          </a:stretch>
        </p:blipFill>
        <p:spPr>
          <a:xfrm>
            <a:off x="0" y="1844824"/>
            <a:ext cx="1728192" cy="2441414"/>
          </a:xfrm>
          <a:prstGeom prst="rect">
            <a:avLst/>
          </a:prstGeom>
        </p:spPr>
      </p:pic>
      <p:pic>
        <p:nvPicPr>
          <p:cNvPr id="3" name="Image 2"/>
          <p:cNvPicPr>
            <a:picLocks noChangeAspect="1"/>
          </p:cNvPicPr>
          <p:nvPr/>
        </p:nvPicPr>
        <p:blipFill rotWithShape="1">
          <a:blip r:embed="rId3"/>
          <a:srcRect l="17701" t="2369" r="16966"/>
          <a:stretch/>
        </p:blipFill>
        <p:spPr>
          <a:xfrm>
            <a:off x="0" y="4365104"/>
            <a:ext cx="1866900" cy="2789808"/>
          </a:xfrm>
          <a:prstGeom prst="rect">
            <a:avLst/>
          </a:prstGeom>
        </p:spPr>
      </p:pic>
    </p:spTree>
    <p:extLst>
      <p:ext uri="{BB962C8B-B14F-4D97-AF65-F5344CB8AC3E}">
        <p14:creationId xmlns:p14="http://schemas.microsoft.com/office/powerpoint/2010/main" val="171507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1"/>
            <a:ext cx="77494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8 – La compréhension de paradigmes: le refus de toute théorie générale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26</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1187624" y="2060848"/>
            <a:ext cx="7488832" cy="2839239"/>
          </a:xfrm>
          <a:prstGeom prst="rect">
            <a:avLst/>
          </a:prstGeom>
          <a:noFill/>
        </p:spPr>
        <p:txBody>
          <a:bodyPr wrap="square" rtlCol="0">
            <a:spAutoFit/>
          </a:bodyPr>
          <a:lstStyle/>
          <a:p>
            <a:pPr>
              <a:spcAft>
                <a:spcPts val="300"/>
              </a:spcAft>
              <a:buFont typeface="Wingdings" charset="2"/>
              <a:buChar char="ü"/>
            </a:pPr>
            <a:r>
              <a:rPr lang="fr-FR" sz="2000" dirty="0"/>
              <a:t>Le déclin du structuralisme </a:t>
            </a:r>
            <a:r>
              <a:rPr lang="fr-FR" sz="2000" dirty="0" smtClean="0"/>
              <a:t>explique </a:t>
            </a:r>
            <a:r>
              <a:rPr lang="fr-FR" sz="2000" dirty="0"/>
              <a:t>la réserve vis-à-vis de théories générales, comme celles de l’</a:t>
            </a:r>
            <a:r>
              <a:rPr lang="fr-FR" sz="2000" i="1" dirty="0"/>
              <a:t>École du développement, </a:t>
            </a:r>
            <a:r>
              <a:rPr lang="fr-FR" sz="2000" dirty="0"/>
              <a:t>dominantes </a:t>
            </a:r>
            <a:r>
              <a:rPr lang="fr-FR" sz="2000" dirty="0" smtClean="0"/>
              <a:t>auprès </a:t>
            </a:r>
            <a:r>
              <a:rPr lang="fr-FR" sz="2000" dirty="0"/>
              <a:t>des Nations Unies, </a:t>
            </a:r>
            <a:r>
              <a:rPr lang="fr-FR" sz="2000" dirty="0" smtClean="0"/>
              <a:t>depuis </a:t>
            </a:r>
            <a:r>
              <a:rPr lang="fr-FR" sz="2000" dirty="0"/>
              <a:t>les années </a:t>
            </a:r>
            <a:r>
              <a:rPr lang="fr-FR" sz="2000" dirty="0" smtClean="0"/>
              <a:t>60</a:t>
            </a:r>
            <a:endParaRPr lang="fr-FR" sz="2000" i="1" dirty="0" smtClean="0"/>
          </a:p>
          <a:p>
            <a:pPr marL="742950" lvl="1" indent="-285750">
              <a:spcBef>
                <a:spcPts val="0"/>
              </a:spcBef>
              <a:spcAft>
                <a:spcPts val="0"/>
              </a:spcAft>
              <a:buFont typeface="Arial"/>
              <a:buChar char="•"/>
            </a:pPr>
            <a:r>
              <a:rPr lang="fr-FR" sz="1600" dirty="0" smtClean="0"/>
              <a:t>Une hiérarchisation des cultures et nations selon leur état de développement avec Walt Whitman Rostow (1960)</a:t>
            </a:r>
          </a:p>
          <a:p>
            <a:pPr marL="1200150" lvl="2" indent="-285750">
              <a:spcBef>
                <a:spcPts val="0"/>
              </a:spcBef>
              <a:spcAft>
                <a:spcPts val="0"/>
              </a:spcAft>
              <a:buFontTx/>
              <a:buChar char="-"/>
            </a:pPr>
            <a:r>
              <a:rPr lang="fr-FR" sz="1400" i="1" dirty="0" smtClean="0"/>
              <a:t>La société traditionnelle</a:t>
            </a:r>
            <a:endParaRPr lang="fr-FR" sz="1400" dirty="0"/>
          </a:p>
          <a:p>
            <a:pPr marL="1200150" lvl="2" indent="-285750">
              <a:spcBef>
                <a:spcPts val="0"/>
              </a:spcBef>
              <a:spcAft>
                <a:spcPts val="0"/>
              </a:spcAft>
              <a:buFontTx/>
              <a:buChar char="-"/>
            </a:pPr>
            <a:r>
              <a:rPr lang="fr-FR" sz="1400" i="1" dirty="0" smtClean="0"/>
              <a:t>Le pré-décollage</a:t>
            </a:r>
            <a:r>
              <a:rPr lang="fr-FR" sz="1400" dirty="0" smtClean="0"/>
              <a:t>, </a:t>
            </a:r>
            <a:r>
              <a:rPr lang="fr-FR" sz="1400" dirty="0"/>
              <a:t> </a:t>
            </a:r>
            <a:r>
              <a:rPr lang="fr-FR" sz="1400" dirty="0" smtClean="0"/>
              <a:t>avec le dégagement de surplus agricole</a:t>
            </a:r>
          </a:p>
          <a:p>
            <a:pPr marL="1200150" lvl="2" indent="-285750">
              <a:spcBef>
                <a:spcPts val="0"/>
              </a:spcBef>
              <a:spcAft>
                <a:spcPts val="0"/>
              </a:spcAft>
              <a:buFontTx/>
              <a:buChar char="-"/>
            </a:pPr>
            <a:r>
              <a:rPr lang="fr-FR" sz="1400" i="1" dirty="0" smtClean="0"/>
              <a:t>Le take-off</a:t>
            </a:r>
            <a:r>
              <a:rPr lang="fr-FR" sz="1400" dirty="0" smtClean="0"/>
              <a:t>, à partir d’un fort investissement, l’émergence d’industries motrices, la fin des blocages culturels et socio-politiques</a:t>
            </a:r>
          </a:p>
          <a:p>
            <a:pPr marL="1200150" lvl="2" indent="-285750">
              <a:spcBef>
                <a:spcPts val="0"/>
              </a:spcBef>
              <a:spcAft>
                <a:spcPts val="0"/>
              </a:spcAft>
              <a:buFontTx/>
              <a:buChar char="-"/>
            </a:pPr>
            <a:r>
              <a:rPr lang="fr-FR" sz="1400" dirty="0" smtClean="0"/>
              <a:t>L’image de la modernité, avec l’établissement de la démocratie, condition de dépassement du décollage</a:t>
            </a:r>
          </a:p>
        </p:txBody>
      </p:sp>
      <p:pic>
        <p:nvPicPr>
          <p:cNvPr id="4" name="Image 3"/>
          <p:cNvPicPr>
            <a:picLocks noChangeAspect="1"/>
          </p:cNvPicPr>
          <p:nvPr/>
        </p:nvPicPr>
        <p:blipFill>
          <a:blip r:embed="rId2"/>
          <a:stretch>
            <a:fillRect/>
          </a:stretch>
        </p:blipFill>
        <p:spPr>
          <a:xfrm>
            <a:off x="179512" y="4902200"/>
            <a:ext cx="4152900" cy="1955800"/>
          </a:xfrm>
          <a:prstGeom prst="rect">
            <a:avLst/>
          </a:prstGeom>
        </p:spPr>
      </p:pic>
      <p:sp>
        <p:nvSpPr>
          <p:cNvPr id="5" name="ZoneTexte 4"/>
          <p:cNvSpPr txBox="1"/>
          <p:nvPr/>
        </p:nvSpPr>
        <p:spPr>
          <a:xfrm>
            <a:off x="4572000" y="4941168"/>
            <a:ext cx="4104456" cy="1169551"/>
          </a:xfrm>
          <a:prstGeom prst="rect">
            <a:avLst/>
          </a:prstGeom>
          <a:noFill/>
        </p:spPr>
        <p:txBody>
          <a:bodyPr wrap="square" rtlCol="0">
            <a:spAutoFit/>
          </a:bodyPr>
          <a:lstStyle/>
          <a:p>
            <a:pPr marL="285750" indent="-285750">
              <a:spcBef>
                <a:spcPts val="0"/>
              </a:spcBef>
              <a:spcAft>
                <a:spcPts val="0"/>
              </a:spcAft>
              <a:buFontTx/>
              <a:buChar char="-"/>
            </a:pPr>
            <a:r>
              <a:rPr lang="fr-FR" sz="1400" dirty="0"/>
              <a:t>La voie vers le développement, avec l’exode rural et le développement d’une production </a:t>
            </a:r>
            <a:r>
              <a:rPr lang="fr-FR" sz="1400" dirty="0" smtClean="0"/>
              <a:t>industrielle</a:t>
            </a:r>
          </a:p>
          <a:p>
            <a:pPr marL="285750" indent="-285750">
              <a:spcBef>
                <a:spcPts val="0"/>
              </a:spcBef>
              <a:spcAft>
                <a:spcPts val="0"/>
              </a:spcAft>
              <a:buFontTx/>
              <a:buChar char="-"/>
            </a:pPr>
            <a:r>
              <a:rPr lang="fr-FR" sz="1400" dirty="0" smtClean="0"/>
              <a:t>La </a:t>
            </a:r>
            <a:r>
              <a:rPr lang="fr-FR" sz="1400" dirty="0"/>
              <a:t>maturité consacrée par la consommation de masse</a:t>
            </a:r>
            <a:r>
              <a:rPr lang="fr-FR" sz="1400" dirty="0" smtClean="0"/>
              <a:t>.</a:t>
            </a:r>
            <a:endParaRPr lang="fr-FR" sz="1400" dirty="0"/>
          </a:p>
        </p:txBody>
      </p:sp>
    </p:spTree>
    <p:extLst>
      <p:ext uri="{BB962C8B-B14F-4D97-AF65-F5344CB8AC3E}">
        <p14:creationId xmlns:p14="http://schemas.microsoft.com/office/powerpoint/2010/main" val="417003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1143000" y="685801"/>
            <a:ext cx="77494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a:solidFill>
                  <a:srgbClr val="010102"/>
                </a:solidFill>
                <a:cs typeface="ヒラギノ角ゴ Pro W3" charset="-128"/>
              </a:rPr>
              <a:t>9</a:t>
            </a:r>
            <a:r>
              <a:rPr lang="fr-FR" sz="3200" b="1" dirty="0" smtClean="0">
                <a:solidFill>
                  <a:srgbClr val="010102"/>
                </a:solidFill>
                <a:cs typeface="ヒラギノ角ゴ Pro W3" charset="-128"/>
              </a:rPr>
              <a:t> – Une analyse du contexte théorique entre écoles de pensée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27</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1187624" y="1988841"/>
            <a:ext cx="7704856" cy="4601259"/>
          </a:xfrm>
          <a:prstGeom prst="rect">
            <a:avLst/>
          </a:prstGeom>
          <a:noFill/>
        </p:spPr>
        <p:txBody>
          <a:bodyPr wrap="square" rtlCol="0">
            <a:spAutoFit/>
          </a:bodyPr>
          <a:lstStyle/>
          <a:p>
            <a:pPr>
              <a:spcAft>
                <a:spcPts val="300"/>
              </a:spcAft>
              <a:buFont typeface="Wingdings" charset="2"/>
              <a:buChar char="ü"/>
            </a:pPr>
            <a:r>
              <a:rPr lang="fr-FR" sz="2000" dirty="0" smtClean="0"/>
              <a:t>La pensée diffusionniste prépare l’École du développement, dite aussi </a:t>
            </a:r>
            <a:r>
              <a:rPr lang="fr-FR" sz="2000" i="1" dirty="0" smtClean="0"/>
              <a:t>École de la Modernité</a:t>
            </a:r>
          </a:p>
          <a:p>
            <a:pPr marL="742950" lvl="1" indent="-285750">
              <a:spcBef>
                <a:spcPts val="0"/>
              </a:spcBef>
              <a:spcAft>
                <a:spcPts val="300"/>
              </a:spcAft>
              <a:buFont typeface="Arial"/>
              <a:buChar char="•"/>
            </a:pPr>
            <a:r>
              <a:rPr lang="fr-FR" sz="1600" dirty="0" smtClean="0"/>
              <a:t>Un exemple : l’analyse comparée de pays « arabes » (Iran, Turquie, Liban, Égypte, Jordanie), comme fondement de l’</a:t>
            </a:r>
            <a:r>
              <a:rPr lang="fr-FR" sz="1600" i="1" dirty="0" smtClean="0"/>
              <a:t>École du développement</a:t>
            </a:r>
          </a:p>
          <a:p>
            <a:pPr marL="1200150" lvl="2" indent="-285750">
              <a:spcBef>
                <a:spcPts val="0"/>
              </a:spcBef>
              <a:spcAft>
                <a:spcPts val="0"/>
              </a:spcAft>
              <a:buFontTx/>
              <a:buChar char="-"/>
            </a:pPr>
            <a:r>
              <a:rPr lang="fr-FR" sz="1400" dirty="0" smtClean="0"/>
              <a:t>La société traditionnelle, comme point de départ où sont restées certaines populations ; </a:t>
            </a:r>
          </a:p>
          <a:p>
            <a:pPr marL="1200150" lvl="2" indent="-285750">
              <a:spcBef>
                <a:spcPts val="0"/>
              </a:spcBef>
              <a:spcAft>
                <a:spcPts val="0"/>
              </a:spcAft>
              <a:buFontTx/>
              <a:buChar char="-"/>
            </a:pPr>
            <a:r>
              <a:rPr lang="fr-FR" sz="1400" i="1" dirty="0" smtClean="0"/>
              <a:t>Le pré-décollage</a:t>
            </a:r>
            <a:r>
              <a:rPr lang="fr-FR" sz="1400" dirty="0" smtClean="0"/>
              <a:t>, passant par la destruction du blocage des mythes provoqué par la colonisation</a:t>
            </a:r>
          </a:p>
          <a:p>
            <a:pPr marL="1200150" lvl="2" indent="-285750">
              <a:spcBef>
                <a:spcPts val="0"/>
              </a:spcBef>
              <a:spcAft>
                <a:spcPts val="0"/>
              </a:spcAft>
              <a:buFontTx/>
              <a:buChar char="-"/>
            </a:pPr>
            <a:r>
              <a:rPr lang="fr-FR" sz="1400" i="1" dirty="0" smtClean="0"/>
              <a:t>Le take-off</a:t>
            </a:r>
            <a:r>
              <a:rPr lang="fr-FR" sz="1400" dirty="0" smtClean="0"/>
              <a:t>, que permettent l’aide au développement et le transfert de technologies</a:t>
            </a:r>
          </a:p>
          <a:p>
            <a:pPr marL="1200150" lvl="2" indent="-285750">
              <a:spcBef>
                <a:spcPts val="0"/>
              </a:spcBef>
              <a:spcAft>
                <a:spcPts val="0"/>
              </a:spcAft>
              <a:buFontTx/>
              <a:buChar char="-"/>
            </a:pPr>
            <a:r>
              <a:rPr lang="fr-FR" sz="1400" dirty="0" smtClean="0"/>
              <a:t>L’image de la modernité, que l’on observe dans les pays étudiés, dont le classement économique est relié aux habitudes de consommation des médias états-uniens par les élites locales</a:t>
            </a:r>
          </a:p>
          <a:p>
            <a:pPr marL="1200150" lvl="2" indent="-285750">
              <a:spcBef>
                <a:spcPts val="0"/>
              </a:spcBef>
              <a:spcAft>
                <a:spcPts val="0"/>
              </a:spcAft>
              <a:buFontTx/>
              <a:buChar char="-"/>
            </a:pPr>
            <a:r>
              <a:rPr lang="fr-FR" sz="1400" dirty="0" smtClean="0"/>
              <a:t>La croissance industrielle, que commencent à connaître certains pays dits en voie de développement</a:t>
            </a:r>
          </a:p>
          <a:p>
            <a:pPr marL="1200150" lvl="2" indent="-285750">
              <a:spcBef>
                <a:spcPts val="0"/>
              </a:spcBef>
              <a:spcAft>
                <a:spcPts val="600"/>
              </a:spcAft>
              <a:buFontTx/>
              <a:buChar char="-"/>
            </a:pPr>
            <a:r>
              <a:rPr lang="fr-FR" sz="1400" dirty="0" smtClean="0"/>
              <a:t>Le développement, dont le modèle est celui de la société de consommation états-unienne</a:t>
            </a:r>
          </a:p>
          <a:p>
            <a:pPr lvl="2">
              <a:spcBef>
                <a:spcPts val="0"/>
              </a:spcBef>
              <a:spcAft>
                <a:spcPts val="600"/>
              </a:spcAft>
            </a:pPr>
            <a:endParaRPr lang="fr-FR" sz="1400" dirty="0"/>
          </a:p>
          <a:p>
            <a:pPr lvl="1">
              <a:spcBef>
                <a:spcPts val="0"/>
              </a:spcBef>
              <a:spcAft>
                <a:spcPts val="0"/>
              </a:spcAft>
            </a:pPr>
            <a:r>
              <a:rPr lang="fr-FR" sz="1000" dirty="0" smtClean="0"/>
              <a:t>LERNER</a:t>
            </a:r>
            <a:r>
              <a:rPr lang="fr-FR" sz="1000" dirty="0"/>
              <a:t>, David, 1958. </a:t>
            </a:r>
            <a:r>
              <a:rPr lang="fr-FR" sz="1000" i="1" dirty="0"/>
              <a:t>The passing of </a:t>
            </a:r>
            <a:r>
              <a:rPr lang="fr-FR" sz="1000" i="1" dirty="0" err="1"/>
              <a:t>traditional</a:t>
            </a:r>
            <a:r>
              <a:rPr lang="fr-FR" sz="1000" i="1" dirty="0"/>
              <a:t> Society : </a:t>
            </a:r>
            <a:r>
              <a:rPr lang="fr-FR" sz="1000" i="1" dirty="0" err="1"/>
              <a:t>Modernizing</a:t>
            </a:r>
            <a:r>
              <a:rPr lang="fr-FR" sz="1000" i="1" dirty="0"/>
              <a:t> the Middle East, </a:t>
            </a:r>
            <a:r>
              <a:rPr lang="fr-FR" sz="1000" dirty="0" err="1"/>
              <a:t>Glencoe</a:t>
            </a:r>
            <a:r>
              <a:rPr lang="fr-FR" sz="1000" dirty="0"/>
              <a:t> : The Free </a:t>
            </a:r>
            <a:r>
              <a:rPr lang="fr-FR" sz="1000" dirty="0" err="1" smtClean="0"/>
              <a:t>Press</a:t>
            </a:r>
            <a:endParaRPr lang="fr-FR" sz="1000" dirty="0"/>
          </a:p>
        </p:txBody>
      </p:sp>
      <p:pic>
        <p:nvPicPr>
          <p:cNvPr id="2" name="Image 1"/>
          <p:cNvPicPr>
            <a:picLocks noChangeAspect="1"/>
          </p:cNvPicPr>
          <p:nvPr/>
        </p:nvPicPr>
        <p:blipFill>
          <a:blip r:embed="rId2"/>
          <a:stretch>
            <a:fillRect/>
          </a:stretch>
        </p:blipFill>
        <p:spPr>
          <a:xfrm>
            <a:off x="0" y="2924944"/>
            <a:ext cx="1805961" cy="2736304"/>
          </a:xfrm>
          <a:prstGeom prst="rect">
            <a:avLst/>
          </a:prstGeom>
        </p:spPr>
      </p:pic>
    </p:spTree>
    <p:extLst>
      <p:ext uri="{BB962C8B-B14F-4D97-AF65-F5344CB8AC3E}">
        <p14:creationId xmlns:p14="http://schemas.microsoft.com/office/powerpoint/2010/main" val="254308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971600" y="620688"/>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10 – Une analyse du contexte politique pour comprendre le succès des écoles</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28</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1043608" y="1844824"/>
            <a:ext cx="7704856" cy="4747452"/>
          </a:xfrm>
          <a:prstGeom prst="rect">
            <a:avLst/>
          </a:prstGeom>
          <a:noFill/>
        </p:spPr>
        <p:txBody>
          <a:bodyPr wrap="square" rtlCol="0">
            <a:spAutoFit/>
          </a:bodyPr>
          <a:lstStyle/>
          <a:p>
            <a:pPr>
              <a:spcAft>
                <a:spcPts val="300"/>
              </a:spcAft>
              <a:buFont typeface="Wingdings" charset="2"/>
              <a:buChar char="ü"/>
            </a:pPr>
            <a:r>
              <a:rPr lang="fr-FR" sz="2000" dirty="0" smtClean="0"/>
              <a:t>L’incarnation politique du développement aux Etats-Unis</a:t>
            </a:r>
            <a:endParaRPr lang="fr-FR" sz="2000" i="1" dirty="0" smtClean="0"/>
          </a:p>
          <a:p>
            <a:pPr marL="742950" lvl="1" indent="-285750">
              <a:spcBef>
                <a:spcPts val="0"/>
              </a:spcBef>
              <a:spcAft>
                <a:spcPts val="300"/>
              </a:spcAft>
              <a:buFont typeface="Arial"/>
              <a:buChar char="•"/>
            </a:pPr>
            <a:r>
              <a:rPr lang="fr-FR" sz="1600" dirty="0" smtClean="0"/>
              <a:t>L’analyse du président Truman dans le contexte de la guerre froide</a:t>
            </a:r>
            <a:endParaRPr lang="fr-FR" sz="1600" i="1" dirty="0" smtClean="0"/>
          </a:p>
          <a:p>
            <a:pPr marL="1200150" lvl="2" indent="-285750">
              <a:spcBef>
                <a:spcPts val="0"/>
              </a:spcBef>
              <a:spcAft>
                <a:spcPts val="0"/>
              </a:spcAft>
              <a:buFontTx/>
              <a:buChar char="-"/>
            </a:pPr>
            <a:r>
              <a:rPr lang="fr-FR" sz="1400" dirty="0" smtClean="0"/>
              <a:t>La pauvreté est à l’origine du communisme</a:t>
            </a:r>
            <a:r>
              <a:rPr lang="fr-FR" sz="1400" dirty="0"/>
              <a:t> </a:t>
            </a:r>
            <a:r>
              <a:rPr lang="fr-FR" sz="1400" dirty="0" smtClean="0"/>
              <a:t> </a:t>
            </a:r>
          </a:p>
          <a:p>
            <a:pPr marL="1200150" lvl="2" indent="-285750">
              <a:spcBef>
                <a:spcPts val="0"/>
              </a:spcBef>
              <a:spcAft>
                <a:spcPts val="0"/>
              </a:spcAft>
              <a:buFontTx/>
              <a:buChar char="-"/>
            </a:pPr>
            <a:r>
              <a:rPr lang="fr-FR" sz="1400" dirty="0" smtClean="0"/>
              <a:t>L’expérience du redressement de l’Europe avec le plan Marshall indique la voie</a:t>
            </a:r>
          </a:p>
          <a:p>
            <a:pPr marL="1200150" lvl="2" indent="-285750">
              <a:spcBef>
                <a:spcPts val="0"/>
              </a:spcBef>
              <a:spcAft>
                <a:spcPts val="0"/>
              </a:spcAft>
              <a:buFontTx/>
              <a:buChar char="-"/>
            </a:pPr>
            <a:r>
              <a:rPr lang="fr-FR" sz="1400" dirty="0" smtClean="0"/>
              <a:t>L’aide au développement et le transfert technologique pour entrer dans le</a:t>
            </a:r>
            <a:r>
              <a:rPr lang="fr-FR" sz="1400" i="1" dirty="0" smtClean="0"/>
              <a:t> take-off</a:t>
            </a:r>
            <a:r>
              <a:rPr lang="fr-FR" sz="1400" dirty="0" smtClean="0"/>
              <a:t>, et le free flow of information pour accélérer le passage au développement et éviter ainsi que les jeunes Nations tombent sous le joug de l’URSS</a:t>
            </a:r>
          </a:p>
          <a:p>
            <a:pPr marL="1200150" lvl="2" indent="-285750">
              <a:spcBef>
                <a:spcPts val="0"/>
              </a:spcBef>
              <a:spcAft>
                <a:spcPts val="0"/>
              </a:spcAft>
              <a:buFontTx/>
              <a:buChar char="-"/>
            </a:pPr>
            <a:r>
              <a:rPr lang="fr-FR" sz="1400" dirty="0" smtClean="0"/>
              <a:t>La </a:t>
            </a:r>
            <a:r>
              <a:rPr lang="fr-FR" sz="1400" i="1" dirty="0" smtClean="0"/>
              <a:t>Voice of </a:t>
            </a:r>
            <a:r>
              <a:rPr lang="fr-FR" sz="1400" i="1" dirty="0" err="1" smtClean="0"/>
              <a:t>America</a:t>
            </a:r>
            <a:r>
              <a:rPr lang="fr-FR" sz="1400" i="1" dirty="0" smtClean="0"/>
              <a:t> </a:t>
            </a:r>
            <a:r>
              <a:rPr lang="fr-FR" sz="1400" dirty="0" smtClean="0"/>
              <a:t>au-delà des USA pour offrir l’image de la modernité</a:t>
            </a:r>
          </a:p>
          <a:p>
            <a:pPr marL="1200150" lvl="2" indent="-285750">
              <a:spcBef>
                <a:spcPts val="0"/>
              </a:spcBef>
              <a:spcAft>
                <a:spcPts val="600"/>
              </a:spcAft>
              <a:buFontTx/>
              <a:buChar char="-"/>
            </a:pPr>
            <a:r>
              <a:rPr lang="fr-FR" sz="1400" dirty="0" smtClean="0"/>
              <a:t>Les accords de coopération industrielle pour augmenter le nombre de </a:t>
            </a:r>
            <a:r>
              <a:rPr lang="fr-FR" sz="1400" i="1" dirty="0" smtClean="0"/>
              <a:t>pays en voie de développement</a:t>
            </a:r>
            <a:r>
              <a:rPr lang="fr-FR" sz="1400" dirty="0" smtClean="0"/>
              <a:t>, jusqu’à l’extension de la société de consommation </a:t>
            </a:r>
            <a:endParaRPr lang="fr-FR" sz="2000" i="1" dirty="0"/>
          </a:p>
          <a:p>
            <a:pPr marL="742950" lvl="1" indent="-285750">
              <a:spcBef>
                <a:spcPts val="0"/>
              </a:spcBef>
              <a:spcAft>
                <a:spcPts val="300"/>
              </a:spcAft>
              <a:buFont typeface="Arial"/>
              <a:buChar char="•"/>
            </a:pPr>
            <a:r>
              <a:rPr lang="fr-FR" sz="1600" dirty="0" smtClean="0"/>
              <a:t>L’adhésion par les organisations internationales et professionnelles</a:t>
            </a:r>
            <a:endParaRPr lang="fr-FR" sz="1600" i="1" dirty="0"/>
          </a:p>
          <a:p>
            <a:pPr marL="1200150" lvl="2" indent="-285750">
              <a:spcBef>
                <a:spcPts val="0"/>
              </a:spcBef>
              <a:spcAft>
                <a:spcPts val="0"/>
              </a:spcAft>
              <a:buFontTx/>
              <a:buChar char="-"/>
            </a:pPr>
            <a:r>
              <a:rPr lang="fr-FR" sz="1400" dirty="0" smtClean="0"/>
              <a:t>L’adhésion des Nations-Unies pour un programme de développement sur 10 ans (PNUD)</a:t>
            </a:r>
            <a:r>
              <a:rPr lang="fr-FR" sz="1400" dirty="0"/>
              <a:t> </a:t>
            </a:r>
            <a:r>
              <a:rPr lang="fr-FR" sz="1400" dirty="0" smtClean="0"/>
              <a:t>pour rompre le « silence de la faim » (Josué de Castro) et dépasser le néo-malthusianisme</a:t>
            </a:r>
            <a:endParaRPr lang="fr-FR" sz="1400" dirty="0"/>
          </a:p>
          <a:p>
            <a:pPr marL="1200150" lvl="2" indent="-285750">
              <a:spcBef>
                <a:spcPts val="0"/>
              </a:spcBef>
              <a:spcAft>
                <a:spcPts val="0"/>
              </a:spcAft>
              <a:buFontTx/>
              <a:buChar char="-"/>
            </a:pPr>
            <a:r>
              <a:rPr lang="fr-FR" sz="1400" dirty="0" smtClean="0"/>
              <a:t>L’adoption d’un idéaltype du journalisme, nécessaire à la neutralité axiologique consacrée, sous le seau de l’évidence à l’observation de lois « évidentes »: des lois gouvernent les sociétés; les médias sont acteurs du développement; la libre circulation de l’information est nécessaire au développement; l’expérience et la « vérité des faits » s’imposent.</a:t>
            </a:r>
            <a:endParaRPr lang="fr-FR" sz="1400" dirty="0"/>
          </a:p>
          <a:p>
            <a:pPr marL="1200150" lvl="2" indent="-285750">
              <a:spcBef>
                <a:spcPts val="0"/>
              </a:spcBef>
              <a:spcAft>
                <a:spcPts val="0"/>
              </a:spcAft>
              <a:buFontTx/>
              <a:buChar char="-"/>
            </a:pPr>
            <a:endParaRPr lang="fr-FR" sz="1400" dirty="0" smtClean="0"/>
          </a:p>
        </p:txBody>
      </p:sp>
      <p:pic>
        <p:nvPicPr>
          <p:cNvPr id="2" name="Image 1"/>
          <p:cNvPicPr>
            <a:picLocks noChangeAspect="1"/>
          </p:cNvPicPr>
          <p:nvPr/>
        </p:nvPicPr>
        <p:blipFill>
          <a:blip r:embed="rId2"/>
          <a:stretch>
            <a:fillRect/>
          </a:stretch>
        </p:blipFill>
        <p:spPr>
          <a:xfrm>
            <a:off x="107504" y="2348880"/>
            <a:ext cx="1512168" cy="2018823"/>
          </a:xfrm>
          <a:prstGeom prst="rect">
            <a:avLst/>
          </a:prstGeom>
        </p:spPr>
      </p:pic>
      <p:pic>
        <p:nvPicPr>
          <p:cNvPr id="3" name="Image 2"/>
          <p:cNvPicPr>
            <a:picLocks noChangeAspect="1"/>
          </p:cNvPicPr>
          <p:nvPr/>
        </p:nvPicPr>
        <p:blipFill rotWithShape="1">
          <a:blip r:embed="rId3"/>
          <a:srcRect l="9781" t="515" r="15634" b="-1"/>
          <a:stretch/>
        </p:blipFill>
        <p:spPr>
          <a:xfrm>
            <a:off x="107504" y="4581128"/>
            <a:ext cx="1489952" cy="1656184"/>
          </a:xfrm>
          <a:prstGeom prst="rect">
            <a:avLst/>
          </a:prstGeom>
        </p:spPr>
      </p:pic>
    </p:spTree>
    <p:extLst>
      <p:ext uri="{BB962C8B-B14F-4D97-AF65-F5344CB8AC3E}">
        <p14:creationId xmlns:p14="http://schemas.microsoft.com/office/powerpoint/2010/main" val="44675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971600" y="620688"/>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11 – Une recherche des filiations historiques entre écoles de pensée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29</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1187624" y="1988841"/>
            <a:ext cx="7704856" cy="2939267"/>
          </a:xfrm>
          <a:prstGeom prst="rect">
            <a:avLst/>
          </a:prstGeom>
          <a:noFill/>
        </p:spPr>
        <p:txBody>
          <a:bodyPr wrap="square" rtlCol="0">
            <a:spAutoFit/>
          </a:bodyPr>
          <a:lstStyle/>
          <a:p>
            <a:pPr>
              <a:spcAft>
                <a:spcPts val="300"/>
              </a:spcAft>
              <a:buFont typeface="Wingdings" charset="2"/>
              <a:buChar char="ü"/>
            </a:pPr>
            <a:r>
              <a:rPr lang="fr-FR" sz="2000" dirty="0" smtClean="0"/>
              <a:t>L’École du développement s’inscrit dans une tradition linéaire</a:t>
            </a:r>
          </a:p>
          <a:p>
            <a:pPr marL="742950" lvl="1" indent="-285750">
              <a:spcBef>
                <a:spcPts val="0"/>
              </a:spcBef>
              <a:spcAft>
                <a:spcPts val="300"/>
              </a:spcAft>
              <a:buFont typeface="Arial"/>
              <a:buChar char="•"/>
            </a:pPr>
            <a:r>
              <a:rPr lang="fr-FR" sz="1600" dirty="0" smtClean="0"/>
              <a:t>Une continuité de la pensée positiviste du XIX</a:t>
            </a:r>
            <a:r>
              <a:rPr lang="fr-FR" sz="1600" baseline="30000" dirty="0" smtClean="0"/>
              <a:t>e</a:t>
            </a:r>
            <a:r>
              <a:rPr lang="fr-FR" sz="1600" dirty="0" smtClean="0"/>
              <a:t> siècle. Cf. la théorie évolutionniste des trois états d’Auguste Comte, selon le </a:t>
            </a:r>
            <a:r>
              <a:rPr lang="fr-FR" sz="1600" dirty="0"/>
              <a:t>mode d’explication propre à l’état de chaque société </a:t>
            </a:r>
            <a:endParaRPr lang="fr-FR" sz="1600" i="1" dirty="0" smtClean="0"/>
          </a:p>
          <a:p>
            <a:pPr marL="1200150" lvl="2" indent="-285750">
              <a:spcBef>
                <a:spcPts val="0"/>
              </a:spcBef>
              <a:spcAft>
                <a:spcPts val="0"/>
              </a:spcAft>
              <a:buFontTx/>
              <a:buChar char="-"/>
            </a:pPr>
            <a:r>
              <a:rPr lang="fr-FR" sz="1400" i="1" dirty="0"/>
              <a:t>théologique</a:t>
            </a:r>
            <a:r>
              <a:rPr lang="fr-FR" sz="1400" dirty="0"/>
              <a:t>, quand la cause des phénomènes est recherchée en attribuant des intentions aux objets (fétichisme), ou à un Dieu, voire à des êtres surnaturels (mono et polythéisme) ; </a:t>
            </a:r>
            <a:endParaRPr lang="fr-FR" sz="1400" dirty="0" smtClean="0"/>
          </a:p>
          <a:p>
            <a:pPr marL="1200150" lvl="2" indent="-285750">
              <a:spcBef>
                <a:spcPts val="0"/>
              </a:spcBef>
              <a:spcAft>
                <a:spcPts val="0"/>
              </a:spcAft>
              <a:buFontTx/>
              <a:buChar char="-"/>
            </a:pPr>
            <a:r>
              <a:rPr lang="fr-FR" sz="1400" i="1" dirty="0" smtClean="0"/>
              <a:t>métaphysique</a:t>
            </a:r>
            <a:r>
              <a:rPr lang="fr-FR" sz="1400" dirty="0"/>
              <a:t>, quand les agents explicatifs exogènes sont remplacés par des forces abstraites : </a:t>
            </a:r>
            <a:r>
              <a:rPr lang="fr-FR" sz="1400" i="1" dirty="0"/>
              <a:t>la Nature</a:t>
            </a:r>
            <a:r>
              <a:rPr lang="fr-FR" sz="1400" dirty="0"/>
              <a:t> de Spinoza, </a:t>
            </a:r>
            <a:r>
              <a:rPr lang="fr-FR" sz="1400" i="1" dirty="0"/>
              <a:t>le Dieu géomètre</a:t>
            </a:r>
            <a:r>
              <a:rPr lang="fr-FR" sz="1400" dirty="0"/>
              <a:t> de Descartes, </a:t>
            </a:r>
            <a:r>
              <a:rPr lang="fr-FR" sz="1400" i="1" dirty="0"/>
              <a:t>la Matière</a:t>
            </a:r>
            <a:r>
              <a:rPr lang="fr-FR" sz="1400" dirty="0"/>
              <a:t> de Diderot, </a:t>
            </a:r>
            <a:r>
              <a:rPr lang="fr-FR" sz="1400" i="1" dirty="0"/>
              <a:t>la Raison</a:t>
            </a:r>
            <a:r>
              <a:rPr lang="fr-FR" sz="1400" dirty="0"/>
              <a:t> du Siècle des Lumières ; </a:t>
            </a:r>
            <a:endParaRPr lang="fr-FR" sz="1400" dirty="0" smtClean="0"/>
          </a:p>
          <a:p>
            <a:pPr marL="1200150" lvl="2" indent="-285750">
              <a:spcBef>
                <a:spcPts val="0"/>
              </a:spcBef>
              <a:spcAft>
                <a:spcPts val="0"/>
              </a:spcAft>
              <a:buFontTx/>
              <a:buChar char="-"/>
            </a:pPr>
            <a:r>
              <a:rPr lang="fr-FR" sz="1400" i="1" dirty="0" smtClean="0"/>
              <a:t>positiviste</a:t>
            </a:r>
            <a:r>
              <a:rPr lang="fr-FR" sz="1400" dirty="0"/>
              <a:t>, lorsque l’esprit recourt à l’épreuve de réalité et s’affranchit des discours spéculatifs précédents</a:t>
            </a:r>
            <a:r>
              <a:rPr lang="fr-FR" sz="1400" dirty="0" smtClean="0"/>
              <a:t>.</a:t>
            </a:r>
            <a:endParaRPr lang="fr-FR" sz="1400" dirty="0"/>
          </a:p>
        </p:txBody>
      </p:sp>
      <p:pic>
        <p:nvPicPr>
          <p:cNvPr id="2" name="Image 1"/>
          <p:cNvPicPr>
            <a:picLocks noChangeAspect="1"/>
          </p:cNvPicPr>
          <p:nvPr/>
        </p:nvPicPr>
        <p:blipFill>
          <a:blip r:embed="rId2"/>
          <a:stretch>
            <a:fillRect/>
          </a:stretch>
        </p:blipFill>
        <p:spPr>
          <a:xfrm>
            <a:off x="179512" y="3284984"/>
            <a:ext cx="1828800" cy="2743200"/>
          </a:xfrm>
          <a:prstGeom prst="rect">
            <a:avLst/>
          </a:prstGeom>
        </p:spPr>
      </p:pic>
    </p:spTree>
    <p:extLst>
      <p:ext uri="{BB962C8B-B14F-4D97-AF65-F5344CB8AC3E}">
        <p14:creationId xmlns:p14="http://schemas.microsoft.com/office/powerpoint/2010/main" val="20982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500481"/>
            <a:ext cx="7704856" cy="1200328"/>
          </a:xfrm>
          <a:prstGeom prst="rect">
            <a:avLst/>
          </a:prstGeom>
          <a:noFill/>
        </p:spPr>
        <p:txBody>
          <a:bodyPr wrap="square" anchor="b">
            <a:spAutoFit/>
          </a:bodyPr>
          <a:lstStyle/>
          <a:p>
            <a:pPr>
              <a:spcAft>
                <a:spcPts val="1200"/>
              </a:spcAft>
              <a:defRPr/>
            </a:pPr>
            <a:r>
              <a:rPr lang="fr-FR" b="1" dirty="0" smtClean="0">
                <a:solidFill>
                  <a:srgbClr val="3E3E5C"/>
                </a:solidFill>
                <a:latin typeface="Arial" charset="0"/>
                <a:ea typeface="ＭＳ Ｐゴシック" charset="-128"/>
                <a:cs typeface="ＭＳ Ｐゴシック" charset="-128"/>
              </a:rPr>
              <a:t>Passer de la pratique à la théorie : une injonction que tout doctorant intègre en </a:t>
            </a:r>
            <a:r>
              <a:rPr lang="fr-FR" b="1" dirty="0" err="1" smtClean="0">
                <a:solidFill>
                  <a:srgbClr val="3E3E5C"/>
                </a:solidFill>
                <a:latin typeface="Arial" charset="0"/>
                <a:ea typeface="ＭＳ Ｐゴシック" charset="-128"/>
                <a:cs typeface="ＭＳ Ｐゴシック" charset="-128"/>
              </a:rPr>
              <a:t>permanance</a:t>
            </a:r>
            <a:r>
              <a:rPr lang="fr-FR" b="1" dirty="0" smtClean="0">
                <a:solidFill>
                  <a:srgbClr val="3E3E5C"/>
                </a:solidFill>
                <a:latin typeface="Arial" charset="0"/>
                <a:ea typeface="ＭＳ Ｐゴシック" charset="-128"/>
                <a:cs typeface="ＭＳ Ｐゴシック" charset="-128"/>
              </a:rPr>
              <a:t> de son directeur</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3</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683568" y="2276872"/>
            <a:ext cx="4176464" cy="1200328"/>
          </a:xfrm>
          <a:prstGeom prst="rect">
            <a:avLst/>
          </a:prstGeom>
          <a:noFill/>
        </p:spPr>
        <p:txBody>
          <a:bodyPr wrap="square" rtlCol="0">
            <a:spAutoFit/>
          </a:bodyPr>
          <a:lstStyle/>
          <a:p>
            <a:pPr>
              <a:spcAft>
                <a:spcPts val="1200"/>
              </a:spcAft>
            </a:pPr>
            <a:r>
              <a:rPr lang="fr-FR" b="1" dirty="0" smtClean="0"/>
              <a:t>Positionner théoriquement son travail est une nécessité pour toute thèse</a:t>
            </a:r>
            <a:endParaRPr lang="fr-FR" dirty="0" smtClean="0"/>
          </a:p>
        </p:txBody>
      </p:sp>
      <p:pic>
        <p:nvPicPr>
          <p:cNvPr id="3" name="Image 2"/>
          <p:cNvPicPr>
            <a:picLocks noChangeAspect="1"/>
          </p:cNvPicPr>
          <p:nvPr/>
        </p:nvPicPr>
        <p:blipFill>
          <a:blip r:embed="rId3"/>
          <a:stretch>
            <a:fillRect/>
          </a:stretch>
        </p:blipFill>
        <p:spPr>
          <a:xfrm>
            <a:off x="5004048" y="1916832"/>
            <a:ext cx="3886200" cy="2095500"/>
          </a:xfrm>
          <a:prstGeom prst="rect">
            <a:avLst/>
          </a:prstGeom>
        </p:spPr>
      </p:pic>
      <p:pic>
        <p:nvPicPr>
          <p:cNvPr id="9" name="Image 8"/>
          <p:cNvPicPr>
            <a:picLocks noChangeAspect="1"/>
          </p:cNvPicPr>
          <p:nvPr/>
        </p:nvPicPr>
        <p:blipFill>
          <a:blip r:embed="rId4"/>
          <a:stretch>
            <a:fillRect/>
          </a:stretch>
        </p:blipFill>
        <p:spPr>
          <a:xfrm>
            <a:off x="827584" y="3717032"/>
            <a:ext cx="3733800" cy="2184400"/>
          </a:xfrm>
          <a:prstGeom prst="rect">
            <a:avLst/>
          </a:prstGeom>
        </p:spPr>
      </p:pic>
      <p:sp>
        <p:nvSpPr>
          <p:cNvPr id="10" name="ZoneTexte 9"/>
          <p:cNvSpPr txBox="1"/>
          <p:nvPr/>
        </p:nvSpPr>
        <p:spPr>
          <a:xfrm>
            <a:off x="5148064" y="4509120"/>
            <a:ext cx="3600400" cy="1077218"/>
          </a:xfrm>
          <a:prstGeom prst="rect">
            <a:avLst/>
          </a:prstGeom>
          <a:noFill/>
        </p:spPr>
        <p:txBody>
          <a:bodyPr wrap="square" rtlCol="0">
            <a:spAutoFit/>
          </a:bodyPr>
          <a:lstStyle/>
          <a:p>
            <a:r>
              <a:rPr lang="fr-FR" sz="1600" dirty="0" smtClean="0"/>
              <a:t>L’évaluation de la qualité se fait à partir de la discipline d’inscription et d’un héritage théorique pour structurer l’ensemble du travail</a:t>
            </a:r>
            <a:endParaRPr lang="fr-FR" sz="1600" dirty="0"/>
          </a:p>
        </p:txBody>
      </p:sp>
    </p:spTree>
    <p:extLst>
      <p:ext uri="{BB962C8B-B14F-4D97-AF65-F5344CB8AC3E}">
        <p14:creationId xmlns:p14="http://schemas.microsoft.com/office/powerpoint/2010/main" val="9759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971600" y="620688"/>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12 – Une Distanciation vis-à-vis des croyances des acteurs</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30</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1115616" y="1844824"/>
            <a:ext cx="7704856" cy="2231380"/>
          </a:xfrm>
          <a:prstGeom prst="rect">
            <a:avLst/>
          </a:prstGeom>
          <a:noFill/>
        </p:spPr>
        <p:txBody>
          <a:bodyPr wrap="square" rtlCol="0">
            <a:spAutoFit/>
          </a:bodyPr>
          <a:lstStyle/>
          <a:p>
            <a:pPr>
              <a:spcAft>
                <a:spcPts val="300"/>
              </a:spcAft>
              <a:buFont typeface="Wingdings" charset="2"/>
              <a:buChar char="ü"/>
            </a:pPr>
            <a:r>
              <a:rPr lang="fr-FR" sz="2000" dirty="0" smtClean="0"/>
              <a:t>La discussion des présupposés non discutés par les journalistes</a:t>
            </a:r>
          </a:p>
          <a:p>
            <a:pPr marL="742950" lvl="1" indent="-285750">
              <a:spcBef>
                <a:spcPts val="0"/>
              </a:spcBef>
              <a:spcAft>
                <a:spcPts val="300"/>
              </a:spcAft>
              <a:buFont typeface="Arial"/>
              <a:buChar char="•"/>
            </a:pPr>
            <a:r>
              <a:rPr lang="fr-FR" sz="1600" dirty="0" smtClean="0"/>
              <a:t>La discussion des présupposés positivistes</a:t>
            </a:r>
            <a:endParaRPr lang="fr-FR" sz="1600" i="1" dirty="0" smtClean="0"/>
          </a:p>
          <a:p>
            <a:pPr marL="1200150" lvl="2" indent="-285750">
              <a:spcBef>
                <a:spcPts val="0"/>
              </a:spcBef>
              <a:spcAft>
                <a:spcPts val="0"/>
              </a:spcAft>
              <a:buFontTx/>
              <a:buChar char="-"/>
            </a:pPr>
            <a:r>
              <a:rPr lang="fr-FR" sz="1400" dirty="0" smtClean="0"/>
              <a:t>L’avertissement d’</a:t>
            </a:r>
            <a:r>
              <a:rPr lang="fr-FR" sz="1400" i="1" dirty="0" smtClean="0"/>
              <a:t>Edmund Husserl</a:t>
            </a:r>
            <a:r>
              <a:rPr lang="fr-FR" sz="1400" dirty="0"/>
              <a:t> </a:t>
            </a:r>
            <a:r>
              <a:rPr lang="fr-FR" sz="1400" dirty="0" smtClean="0"/>
              <a:t>dénonce l’écrasement des questionnements méta</a:t>
            </a:r>
            <a:r>
              <a:rPr lang="fr-FR" sz="1400" dirty="0"/>
              <a:t>p</a:t>
            </a:r>
            <a:r>
              <a:rPr lang="fr-FR" sz="1400" dirty="0" smtClean="0"/>
              <a:t>hysiques par le positivisme : la </a:t>
            </a:r>
            <a:r>
              <a:rPr lang="fr-FR" sz="1400" dirty="0"/>
              <a:t>science </a:t>
            </a:r>
            <a:r>
              <a:rPr lang="fr-FR" sz="1400" dirty="0" smtClean="0"/>
              <a:t>y est </a:t>
            </a:r>
            <a:r>
              <a:rPr lang="fr-FR" sz="1400" dirty="0"/>
              <a:t>cantonnée à la surface, réduite à une simple « </a:t>
            </a:r>
            <a:r>
              <a:rPr lang="fr-FR" sz="1400" i="1" dirty="0"/>
              <a:t>science des faits </a:t>
            </a:r>
            <a:r>
              <a:rPr lang="fr-FR" sz="1400" dirty="0"/>
              <a:t>» </a:t>
            </a:r>
            <a:endParaRPr lang="fr-FR" sz="1400" dirty="0" smtClean="0"/>
          </a:p>
          <a:p>
            <a:pPr marL="1200150" lvl="2" indent="-285750">
              <a:spcBef>
                <a:spcPts val="0"/>
              </a:spcBef>
              <a:spcAft>
                <a:spcPts val="0"/>
              </a:spcAft>
              <a:buFontTx/>
              <a:buChar char="-"/>
            </a:pPr>
            <a:r>
              <a:rPr lang="fr-FR" sz="1400" dirty="0" smtClean="0"/>
              <a:t>Les SIC interrogent: aucun acteur social, journaliste compris, n’opère dans un désert de sens: </a:t>
            </a:r>
            <a:r>
              <a:rPr lang="fr-FR" sz="1400" dirty="0"/>
              <a:t>les significations, </a:t>
            </a:r>
            <a:r>
              <a:rPr lang="fr-FR" sz="1400" dirty="0" smtClean="0"/>
              <a:t>«</a:t>
            </a:r>
            <a:r>
              <a:rPr lang="fr-FR" sz="1400" dirty="0"/>
              <a:t> naturelles », ne sont </a:t>
            </a:r>
            <a:r>
              <a:rPr lang="fr-FR" sz="1400" dirty="0" smtClean="0"/>
              <a:t>que celles auxquelles </a:t>
            </a:r>
            <a:r>
              <a:rPr lang="fr-FR" sz="1400" dirty="0"/>
              <a:t>les acteurs se sont </a:t>
            </a:r>
            <a:r>
              <a:rPr lang="fr-FR" sz="1400" dirty="0" smtClean="0"/>
              <a:t>habitués</a:t>
            </a:r>
            <a:r>
              <a:rPr lang="fr-FR" sz="1400" dirty="0"/>
              <a:t>, culturellement, socialement, </a:t>
            </a:r>
            <a:r>
              <a:rPr lang="fr-FR" sz="1400" dirty="0" smtClean="0"/>
              <a:t>politiquement </a:t>
            </a:r>
          </a:p>
          <a:p>
            <a:pPr marL="1200150" lvl="2" indent="-285750">
              <a:spcBef>
                <a:spcPts val="0"/>
              </a:spcBef>
              <a:spcAft>
                <a:spcPts val="0"/>
              </a:spcAft>
              <a:buFontTx/>
              <a:buChar char="-"/>
            </a:pPr>
            <a:r>
              <a:rPr lang="fr-FR" sz="1400" dirty="0"/>
              <a:t>L</a:t>
            </a:r>
            <a:r>
              <a:rPr lang="fr-FR" sz="1400" dirty="0" smtClean="0"/>
              <a:t>e </a:t>
            </a:r>
            <a:r>
              <a:rPr lang="fr-FR" sz="1400" dirty="0"/>
              <a:t>langage </a:t>
            </a:r>
            <a:r>
              <a:rPr lang="fr-FR" sz="1400" dirty="0" smtClean="0"/>
              <a:t>n’est pas transparent</a:t>
            </a:r>
            <a:r>
              <a:rPr lang="fr-FR" sz="1400" dirty="0"/>
              <a:t> </a:t>
            </a:r>
            <a:r>
              <a:rPr lang="fr-FR" sz="1400" dirty="0" smtClean="0"/>
              <a:t>: les mots traduisent aussi les représentations</a:t>
            </a:r>
            <a:endParaRPr lang="fr-FR" sz="1400" dirty="0"/>
          </a:p>
        </p:txBody>
      </p:sp>
      <p:sp>
        <p:nvSpPr>
          <p:cNvPr id="2" name="ZoneTexte 1"/>
          <p:cNvSpPr txBox="1"/>
          <p:nvPr/>
        </p:nvSpPr>
        <p:spPr>
          <a:xfrm>
            <a:off x="1187624" y="4149080"/>
            <a:ext cx="7776864" cy="2446824"/>
          </a:xfrm>
          <a:prstGeom prst="rect">
            <a:avLst/>
          </a:prstGeom>
          <a:noFill/>
        </p:spPr>
        <p:txBody>
          <a:bodyPr wrap="square" rtlCol="0">
            <a:spAutoFit/>
          </a:bodyPr>
          <a:lstStyle/>
          <a:p>
            <a:pPr>
              <a:spcAft>
                <a:spcPts val="300"/>
              </a:spcAft>
              <a:buFont typeface="Wingdings" charset="2"/>
              <a:buChar char="ü"/>
            </a:pPr>
            <a:r>
              <a:rPr lang="fr-FR" sz="2000" dirty="0"/>
              <a:t>La discussion des présupposés non discutés par les </a:t>
            </a:r>
            <a:r>
              <a:rPr lang="fr-FR" sz="2000" dirty="0" smtClean="0"/>
              <a:t>consultants</a:t>
            </a:r>
            <a:endParaRPr lang="fr-FR" sz="2000" dirty="0"/>
          </a:p>
          <a:p>
            <a:pPr marL="742950" lvl="1" indent="-285750">
              <a:spcBef>
                <a:spcPts val="0"/>
              </a:spcBef>
              <a:spcAft>
                <a:spcPts val="300"/>
              </a:spcAft>
              <a:buFont typeface="Arial"/>
              <a:buChar char="•"/>
            </a:pPr>
            <a:r>
              <a:rPr lang="fr-FR" sz="1600" dirty="0" smtClean="0"/>
              <a:t>La discussion des modèles d’</a:t>
            </a:r>
            <a:r>
              <a:rPr lang="fr-FR" sz="1600" dirty="0" err="1" smtClean="0"/>
              <a:t>interculturalité</a:t>
            </a:r>
            <a:r>
              <a:rPr lang="fr-FR" sz="1600" dirty="0" smtClean="0"/>
              <a:t> pour accélérer la modernisation </a:t>
            </a:r>
            <a:endParaRPr lang="fr-FR" sz="1600" i="1" dirty="0"/>
          </a:p>
          <a:p>
            <a:pPr marL="2114550" lvl="4" indent="-285750">
              <a:spcBef>
                <a:spcPts val="0"/>
              </a:spcBef>
              <a:spcAft>
                <a:spcPts val="0"/>
              </a:spcAft>
              <a:buFontTx/>
              <a:buChar char="-"/>
            </a:pPr>
            <a:r>
              <a:rPr lang="fr-FR" sz="1400" dirty="0" smtClean="0"/>
              <a:t>Le modèle de Geert </a:t>
            </a:r>
            <a:r>
              <a:rPr lang="fr-FR" sz="1400" dirty="0" err="1" smtClean="0"/>
              <a:t>Hofstede</a:t>
            </a:r>
            <a:r>
              <a:rPr lang="fr-FR" sz="1400" dirty="0" smtClean="0"/>
              <a:t> pour accélérer l’émulation performante en tenant compte des différences culturelles, à partir de cinq rapports d’échange repérés à partir de l’exemple d’IBM: relation au pouvoir, au collectif, au genre, au temps, à l’incertitude.</a:t>
            </a:r>
            <a:endParaRPr lang="fr-FR" sz="1400" dirty="0"/>
          </a:p>
          <a:p>
            <a:pPr marL="2114550" lvl="4" indent="-285750">
              <a:spcBef>
                <a:spcPts val="0"/>
              </a:spcBef>
              <a:spcAft>
                <a:spcPts val="0"/>
              </a:spcAft>
              <a:buFontTx/>
              <a:buChar char="-"/>
            </a:pPr>
            <a:r>
              <a:rPr lang="fr-FR" sz="1400" dirty="0" smtClean="0"/>
              <a:t>Les SIC interrogent et dénoncent </a:t>
            </a:r>
            <a:r>
              <a:rPr lang="fr-FR" sz="1400" dirty="0"/>
              <a:t>la magie d’application de recettes, convaincantes à court terme et </a:t>
            </a:r>
            <a:r>
              <a:rPr lang="fr-FR" sz="1400" dirty="0" smtClean="0"/>
              <a:t>immédiatement monnayable: le modèle est mécaniste</a:t>
            </a:r>
            <a:r>
              <a:rPr lang="fr-FR" sz="1400" dirty="0"/>
              <a:t>, ethnocentrique et </a:t>
            </a:r>
            <a:r>
              <a:rPr lang="fr-FR" sz="1400" dirty="0" smtClean="0"/>
              <a:t>idéologique, voire </a:t>
            </a:r>
            <a:r>
              <a:rPr lang="fr-FR" sz="1400" dirty="0" err="1" smtClean="0"/>
              <a:t>racialiste</a:t>
            </a:r>
            <a:r>
              <a:rPr lang="fr-FR" sz="1400" dirty="0" smtClean="0"/>
              <a:t>.</a:t>
            </a:r>
            <a:endParaRPr lang="fr-FR" sz="1400" dirty="0"/>
          </a:p>
          <a:p>
            <a:pPr marL="1200150" lvl="2" indent="-285750">
              <a:spcBef>
                <a:spcPts val="0"/>
              </a:spcBef>
              <a:spcAft>
                <a:spcPts val="0"/>
              </a:spcAft>
              <a:buFontTx/>
              <a:buChar char="-"/>
            </a:pPr>
            <a:r>
              <a:rPr lang="fr-FR" sz="1400" dirty="0" err="1" smtClean="0"/>
              <a:t>t</a:t>
            </a:r>
            <a:r>
              <a:rPr lang="fr-FR" sz="1400" dirty="0" smtClean="0"/>
              <a:t> </a:t>
            </a:r>
            <a:endParaRPr lang="fr-FR" sz="2000" dirty="0"/>
          </a:p>
        </p:txBody>
      </p:sp>
      <p:pic>
        <p:nvPicPr>
          <p:cNvPr id="3" name="Image 2"/>
          <p:cNvPicPr>
            <a:picLocks noChangeAspect="1"/>
          </p:cNvPicPr>
          <p:nvPr/>
        </p:nvPicPr>
        <p:blipFill>
          <a:blip r:embed="rId2"/>
          <a:stretch>
            <a:fillRect/>
          </a:stretch>
        </p:blipFill>
        <p:spPr>
          <a:xfrm>
            <a:off x="0" y="5157192"/>
            <a:ext cx="2987824" cy="1407110"/>
          </a:xfrm>
          <a:prstGeom prst="rect">
            <a:avLst/>
          </a:prstGeom>
        </p:spPr>
      </p:pic>
      <p:pic>
        <p:nvPicPr>
          <p:cNvPr id="4" name="Image 3"/>
          <p:cNvPicPr>
            <a:picLocks noChangeAspect="1"/>
          </p:cNvPicPr>
          <p:nvPr/>
        </p:nvPicPr>
        <p:blipFill>
          <a:blip r:embed="rId3"/>
          <a:stretch>
            <a:fillRect/>
          </a:stretch>
        </p:blipFill>
        <p:spPr>
          <a:xfrm>
            <a:off x="0" y="2204864"/>
            <a:ext cx="1620180" cy="1944216"/>
          </a:xfrm>
          <a:prstGeom prst="rect">
            <a:avLst/>
          </a:prstGeom>
        </p:spPr>
      </p:pic>
    </p:spTree>
    <p:extLst>
      <p:ext uri="{BB962C8B-B14F-4D97-AF65-F5344CB8AC3E}">
        <p14:creationId xmlns:p14="http://schemas.microsoft.com/office/powerpoint/2010/main" val="50039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971600" y="548680"/>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13 – La mise en perspective par l’exploration de pensées critiques</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31</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899592" y="1700808"/>
            <a:ext cx="8244408" cy="2662268"/>
          </a:xfrm>
          <a:prstGeom prst="rect">
            <a:avLst/>
          </a:prstGeom>
          <a:noFill/>
        </p:spPr>
        <p:txBody>
          <a:bodyPr wrap="square" rtlCol="0">
            <a:spAutoFit/>
          </a:bodyPr>
          <a:lstStyle/>
          <a:p>
            <a:pPr>
              <a:spcAft>
                <a:spcPts val="300"/>
              </a:spcAft>
              <a:buFont typeface="Wingdings" charset="2"/>
              <a:buChar char="ü"/>
            </a:pPr>
            <a:r>
              <a:rPr lang="fr-FR" sz="2000" dirty="0" smtClean="0"/>
              <a:t>Le rejet de l’</a:t>
            </a:r>
            <a:r>
              <a:rPr lang="fr-FR" sz="2000" i="1" dirty="0" smtClean="0"/>
              <a:t>École du développement</a:t>
            </a:r>
            <a:r>
              <a:rPr lang="fr-FR" sz="2000" dirty="0" smtClean="0"/>
              <a:t> préparé par l’</a:t>
            </a:r>
            <a:r>
              <a:rPr lang="fr-FR" sz="2000" i="1" dirty="0" smtClean="0"/>
              <a:t>École de Francfort</a:t>
            </a:r>
          </a:p>
          <a:p>
            <a:pPr marL="742950" lvl="1" indent="-285750">
              <a:spcBef>
                <a:spcPts val="0"/>
              </a:spcBef>
              <a:spcAft>
                <a:spcPts val="300"/>
              </a:spcAft>
              <a:buFont typeface="Arial"/>
              <a:buChar char="•"/>
            </a:pPr>
            <a:r>
              <a:rPr lang="fr-FR" sz="1600" dirty="0" smtClean="0"/>
              <a:t>La critique de la « philosophie de progrès »</a:t>
            </a:r>
            <a:endParaRPr lang="fr-FR" sz="1600" i="1" dirty="0" smtClean="0"/>
          </a:p>
          <a:p>
            <a:pPr marL="1657350" lvl="3" indent="-285750">
              <a:spcBef>
                <a:spcPts val="0"/>
              </a:spcBef>
              <a:spcAft>
                <a:spcPts val="0"/>
              </a:spcAft>
              <a:buFontTx/>
              <a:buChar char="-"/>
            </a:pPr>
            <a:r>
              <a:rPr lang="fr-FR" sz="1400" dirty="0" smtClean="0"/>
              <a:t>Max Horkheimer dénonce « </a:t>
            </a:r>
            <a:r>
              <a:rPr lang="fr-FR" sz="1400" i="1" dirty="0" smtClean="0"/>
              <a:t>la </a:t>
            </a:r>
            <a:r>
              <a:rPr lang="fr-FR" sz="1400" i="1" dirty="0"/>
              <a:t>tendance à discréditer toute recherche sur l’essence même des phénomènes comme « métaphysique », </a:t>
            </a:r>
            <a:r>
              <a:rPr lang="fr-FR" sz="1400" dirty="0" smtClean="0"/>
              <a:t>[qui risquent</a:t>
            </a:r>
            <a:r>
              <a:rPr lang="fr-FR" sz="1400" dirty="0"/>
              <a:t>]</a:t>
            </a:r>
            <a:r>
              <a:rPr lang="fr-FR" sz="1400" i="1" dirty="0"/>
              <a:t> d’obliger la recherche sociale empirique à se restreindre au non essentiel, au nom de ce qui ne peut pas faire l’objet de controverses </a:t>
            </a:r>
            <a:r>
              <a:rPr lang="fr-FR" sz="1400" dirty="0" smtClean="0"/>
              <a:t>» </a:t>
            </a:r>
          </a:p>
          <a:p>
            <a:pPr marL="1657350" lvl="3" indent="-285750">
              <a:spcBef>
                <a:spcPts val="0"/>
              </a:spcBef>
              <a:spcAft>
                <a:spcPts val="0"/>
              </a:spcAft>
              <a:buFontTx/>
              <a:buChar char="-"/>
            </a:pPr>
            <a:r>
              <a:rPr lang="fr-FR" sz="1400" dirty="0" smtClean="0"/>
              <a:t>Adorno et Horkheimer: </a:t>
            </a:r>
            <a:r>
              <a:rPr lang="fr-FR" sz="1400" dirty="0"/>
              <a:t>la « philosophie du progrès </a:t>
            </a:r>
            <a:r>
              <a:rPr lang="fr-FR" sz="1400" dirty="0" smtClean="0"/>
              <a:t>» </a:t>
            </a:r>
            <a:r>
              <a:rPr lang="fr-FR" sz="1400" dirty="0"/>
              <a:t>entend repousser l’obscurantisme, le mythe des sociétés primitives, au moyen de la raison </a:t>
            </a:r>
            <a:r>
              <a:rPr lang="fr-FR" sz="1400" dirty="0" smtClean="0"/>
              <a:t>moderne. </a:t>
            </a:r>
            <a:r>
              <a:rPr lang="fr-FR" sz="1400" dirty="0"/>
              <a:t>C</a:t>
            </a:r>
            <a:r>
              <a:rPr lang="fr-FR" sz="1400" dirty="0" smtClean="0"/>
              <a:t>e </a:t>
            </a:r>
            <a:r>
              <a:rPr lang="fr-FR" sz="1400" dirty="0"/>
              <a:t>savoir ne vise pas la création de concepts. </a:t>
            </a:r>
            <a:r>
              <a:rPr lang="fr-FR" sz="1400" dirty="0" smtClean="0"/>
              <a:t>C’est «</a:t>
            </a:r>
            <a:r>
              <a:rPr lang="fr-FR" sz="1400" dirty="0"/>
              <a:t> </a:t>
            </a:r>
            <a:r>
              <a:rPr lang="fr-FR" sz="1400" i="1" dirty="0"/>
              <a:t>une méthode » </a:t>
            </a:r>
            <a:r>
              <a:rPr lang="fr-FR" sz="1400" dirty="0"/>
              <a:t>pour </a:t>
            </a:r>
            <a:r>
              <a:rPr lang="fr-FR" sz="1400" i="1" dirty="0"/>
              <a:t>« la constitution d’un capital </a:t>
            </a:r>
            <a:r>
              <a:rPr lang="fr-FR" sz="1400" dirty="0"/>
              <a:t>», par</a:t>
            </a:r>
            <a:r>
              <a:rPr lang="fr-FR" sz="1400" i="1" dirty="0"/>
              <a:t> « l’exploitation du travail des autres </a:t>
            </a:r>
            <a:r>
              <a:rPr lang="fr-FR" sz="1400" i="1" dirty="0" smtClean="0"/>
              <a:t>»</a:t>
            </a:r>
            <a:r>
              <a:rPr lang="fr-FR" sz="1400" dirty="0" smtClean="0"/>
              <a:t>. La </a:t>
            </a:r>
            <a:r>
              <a:rPr lang="fr-FR" sz="1400" i="1" dirty="0"/>
              <a:t>Raison</a:t>
            </a:r>
            <a:r>
              <a:rPr lang="fr-FR" sz="1400" dirty="0"/>
              <a:t> devient ainsi </a:t>
            </a:r>
            <a:r>
              <a:rPr lang="fr-FR" sz="1400" dirty="0" smtClean="0"/>
              <a:t>totalitaire. Elle supprime </a:t>
            </a:r>
            <a:r>
              <a:rPr lang="fr-FR" sz="1400" dirty="0"/>
              <a:t>l’espace de la pensée critique </a:t>
            </a:r>
            <a:endParaRPr lang="fr-FR" sz="1400" dirty="0" smtClean="0"/>
          </a:p>
        </p:txBody>
      </p:sp>
      <p:sp>
        <p:nvSpPr>
          <p:cNvPr id="2" name="ZoneTexte 1"/>
          <p:cNvSpPr txBox="1"/>
          <p:nvPr/>
        </p:nvSpPr>
        <p:spPr>
          <a:xfrm>
            <a:off x="971600" y="4365104"/>
            <a:ext cx="7920880" cy="1800493"/>
          </a:xfrm>
          <a:prstGeom prst="rect">
            <a:avLst/>
          </a:prstGeom>
          <a:noFill/>
        </p:spPr>
        <p:txBody>
          <a:bodyPr wrap="square" rtlCol="0">
            <a:spAutoFit/>
          </a:bodyPr>
          <a:lstStyle/>
          <a:p>
            <a:pPr>
              <a:spcAft>
                <a:spcPts val="300"/>
              </a:spcAft>
              <a:buFont typeface="Wingdings" charset="2"/>
              <a:buChar char="ü"/>
            </a:pPr>
            <a:r>
              <a:rPr lang="fr-FR" sz="2000" dirty="0" smtClean="0"/>
              <a:t>Le prolongement du rejet par l’École de la dépendance</a:t>
            </a:r>
            <a:endParaRPr lang="fr-FR" sz="2000" dirty="0"/>
          </a:p>
          <a:p>
            <a:pPr marL="742950" lvl="1" indent="-285750">
              <a:spcBef>
                <a:spcPts val="0"/>
              </a:spcBef>
              <a:spcAft>
                <a:spcPts val="300"/>
              </a:spcAft>
              <a:buFont typeface="Arial"/>
              <a:buChar char="•"/>
            </a:pPr>
            <a:r>
              <a:rPr lang="fr-FR" sz="1600" dirty="0" smtClean="0"/>
              <a:t>La critique de l’impérialisme culturel</a:t>
            </a:r>
            <a:endParaRPr lang="fr-FR" sz="1600" i="1" dirty="0"/>
          </a:p>
          <a:p>
            <a:pPr marL="1200150" lvl="2" indent="-285750">
              <a:spcBef>
                <a:spcPts val="0"/>
              </a:spcBef>
              <a:spcAft>
                <a:spcPts val="0"/>
              </a:spcAft>
              <a:buFontTx/>
              <a:buChar char="-"/>
            </a:pPr>
            <a:r>
              <a:rPr lang="fr-FR" sz="1400" dirty="0" smtClean="0"/>
              <a:t>Herbert I. Schiller : le concept est « </a:t>
            </a:r>
            <a:r>
              <a:rPr lang="fr-FR" sz="1400" i="1" dirty="0" smtClean="0"/>
              <a:t>celui </a:t>
            </a:r>
            <a:r>
              <a:rPr lang="fr-FR" sz="1400" i="1" dirty="0"/>
              <a:t>qui décrit le mieux la somme des processus par lesquels une société est intégrée dans le système moderne mondial et la manière dont sa strate dominante est attirée, poussée, forcée et parfois corrompue pour modeler les institutions sociales, pour qu’elles adoptent, ou même promeuvent les valeurs et les structures du centre dominant du </a:t>
            </a:r>
            <a:r>
              <a:rPr lang="fr-FR" sz="1400" i="1" dirty="0" smtClean="0"/>
              <a:t>systèm</a:t>
            </a:r>
            <a:r>
              <a:rPr lang="fr-FR" sz="1400" dirty="0" smtClean="0"/>
              <a:t>e ».</a:t>
            </a:r>
            <a:endParaRPr lang="fr-FR" sz="1400" dirty="0"/>
          </a:p>
        </p:txBody>
      </p:sp>
      <p:pic>
        <p:nvPicPr>
          <p:cNvPr id="3" name="Image 2"/>
          <p:cNvPicPr>
            <a:picLocks noChangeAspect="1"/>
          </p:cNvPicPr>
          <p:nvPr/>
        </p:nvPicPr>
        <p:blipFill rotWithShape="1">
          <a:blip r:embed="rId2"/>
          <a:srcRect r="4907" b="1348"/>
          <a:stretch/>
        </p:blipFill>
        <p:spPr>
          <a:xfrm>
            <a:off x="-252537" y="2780929"/>
            <a:ext cx="2602037" cy="1511672"/>
          </a:xfrm>
          <a:prstGeom prst="rect">
            <a:avLst/>
          </a:prstGeom>
        </p:spPr>
      </p:pic>
      <p:pic>
        <p:nvPicPr>
          <p:cNvPr id="4" name="Image 3"/>
          <p:cNvPicPr>
            <a:picLocks noChangeAspect="1"/>
          </p:cNvPicPr>
          <p:nvPr/>
        </p:nvPicPr>
        <p:blipFill>
          <a:blip r:embed="rId3"/>
          <a:stretch>
            <a:fillRect/>
          </a:stretch>
        </p:blipFill>
        <p:spPr>
          <a:xfrm>
            <a:off x="0" y="4877268"/>
            <a:ext cx="1371848" cy="1965080"/>
          </a:xfrm>
          <a:prstGeom prst="rect">
            <a:avLst/>
          </a:prstGeom>
        </p:spPr>
      </p:pic>
    </p:spTree>
    <p:extLst>
      <p:ext uri="{BB962C8B-B14F-4D97-AF65-F5344CB8AC3E}">
        <p14:creationId xmlns:p14="http://schemas.microsoft.com/office/powerpoint/2010/main" val="1608182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971600" y="548680"/>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14 – L’intégration de la critique, sous bénéfice d’inventaire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32</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971600" y="1700808"/>
            <a:ext cx="7704856" cy="3000822"/>
          </a:xfrm>
          <a:prstGeom prst="rect">
            <a:avLst/>
          </a:prstGeom>
          <a:noFill/>
        </p:spPr>
        <p:txBody>
          <a:bodyPr wrap="square" rtlCol="0">
            <a:spAutoFit/>
          </a:bodyPr>
          <a:lstStyle/>
          <a:p>
            <a:pPr>
              <a:spcAft>
                <a:spcPts val="300"/>
              </a:spcAft>
              <a:buFont typeface="Wingdings" charset="2"/>
              <a:buChar char="ü"/>
            </a:pPr>
            <a:r>
              <a:rPr lang="fr-FR" sz="2000" dirty="0" smtClean="0"/>
              <a:t>Dès le début des SIC, une interrogation par rapport aux résonances politiques de la critique</a:t>
            </a:r>
          </a:p>
          <a:p>
            <a:pPr marL="742950" lvl="1" indent="-285750">
              <a:spcBef>
                <a:spcPts val="0"/>
              </a:spcBef>
              <a:spcAft>
                <a:spcPts val="300"/>
              </a:spcAft>
              <a:buFont typeface="Arial"/>
              <a:buChar char="•"/>
            </a:pPr>
            <a:r>
              <a:rPr lang="fr-FR" sz="1600" dirty="0" smtClean="0"/>
              <a:t>La critique de la revendication du NOMIC, liée au concept d’impérialisme culturel</a:t>
            </a:r>
            <a:endParaRPr lang="fr-FR" sz="1600" i="1" dirty="0" smtClean="0"/>
          </a:p>
          <a:p>
            <a:pPr marL="1200150" lvl="2" indent="-285750">
              <a:spcBef>
                <a:spcPts val="0"/>
              </a:spcBef>
              <a:spcAft>
                <a:spcPts val="0"/>
              </a:spcAft>
              <a:buFontTx/>
              <a:buChar char="-"/>
            </a:pPr>
            <a:r>
              <a:rPr lang="fr-FR" sz="1400" dirty="0" smtClean="0"/>
              <a:t>Armand </a:t>
            </a:r>
            <a:r>
              <a:rPr lang="fr-FR" sz="1400" dirty="0" err="1" smtClean="0"/>
              <a:t>Mattelart</a:t>
            </a:r>
            <a:r>
              <a:rPr lang="fr-FR" sz="1400" dirty="0" smtClean="0"/>
              <a:t> dénonce </a:t>
            </a:r>
            <a:r>
              <a:rPr lang="fr-FR" sz="1400" dirty="0"/>
              <a:t>« </a:t>
            </a:r>
            <a:r>
              <a:rPr lang="fr-FR" sz="1400" i="1" dirty="0"/>
              <a:t>Beaucoup de pays d’Amérique Latine ont utilisé le NOMIC comme une fuite en avant pour abandonner le terrain exigeant et donc dangereux des politiques nationales, arguant de la priorité du plan international. La défense enflammée d’un nouvel ordre</a:t>
            </a:r>
            <a:r>
              <a:rPr lang="fr-FR" sz="1400" dirty="0"/>
              <a:t> […]</a:t>
            </a:r>
            <a:r>
              <a:rPr lang="fr-FR" sz="1400" i="1" dirty="0"/>
              <a:t> est souvent un masque heureux pour maintenir la situation intérieure </a:t>
            </a:r>
            <a:r>
              <a:rPr lang="fr-FR" sz="1400" i="1" dirty="0" smtClean="0"/>
              <a:t>inchangée ».</a:t>
            </a:r>
            <a:r>
              <a:rPr lang="fr-FR" sz="1400" dirty="0" smtClean="0"/>
              <a:t> </a:t>
            </a:r>
          </a:p>
          <a:p>
            <a:pPr marL="1200150" lvl="2" indent="-285750">
              <a:spcBef>
                <a:spcPts val="0"/>
              </a:spcBef>
              <a:spcAft>
                <a:spcPts val="0"/>
              </a:spcAft>
              <a:buFontTx/>
              <a:buChar char="-"/>
            </a:pPr>
            <a:r>
              <a:rPr lang="fr-FR" sz="1400" dirty="0"/>
              <a:t>L’apport des théoriciens de la </a:t>
            </a:r>
            <a:r>
              <a:rPr lang="fr-FR" sz="1400" i="1" dirty="0"/>
              <a:t>dépendance</a:t>
            </a:r>
            <a:r>
              <a:rPr lang="fr-FR" sz="1400" dirty="0"/>
              <a:t> est certes </a:t>
            </a:r>
            <a:r>
              <a:rPr lang="fr-FR" sz="1400" dirty="0" smtClean="0"/>
              <a:t>estimable. Mais </a:t>
            </a:r>
            <a:r>
              <a:rPr lang="fr-FR" sz="1400" dirty="0"/>
              <a:t>dans l’immédiat, la communication internationale révèle des enjeux plus croisés et complexes que la dichotomie des écoles précédentes avait pu laisser croire. </a:t>
            </a:r>
            <a:endParaRPr lang="fr-FR" sz="1400" dirty="0" smtClean="0"/>
          </a:p>
        </p:txBody>
      </p:sp>
      <p:pic>
        <p:nvPicPr>
          <p:cNvPr id="3" name="Image 2"/>
          <p:cNvPicPr>
            <a:picLocks noChangeAspect="1"/>
          </p:cNvPicPr>
          <p:nvPr/>
        </p:nvPicPr>
        <p:blipFill>
          <a:blip r:embed="rId2"/>
          <a:stretch>
            <a:fillRect/>
          </a:stretch>
        </p:blipFill>
        <p:spPr>
          <a:xfrm>
            <a:off x="2987824" y="4725144"/>
            <a:ext cx="4419600" cy="1841500"/>
          </a:xfrm>
          <a:prstGeom prst="rect">
            <a:avLst/>
          </a:prstGeom>
        </p:spPr>
      </p:pic>
    </p:spTree>
    <p:extLst>
      <p:ext uri="{BB962C8B-B14F-4D97-AF65-F5344CB8AC3E}">
        <p14:creationId xmlns:p14="http://schemas.microsoft.com/office/powerpoint/2010/main" val="307969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827584" y="404664"/>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15 – La construction d’un voie disciplinaire autonome</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33</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971600" y="1484784"/>
            <a:ext cx="8172400" cy="2446824"/>
          </a:xfrm>
          <a:prstGeom prst="rect">
            <a:avLst/>
          </a:prstGeom>
          <a:noFill/>
        </p:spPr>
        <p:txBody>
          <a:bodyPr wrap="square" rtlCol="0">
            <a:spAutoFit/>
          </a:bodyPr>
          <a:lstStyle/>
          <a:p>
            <a:pPr>
              <a:spcAft>
                <a:spcPts val="300"/>
              </a:spcAft>
              <a:buFont typeface="Wingdings" charset="2"/>
              <a:buChar char="ü"/>
            </a:pPr>
            <a:r>
              <a:rPr lang="fr-FR" sz="2000" dirty="0" smtClean="0"/>
              <a:t>Les SIC tirent les leçons des controverses précédents</a:t>
            </a:r>
          </a:p>
          <a:p>
            <a:pPr marL="742950" lvl="1" indent="-285750">
              <a:spcBef>
                <a:spcPts val="0"/>
              </a:spcBef>
              <a:spcAft>
                <a:spcPts val="300"/>
              </a:spcAft>
              <a:buFont typeface="Arial"/>
              <a:buChar char="•"/>
            </a:pPr>
            <a:r>
              <a:rPr lang="fr-FR" sz="1600" dirty="0" smtClean="0"/>
              <a:t>Au-delà des oppositions frontales, des convergences</a:t>
            </a:r>
            <a:endParaRPr lang="fr-FR" sz="1600" i="1" dirty="0" smtClean="0"/>
          </a:p>
          <a:p>
            <a:pPr marL="1200150" lvl="2" indent="-285750">
              <a:spcBef>
                <a:spcPts val="0"/>
              </a:spcBef>
              <a:spcAft>
                <a:spcPts val="0"/>
              </a:spcAft>
              <a:buFontTx/>
              <a:buChar char="-"/>
            </a:pPr>
            <a:r>
              <a:rPr lang="fr-FR" sz="1400" i="1" dirty="0" smtClean="0"/>
              <a:t>École du développement</a:t>
            </a:r>
            <a:r>
              <a:rPr lang="fr-FR" sz="1400" dirty="0" smtClean="0"/>
              <a:t> et </a:t>
            </a:r>
            <a:r>
              <a:rPr lang="fr-FR" sz="1400" i="1" dirty="0" smtClean="0"/>
              <a:t>École de la dépendance</a:t>
            </a:r>
            <a:r>
              <a:rPr lang="fr-FR" sz="1400" dirty="0" smtClean="0"/>
              <a:t> ont tendance, pareillement, à retenir le rôle stratégique déterminant des moyens de communication dans la reproduction ou l’évolution des rapports sociaux, sans tenir compte de la réception</a:t>
            </a:r>
          </a:p>
          <a:p>
            <a:pPr marL="1200150" lvl="2" indent="-285750">
              <a:spcBef>
                <a:spcPts val="0"/>
              </a:spcBef>
              <a:spcAft>
                <a:spcPts val="0"/>
              </a:spcAft>
              <a:buFontTx/>
              <a:buChar char="-"/>
            </a:pPr>
            <a:r>
              <a:rPr lang="fr-FR" sz="1400" i="1" dirty="0" smtClean="0"/>
              <a:t>École </a:t>
            </a:r>
            <a:r>
              <a:rPr lang="fr-FR" sz="1400" i="1" dirty="0"/>
              <a:t>du développement</a:t>
            </a:r>
            <a:r>
              <a:rPr lang="fr-FR" sz="1400" dirty="0"/>
              <a:t> </a:t>
            </a:r>
            <a:r>
              <a:rPr lang="fr-FR" sz="1400" dirty="0" smtClean="0"/>
              <a:t>et </a:t>
            </a:r>
            <a:r>
              <a:rPr lang="fr-FR" sz="1400" i="1" dirty="0"/>
              <a:t>École de la dépendance</a:t>
            </a:r>
            <a:r>
              <a:rPr lang="fr-FR" sz="1400" dirty="0"/>
              <a:t> </a:t>
            </a:r>
            <a:r>
              <a:rPr lang="fr-FR" sz="1400" dirty="0" smtClean="0"/>
              <a:t>construisent, pareillement, </a:t>
            </a:r>
            <a:r>
              <a:rPr lang="fr-FR" sz="1400" dirty="0"/>
              <a:t>leur démonstration autour </a:t>
            </a:r>
            <a:r>
              <a:rPr lang="fr-FR" sz="1400" dirty="0" smtClean="0"/>
              <a:t>des </a:t>
            </a:r>
            <a:r>
              <a:rPr lang="fr-FR" sz="1400" i="1" dirty="0" err="1"/>
              <a:t>pré-</a:t>
            </a:r>
            <a:r>
              <a:rPr lang="fr-FR" sz="1400" i="1" dirty="0" err="1" smtClean="0"/>
              <a:t>notions</a:t>
            </a:r>
            <a:r>
              <a:rPr lang="fr-FR" sz="1400" dirty="0" smtClean="0"/>
              <a:t> discutables d’</a:t>
            </a:r>
            <a:r>
              <a:rPr lang="fr-FR" sz="1400" i="1" dirty="0" smtClean="0"/>
              <a:t>identité culturelle</a:t>
            </a:r>
            <a:r>
              <a:rPr lang="fr-FR" sz="1400" dirty="0" smtClean="0"/>
              <a:t>, de </a:t>
            </a:r>
            <a:r>
              <a:rPr lang="fr-FR" sz="1400" i="1" dirty="0" smtClean="0"/>
              <a:t>cultures nationales</a:t>
            </a:r>
            <a:r>
              <a:rPr lang="fr-FR" sz="1400" dirty="0"/>
              <a:t> : les premières pour les tirer toutes vers le développement, quelle que soit l’étape dans laquelle elles sont encore identifiées ; les secondes pour les protéger contre l’impérialisme culturel des médias </a:t>
            </a:r>
            <a:r>
              <a:rPr lang="fr-FR" sz="1400" dirty="0" smtClean="0"/>
              <a:t>extérieurs. </a:t>
            </a:r>
          </a:p>
        </p:txBody>
      </p:sp>
      <p:sp>
        <p:nvSpPr>
          <p:cNvPr id="2" name="ZoneTexte 1"/>
          <p:cNvSpPr txBox="1"/>
          <p:nvPr/>
        </p:nvSpPr>
        <p:spPr>
          <a:xfrm>
            <a:off x="971600" y="3861048"/>
            <a:ext cx="8172400" cy="2592288"/>
          </a:xfrm>
          <a:prstGeom prst="rect">
            <a:avLst/>
          </a:prstGeom>
          <a:noFill/>
        </p:spPr>
        <p:txBody>
          <a:bodyPr wrap="square" rtlCol="0">
            <a:spAutoFit/>
          </a:bodyPr>
          <a:lstStyle/>
          <a:p>
            <a:pPr>
              <a:spcAft>
                <a:spcPts val="300"/>
              </a:spcAft>
              <a:buFont typeface="Wingdings" charset="2"/>
              <a:buChar char="ü"/>
            </a:pPr>
            <a:r>
              <a:rPr lang="fr-FR" sz="2000" dirty="0" smtClean="0"/>
              <a:t>Les SIC dégagent de nouveaux questionnements</a:t>
            </a:r>
            <a:endParaRPr lang="fr-FR" sz="2000" dirty="0"/>
          </a:p>
          <a:p>
            <a:pPr marL="1200150" lvl="2" indent="-285750">
              <a:spcBef>
                <a:spcPts val="0"/>
              </a:spcBef>
              <a:spcAft>
                <a:spcPts val="0"/>
              </a:spcAft>
              <a:buFontTx/>
              <a:buChar char="-"/>
            </a:pPr>
            <a:r>
              <a:rPr lang="fr-FR" sz="1400" dirty="0" smtClean="0"/>
              <a:t>Doit</a:t>
            </a:r>
            <a:r>
              <a:rPr lang="fr-FR" sz="1400" dirty="0"/>
              <a:t>-on limiter l’analyse </a:t>
            </a:r>
            <a:r>
              <a:rPr lang="fr-FR" sz="1400" dirty="0" smtClean="0"/>
              <a:t>des médias à </a:t>
            </a:r>
            <a:r>
              <a:rPr lang="fr-FR" sz="1400" dirty="0"/>
              <a:t>la seule logique des intérêts </a:t>
            </a:r>
            <a:r>
              <a:rPr lang="fr-FR" sz="1400" dirty="0" smtClean="0"/>
              <a:t>dominants. La </a:t>
            </a:r>
            <a:r>
              <a:rPr lang="fr-FR" sz="1400" dirty="0"/>
              <a:t>prise en compte de leur rôle en tant que médiateurs invite </a:t>
            </a:r>
            <a:r>
              <a:rPr lang="fr-FR" sz="1400" dirty="0" smtClean="0"/>
              <a:t>à </a:t>
            </a:r>
            <a:r>
              <a:rPr lang="fr-FR" sz="1400" dirty="0"/>
              <a:t>une relecture profondément dialectique des interactions entre culture de masse, publics populaires et rapports sociaux </a:t>
            </a:r>
            <a:r>
              <a:rPr lang="fr-FR" sz="1400" dirty="0" smtClean="0"/>
              <a:t> </a:t>
            </a:r>
            <a:r>
              <a:rPr lang="fr-FR" sz="1400" dirty="0"/>
              <a:t>(</a:t>
            </a:r>
            <a:r>
              <a:rPr lang="fr-FR" sz="1400" dirty="0" err="1"/>
              <a:t>Jesús</a:t>
            </a:r>
            <a:r>
              <a:rPr lang="fr-FR" sz="1400" dirty="0"/>
              <a:t> Martín-</a:t>
            </a:r>
            <a:r>
              <a:rPr lang="fr-FR" sz="1400" dirty="0" err="1"/>
              <a:t>Barbero</a:t>
            </a:r>
            <a:r>
              <a:rPr lang="fr-FR" sz="1400" dirty="0"/>
              <a:t> )</a:t>
            </a:r>
            <a:r>
              <a:rPr lang="fr-FR" sz="1400" dirty="0" smtClean="0"/>
              <a:t>?</a:t>
            </a:r>
          </a:p>
          <a:p>
            <a:pPr marL="1200150" lvl="2" indent="-285750">
              <a:spcBef>
                <a:spcPts val="0"/>
              </a:spcBef>
              <a:spcAft>
                <a:spcPts val="0"/>
              </a:spcAft>
              <a:buFontTx/>
              <a:buChar char="-"/>
            </a:pPr>
            <a:r>
              <a:rPr lang="fr-FR" sz="1400" dirty="0" smtClean="0"/>
              <a:t>Doit-on en rester à l’approche de la communication par les flux? Si elle permet </a:t>
            </a:r>
            <a:r>
              <a:rPr lang="fr-FR" sz="1400" dirty="0"/>
              <a:t>d’identifier de manière synchronique les </a:t>
            </a:r>
            <a:r>
              <a:rPr lang="fr-FR" sz="1400" dirty="0" smtClean="0"/>
              <a:t>déséquilibres Nord-Sud, </a:t>
            </a:r>
            <a:r>
              <a:rPr lang="fr-FR" sz="1400" dirty="0"/>
              <a:t>« </a:t>
            </a:r>
            <a:r>
              <a:rPr lang="fr-FR" sz="1400" i="1" dirty="0"/>
              <a:t>elle n’offre en revanche aucun principe de compréhension</a:t>
            </a:r>
            <a:r>
              <a:rPr lang="fr-FR" sz="1400" dirty="0"/>
              <a:t> </a:t>
            </a:r>
            <a:r>
              <a:rPr lang="fr-FR" sz="1400" dirty="0" smtClean="0"/>
              <a:t>». </a:t>
            </a:r>
          </a:p>
          <a:p>
            <a:pPr marL="1200150" lvl="2" indent="-285750">
              <a:spcBef>
                <a:spcPts val="0"/>
              </a:spcBef>
              <a:spcAft>
                <a:spcPts val="0"/>
              </a:spcAft>
              <a:buFontTx/>
              <a:buChar char="-"/>
            </a:pPr>
            <a:r>
              <a:rPr lang="fr-FR" sz="1400" dirty="0" smtClean="0"/>
              <a:t>Doit-on analyser </a:t>
            </a:r>
            <a:r>
              <a:rPr lang="fr-FR" sz="1400" dirty="0"/>
              <a:t>la communication internationale comme un tout indifférencié, dont la seule logique serait systématiquement </a:t>
            </a:r>
            <a:r>
              <a:rPr lang="fr-FR" sz="1400" dirty="0" smtClean="0"/>
              <a:t>marchande? Pouvons-nus réduire le social à la communication?</a:t>
            </a:r>
          </a:p>
        </p:txBody>
      </p:sp>
      <p:pic>
        <p:nvPicPr>
          <p:cNvPr id="3" name="Image 2"/>
          <p:cNvPicPr>
            <a:picLocks noChangeAspect="1"/>
          </p:cNvPicPr>
          <p:nvPr/>
        </p:nvPicPr>
        <p:blipFill>
          <a:blip r:embed="rId2"/>
          <a:stretch>
            <a:fillRect/>
          </a:stretch>
        </p:blipFill>
        <p:spPr>
          <a:xfrm>
            <a:off x="107504" y="4437112"/>
            <a:ext cx="1778000" cy="2235200"/>
          </a:xfrm>
          <a:prstGeom prst="rect">
            <a:avLst/>
          </a:prstGeom>
        </p:spPr>
      </p:pic>
    </p:spTree>
    <p:extLst>
      <p:ext uri="{BB962C8B-B14F-4D97-AF65-F5344CB8AC3E}">
        <p14:creationId xmlns:p14="http://schemas.microsoft.com/office/powerpoint/2010/main" val="223811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2438400" y="6248400"/>
            <a:ext cx="4419600" cy="4572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186378" name="Text Box 10"/>
          <p:cNvSpPr txBox="1">
            <a:spLocks noChangeArrowheads="1"/>
          </p:cNvSpPr>
          <p:nvPr/>
        </p:nvSpPr>
        <p:spPr bwMode="auto">
          <a:xfrm>
            <a:off x="971600" y="548680"/>
            <a:ext cx="7920880" cy="107721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tileRect/>
          </a:gradFill>
          <a:ln>
            <a:solidFill>
              <a:schemeClr val="accent1">
                <a:shade val="95000"/>
                <a:satMod val="105000"/>
              </a:schemeClr>
            </a:solidFill>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200" b="1" dirty="0" smtClean="0">
                <a:solidFill>
                  <a:srgbClr val="010102"/>
                </a:solidFill>
                <a:cs typeface="ヒラギノ角ゴ Pro W3" charset="-128"/>
              </a:rPr>
              <a:t>16 – La spécificité des nouveaux cadres disciplinaires</a:t>
            </a:r>
            <a:endParaRPr lang="fr-FR" sz="32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E7C0D937-7C7A-2240-9F8D-4FE18F73C87D}" type="slidenum">
              <a:rPr lang="fr-FR" smtClean="0"/>
              <a:pPr>
                <a:defRPr/>
              </a:pPr>
              <a:t>34</a:t>
            </a:fld>
            <a:endParaRPr lang="fr-FR" smtClean="0"/>
          </a:p>
        </p:txBody>
      </p:sp>
      <p:sp>
        <p:nvSpPr>
          <p:cNvPr id="7" name="Espace réservé de la date 6"/>
          <p:cNvSpPr>
            <a:spLocks noGrp="1"/>
          </p:cNvSpPr>
          <p:nvPr>
            <p:ph type="dt" sz="quarter" idx="10"/>
          </p:nvPr>
        </p:nvSpPr>
        <p:spPr>
          <a:xfrm>
            <a:off x="685800" y="6248400"/>
            <a:ext cx="2878088" cy="609600"/>
          </a:xfrm>
        </p:spPr>
        <p:txBody>
          <a:bodyPr/>
          <a:lstStyle/>
          <a:p>
            <a:pPr>
              <a:defRPr/>
            </a:pPr>
            <a:r>
              <a:rPr lang="fr-FR" smtClean="0"/>
              <a:t>B. Cabedoche 17 décembre 2016</a:t>
            </a:r>
            <a:endParaRPr lang="fr-FR" dirty="0"/>
          </a:p>
        </p:txBody>
      </p:sp>
      <p:sp>
        <p:nvSpPr>
          <p:cNvPr id="9" name="ZoneTexte 8"/>
          <p:cNvSpPr txBox="1"/>
          <p:nvPr/>
        </p:nvSpPr>
        <p:spPr>
          <a:xfrm>
            <a:off x="971600" y="1628800"/>
            <a:ext cx="8172400" cy="4747452"/>
          </a:xfrm>
          <a:prstGeom prst="rect">
            <a:avLst/>
          </a:prstGeom>
          <a:noFill/>
        </p:spPr>
        <p:txBody>
          <a:bodyPr wrap="square" rtlCol="0">
            <a:spAutoFit/>
          </a:bodyPr>
          <a:lstStyle/>
          <a:p>
            <a:pPr>
              <a:spcAft>
                <a:spcPts val="300"/>
              </a:spcAft>
              <a:buFont typeface="Wingdings" charset="2"/>
              <a:buChar char="ü"/>
            </a:pPr>
            <a:r>
              <a:rPr lang="fr-FR" sz="2000" dirty="0" smtClean="0"/>
              <a:t>Les SIC proposent de nouveaux cadres théoriques</a:t>
            </a:r>
          </a:p>
          <a:p>
            <a:pPr marL="742950" lvl="1" indent="-285750">
              <a:spcBef>
                <a:spcPts val="0"/>
              </a:spcBef>
              <a:spcAft>
                <a:spcPts val="300"/>
              </a:spcAft>
              <a:buFont typeface="Arial"/>
              <a:buChar char="•"/>
            </a:pPr>
            <a:r>
              <a:rPr lang="fr-FR" sz="1600" dirty="0" smtClean="0"/>
              <a:t>Le rejet des théories générales, sans distinction des terrains</a:t>
            </a:r>
            <a:endParaRPr lang="fr-FR" sz="1600" i="1" dirty="0" smtClean="0"/>
          </a:p>
          <a:p>
            <a:pPr marL="1200150" lvl="2" indent="-285750">
              <a:spcBef>
                <a:spcPts val="0"/>
              </a:spcBef>
              <a:spcAft>
                <a:spcPts val="0"/>
              </a:spcAft>
              <a:buFontTx/>
              <a:buChar char="-"/>
            </a:pPr>
            <a:r>
              <a:rPr lang="fr-FR" sz="1400" dirty="0" smtClean="0"/>
              <a:t>La proposition d’analyser les industries </a:t>
            </a:r>
            <a:r>
              <a:rPr lang="fr-FR" sz="1400" dirty="0"/>
              <a:t>culturelles par filières, obéissant à des particularités propres, selon le caractère reproductible ou non des produits ; selon la participation ou non des travailleurs artistiques ;  selon les filières et leurs chevauchements ; selon les terrains où celle-ci se </a:t>
            </a:r>
            <a:r>
              <a:rPr lang="fr-FR" sz="1400" dirty="0" smtClean="0"/>
              <a:t>développent</a:t>
            </a:r>
          </a:p>
          <a:p>
            <a:pPr marL="1200150" lvl="2" indent="-285750">
              <a:spcBef>
                <a:spcPts val="0"/>
              </a:spcBef>
              <a:spcAft>
                <a:spcPts val="0"/>
              </a:spcAft>
              <a:buFontTx/>
              <a:buChar char="-"/>
            </a:pPr>
            <a:r>
              <a:rPr lang="fr-FR" sz="1400" dirty="0" smtClean="0"/>
              <a:t> La réhabilitation du contexte plutôt que l’</a:t>
            </a:r>
            <a:r>
              <a:rPr lang="fr-FR" sz="1400" dirty="0"/>
              <a:t>é</a:t>
            </a:r>
            <a:r>
              <a:rPr lang="fr-FR" sz="1400" dirty="0" smtClean="0"/>
              <a:t>crasement par le texte, la structure ou l’empirisme débridé et l’anamnèse entre micro, méso et macro; analyse qualitative et quantitative</a:t>
            </a:r>
          </a:p>
          <a:p>
            <a:pPr marL="1200150" lvl="2" indent="-285750">
              <a:spcBef>
                <a:spcPts val="0"/>
              </a:spcBef>
              <a:spcAft>
                <a:spcPts val="600"/>
              </a:spcAft>
              <a:buFontTx/>
              <a:buChar char="-"/>
            </a:pPr>
            <a:r>
              <a:rPr lang="fr-FR" sz="1400" dirty="0" smtClean="0"/>
              <a:t>L’impératif d’assortir </a:t>
            </a:r>
            <a:r>
              <a:rPr lang="fr-FR" sz="1400" dirty="0"/>
              <a:t>sa </a:t>
            </a:r>
            <a:r>
              <a:rPr lang="fr-FR" sz="1400" dirty="0" smtClean="0"/>
              <a:t>démarche de </a:t>
            </a:r>
            <a:r>
              <a:rPr lang="fr-FR" sz="1400" dirty="0"/>
              <a:t>l’explicitation </a:t>
            </a:r>
            <a:r>
              <a:rPr lang="fr-FR" sz="1400" dirty="0" smtClean="0"/>
              <a:t>des présupposés </a:t>
            </a:r>
            <a:r>
              <a:rPr lang="fr-FR" sz="1400" dirty="0"/>
              <a:t>de celle-</a:t>
            </a:r>
            <a:r>
              <a:rPr lang="fr-FR" sz="1400" dirty="0" smtClean="0"/>
              <a:t>ci</a:t>
            </a:r>
          </a:p>
          <a:p>
            <a:pPr marL="742950" lvl="1" indent="-285750">
              <a:spcBef>
                <a:spcPts val="0"/>
              </a:spcBef>
              <a:spcAft>
                <a:spcPts val="300"/>
              </a:spcAft>
              <a:buFont typeface="Arial"/>
              <a:buChar char="•"/>
            </a:pPr>
            <a:r>
              <a:rPr lang="fr-FR" sz="1600" dirty="0" smtClean="0"/>
              <a:t>La distinction entre auteurs et acteurs</a:t>
            </a:r>
            <a:endParaRPr lang="fr-FR" sz="1600" i="1" dirty="0"/>
          </a:p>
          <a:p>
            <a:pPr marL="2571750" lvl="5" indent="-285750">
              <a:buFontTx/>
              <a:buChar char="-"/>
            </a:pPr>
            <a:r>
              <a:rPr lang="fr-FR" sz="1400" dirty="0" smtClean="0"/>
              <a:t>Les </a:t>
            </a:r>
            <a:r>
              <a:rPr lang="fr-FR" sz="1400" dirty="0"/>
              <a:t>enjeux mondiaux de la </a:t>
            </a:r>
            <a:r>
              <a:rPr lang="fr-FR" sz="1400" dirty="0" smtClean="0"/>
              <a:t>supposée nouvelle </a:t>
            </a:r>
            <a:r>
              <a:rPr lang="fr-FR" sz="1400" i="1" dirty="0"/>
              <a:t>ère de </a:t>
            </a:r>
            <a:r>
              <a:rPr lang="fr-FR" sz="1400" i="1" dirty="0" smtClean="0"/>
              <a:t>l’information</a:t>
            </a:r>
            <a:r>
              <a:rPr lang="fr-FR" sz="1400" dirty="0" smtClean="0"/>
              <a:t> comme instrument </a:t>
            </a:r>
            <a:r>
              <a:rPr lang="fr-FR" sz="1400" dirty="0"/>
              <a:t>du nouveau système de </a:t>
            </a:r>
            <a:r>
              <a:rPr lang="fr-FR" sz="1400" dirty="0" smtClean="0"/>
              <a:t>pouvoir</a:t>
            </a:r>
            <a:r>
              <a:rPr lang="fr-FR" sz="1400" dirty="0"/>
              <a:t> </a:t>
            </a:r>
            <a:r>
              <a:rPr lang="fr-FR" sz="1400" dirty="0" smtClean="0"/>
              <a:t>(dixit </a:t>
            </a:r>
            <a:r>
              <a:rPr lang="fr-FR" sz="1400" dirty="0" err="1"/>
              <a:t>Zbigniew</a:t>
            </a:r>
            <a:r>
              <a:rPr lang="fr-FR" sz="1400" dirty="0"/>
              <a:t> </a:t>
            </a:r>
            <a:r>
              <a:rPr lang="fr-FR" sz="1400" dirty="0" err="1" smtClean="0"/>
              <a:t>Brzezinski</a:t>
            </a:r>
            <a:r>
              <a:rPr lang="fr-FR" sz="1400" dirty="0"/>
              <a:t>,</a:t>
            </a:r>
            <a:r>
              <a:rPr lang="fr-FR" sz="1400" dirty="0" smtClean="0"/>
              <a:t> </a:t>
            </a:r>
            <a:r>
              <a:rPr lang="fr-FR" sz="1400" dirty="0"/>
              <a:t>conseiller du </a:t>
            </a:r>
            <a:r>
              <a:rPr lang="fr-FR" sz="1400" dirty="0" smtClean="0"/>
              <a:t>pst Carter)</a:t>
            </a:r>
          </a:p>
          <a:p>
            <a:pPr marL="2571750" lvl="5" indent="-285750">
              <a:buFontTx/>
              <a:buChar char="-"/>
            </a:pPr>
            <a:r>
              <a:rPr lang="fr-FR" sz="1400" dirty="0" smtClean="0"/>
              <a:t>Les études systématiques sur les usages (et les non-usages) pour sortir des discours déterministes (technologiques des ingénieurs, social des militants</a:t>
            </a:r>
            <a:endParaRPr lang="fr-FR" sz="1400" dirty="0"/>
          </a:p>
          <a:p>
            <a:pPr marL="2571750" lvl="5" indent="-285750">
              <a:buFontTx/>
              <a:buChar char="-"/>
            </a:pPr>
            <a:r>
              <a:rPr lang="fr-FR" sz="1400" dirty="0"/>
              <a:t> </a:t>
            </a:r>
            <a:r>
              <a:rPr lang="fr-FR" sz="1400" dirty="0" smtClean="0"/>
              <a:t>L’inscription dans le temps long au fur et à mesure des transformations de sociétés humaines et des recompositions stratégiques des acteurs</a:t>
            </a:r>
          </a:p>
        </p:txBody>
      </p:sp>
      <p:pic>
        <p:nvPicPr>
          <p:cNvPr id="3" name="Image 2"/>
          <p:cNvPicPr>
            <a:picLocks noChangeAspect="1"/>
          </p:cNvPicPr>
          <p:nvPr/>
        </p:nvPicPr>
        <p:blipFill>
          <a:blip r:embed="rId2"/>
          <a:stretch>
            <a:fillRect/>
          </a:stretch>
        </p:blipFill>
        <p:spPr>
          <a:xfrm>
            <a:off x="0" y="4509120"/>
            <a:ext cx="3210902" cy="1512168"/>
          </a:xfrm>
          <a:prstGeom prst="rect">
            <a:avLst/>
          </a:prstGeom>
        </p:spPr>
      </p:pic>
    </p:spTree>
    <p:extLst>
      <p:ext uri="{BB962C8B-B14F-4D97-AF65-F5344CB8AC3E}">
        <p14:creationId xmlns:p14="http://schemas.microsoft.com/office/powerpoint/2010/main" val="12714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2987824" y="2564904"/>
            <a:ext cx="5976664" cy="12311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b">
            <a:spAutoFit/>
          </a:bodyPr>
          <a:lstStyle/>
          <a:p>
            <a:pPr>
              <a:spcAft>
                <a:spcPts val="1200"/>
              </a:spcAft>
              <a:defRPr/>
            </a:pPr>
            <a:r>
              <a:rPr lang="fr-FR" sz="2800" b="1" dirty="0" smtClean="0">
                <a:solidFill>
                  <a:srgbClr val="FFFFFF"/>
                </a:solidFill>
                <a:latin typeface="Arial" charset="0"/>
                <a:ea typeface="ＭＳ Ｐゴシック" charset="-128"/>
                <a:cs typeface="ＭＳ Ｐゴシック" charset="-128"/>
              </a:rPr>
              <a:t>Conclusion </a:t>
            </a:r>
          </a:p>
          <a:p>
            <a:pPr>
              <a:spcAft>
                <a:spcPts val="1200"/>
              </a:spcAft>
              <a:defRPr/>
            </a:pPr>
            <a:r>
              <a:rPr lang="fr-FR" sz="1800" b="1" dirty="0" smtClean="0">
                <a:solidFill>
                  <a:srgbClr val="FFFFFF"/>
                </a:solidFill>
                <a:latin typeface="Arial" charset="0"/>
                <a:ea typeface="ＭＳ Ｐゴシック" charset="-128"/>
                <a:cs typeface="ＭＳ Ｐゴシック" charset="-128"/>
              </a:rPr>
              <a:t>Les étapes pour glisser des données du terrain jusqu’au questionnement épistémologique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35</a:t>
            </a:fld>
            <a:endParaRPr lang="fr-FR" dirty="0"/>
          </a:p>
        </p:txBody>
      </p:sp>
      <p:sp>
        <p:nvSpPr>
          <p:cNvPr id="7" name="Espace réservé de la date 6"/>
          <p:cNvSpPr>
            <a:spLocks noGrp="1"/>
          </p:cNvSpPr>
          <p:nvPr>
            <p:ph type="dt" sz="quarter" idx="10"/>
          </p:nvPr>
        </p:nvSpPr>
        <p:spPr>
          <a:xfrm>
            <a:off x="971600" y="6183808"/>
            <a:ext cx="2933328" cy="692696"/>
          </a:xfrm>
        </p:spPr>
        <p:txBody>
          <a:bodyPr/>
          <a:lstStyle/>
          <a:p>
            <a:pPr>
              <a:defRPr/>
            </a:pPr>
            <a:r>
              <a:rPr lang="fr-FR" smtClean="0"/>
              <a:t>B. Cabedoche 17 décembre 2016</a:t>
            </a:r>
            <a:endParaRPr lang="de-DE" dirty="0"/>
          </a:p>
        </p:txBody>
      </p:sp>
      <p:pic>
        <p:nvPicPr>
          <p:cNvPr id="3" name="Image 2"/>
          <p:cNvPicPr>
            <a:picLocks noChangeAspect="1"/>
          </p:cNvPicPr>
          <p:nvPr/>
        </p:nvPicPr>
        <p:blipFill>
          <a:blip r:embed="rId3"/>
          <a:stretch>
            <a:fillRect/>
          </a:stretch>
        </p:blipFill>
        <p:spPr>
          <a:xfrm>
            <a:off x="222257" y="620689"/>
            <a:ext cx="2549543" cy="3183758"/>
          </a:xfrm>
          <a:prstGeom prst="rect">
            <a:avLst/>
          </a:prstGeom>
        </p:spPr>
      </p:pic>
      <p:pic>
        <p:nvPicPr>
          <p:cNvPr id="4" name="Image 3"/>
          <p:cNvPicPr>
            <a:picLocks noChangeAspect="1"/>
          </p:cNvPicPr>
          <p:nvPr/>
        </p:nvPicPr>
        <p:blipFill>
          <a:blip r:embed="rId4"/>
          <a:stretch>
            <a:fillRect/>
          </a:stretch>
        </p:blipFill>
        <p:spPr>
          <a:xfrm>
            <a:off x="467544" y="3789040"/>
            <a:ext cx="2448272" cy="2448272"/>
          </a:xfrm>
          <a:prstGeom prst="rect">
            <a:avLst/>
          </a:prstGeom>
        </p:spPr>
      </p:pic>
      <p:pic>
        <p:nvPicPr>
          <p:cNvPr id="9" name="Image 8"/>
          <p:cNvPicPr>
            <a:picLocks noChangeAspect="1"/>
          </p:cNvPicPr>
          <p:nvPr/>
        </p:nvPicPr>
        <p:blipFill>
          <a:blip r:embed="rId5"/>
          <a:stretch>
            <a:fillRect/>
          </a:stretch>
        </p:blipFill>
        <p:spPr>
          <a:xfrm>
            <a:off x="2915816" y="4005064"/>
            <a:ext cx="3606800" cy="2260600"/>
          </a:xfrm>
          <a:prstGeom prst="rect">
            <a:avLst/>
          </a:prstGeom>
        </p:spPr>
      </p:pic>
      <p:pic>
        <p:nvPicPr>
          <p:cNvPr id="10" name="Image 9"/>
          <p:cNvPicPr>
            <a:picLocks noChangeAspect="1"/>
          </p:cNvPicPr>
          <p:nvPr/>
        </p:nvPicPr>
        <p:blipFill rotWithShape="1">
          <a:blip r:embed="rId6"/>
          <a:srcRect l="13128" t="670" r="16602" b="2938"/>
          <a:stretch/>
        </p:blipFill>
        <p:spPr>
          <a:xfrm>
            <a:off x="6728988" y="4005064"/>
            <a:ext cx="2242644" cy="2304256"/>
          </a:xfrm>
          <a:prstGeom prst="rect">
            <a:avLst/>
          </a:prstGeom>
        </p:spPr>
      </p:pic>
    </p:spTree>
    <p:extLst>
      <p:ext uri="{BB962C8B-B14F-4D97-AF65-F5344CB8AC3E}">
        <p14:creationId xmlns:p14="http://schemas.microsoft.com/office/powerpoint/2010/main" val="395381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1"/>
          </p:nvPr>
        </p:nvSpPr>
        <p:spPr>
          <a:xfrm>
            <a:off x="1828800" y="6248400"/>
            <a:ext cx="6248400" cy="381000"/>
          </a:xfrm>
          <a:noFill/>
          <a:ln/>
          <a:effectLst>
            <a:outerShdw dist="12700" dir="2700000" algn="ctr" rotWithShape="0">
              <a:srgbClr val="808080">
                <a:alpha val="8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smtClean="0">
                <a:solidFill>
                  <a:srgbClr val="010102"/>
                </a:solidFill>
                <a:latin typeface="Century Gothic" charset="0"/>
                <a:ea typeface="ヒラギノ角ゴ Pro W3" charset="0"/>
                <a:cs typeface="ヒラギノ角ゴ Pro W3" charset="0"/>
              </a:rPr>
              <a:t>Université de Beyrouth</a:t>
            </a:r>
            <a:endParaRPr lang="fr-FR" sz="1400">
              <a:latin typeface="Century Gothic" charset="0"/>
              <a:ea typeface="ヒラギノ角ゴ Pro W3" charset="0"/>
              <a:cs typeface="ヒラギノ角ゴ Pro W3" charset="0"/>
            </a:endParaRPr>
          </a:p>
        </p:txBody>
      </p:sp>
      <p:sp>
        <p:nvSpPr>
          <p:cNvPr id="43010" name="Espace réservé du numéro de diapositive 9"/>
          <p:cNvSpPr>
            <a:spLocks noGrp="1"/>
          </p:cNvSpPr>
          <p:nvPr>
            <p:ph type="sldNum" sz="quarter" idx="12"/>
          </p:nvPr>
        </p:nvSpPr>
        <p:spPr>
          <a:noFill/>
          <a:ln/>
          <a:effectLst>
            <a:outerShdw dist="12700" dir="2700000" algn="ctr" rotWithShape="0">
              <a:srgbClr val="808080">
                <a:alpha val="8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02DC1C-C382-504A-B226-0E845F9A3954}" type="slidenum">
              <a:rPr lang="fr-FR" sz="1400">
                <a:latin typeface="Century Gothic" charset="0"/>
                <a:ea typeface="ヒラギノ角ゴ Pro W3" charset="0"/>
                <a:cs typeface="ヒラギノ角ゴ Pro W3" charset="0"/>
              </a:rPr>
              <a:pPr/>
              <a:t>36</a:t>
            </a:fld>
            <a:endParaRPr lang="fr-FR" sz="1400">
              <a:latin typeface="Century Gothic" charset="0"/>
              <a:ea typeface="ヒラギノ角ゴ Pro W3" charset="0"/>
              <a:cs typeface="ヒラギノ角ゴ Pro W3" charset="0"/>
            </a:endParaRPr>
          </a:p>
        </p:txBody>
      </p:sp>
      <p:sp>
        <p:nvSpPr>
          <p:cNvPr id="43011" name="Espace réservé de la date 10"/>
          <p:cNvSpPr>
            <a:spLocks noGrp="1"/>
          </p:cNvSpPr>
          <p:nvPr>
            <p:ph type="dt" sz="quarter" idx="10"/>
          </p:nvPr>
        </p:nvSpPr>
        <p:spPr>
          <a:xfrm>
            <a:off x="685800" y="6248400"/>
            <a:ext cx="3238128" cy="492968"/>
          </a:xfrm>
          <a:noFill/>
          <a:ln/>
          <a:effectLst>
            <a:outerShdw dist="12700" dir="2700000" algn="ctr" rotWithShape="0">
              <a:srgbClr val="808080">
                <a:alpha val="8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smtClean="0">
                <a:latin typeface="Century Gothic" charset="0"/>
                <a:ea typeface="ヒラギノ角ゴ Pro W3" charset="0"/>
                <a:cs typeface="ヒラギノ角ゴ Pro W3" charset="0"/>
              </a:rPr>
              <a:t>B. Cabedoche 17 décembre 2016</a:t>
            </a:r>
            <a:endParaRPr lang="fr-FR" sz="1400" dirty="0">
              <a:latin typeface="Century Gothic" charset="0"/>
              <a:ea typeface="ヒラギノ角ゴ Pro W3" charset="0"/>
              <a:cs typeface="ヒラギノ角ゴ Pro W3" charset="0"/>
            </a:endParaRPr>
          </a:p>
        </p:txBody>
      </p:sp>
      <p:sp>
        <p:nvSpPr>
          <p:cNvPr id="7" name="ZoneTexte 6"/>
          <p:cNvSpPr txBox="1">
            <a:spLocks noChangeArrowheads="1"/>
          </p:cNvSpPr>
          <p:nvPr/>
        </p:nvSpPr>
        <p:spPr bwMode="auto">
          <a:xfrm>
            <a:off x="914400" y="457200"/>
            <a:ext cx="822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fr-FR" sz="2800" b="1" dirty="0" smtClean="0"/>
              <a:t>Les étapes incontournables</a:t>
            </a:r>
            <a:endParaRPr lang="fr-FR" sz="2800" b="1" dirty="0"/>
          </a:p>
        </p:txBody>
      </p:sp>
      <p:sp>
        <p:nvSpPr>
          <p:cNvPr id="12" name="ZoneTexte 11"/>
          <p:cNvSpPr txBox="1">
            <a:spLocks noChangeArrowheads="1"/>
          </p:cNvSpPr>
          <p:nvPr/>
        </p:nvSpPr>
        <p:spPr bwMode="auto">
          <a:xfrm>
            <a:off x="755576" y="1052736"/>
            <a:ext cx="5760640" cy="4016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300"/>
              </a:spcAft>
              <a:buFont typeface="Century Gothic" charset="0"/>
              <a:buAutoNum type="arabicPeriod"/>
            </a:pPr>
            <a:r>
              <a:rPr lang="fr-FR" sz="1600" dirty="0" smtClean="0">
                <a:solidFill>
                  <a:srgbClr val="1F1F2E"/>
                </a:solidFill>
              </a:rPr>
              <a:t>Une recherche documentaire: th</a:t>
            </a:r>
            <a:r>
              <a:rPr lang="fr-FR" sz="1600" dirty="0">
                <a:solidFill>
                  <a:srgbClr val="1F1F2E"/>
                </a:solidFill>
              </a:rPr>
              <a:t>é</a:t>
            </a:r>
            <a:r>
              <a:rPr lang="fr-FR" sz="1600" dirty="0" smtClean="0">
                <a:solidFill>
                  <a:srgbClr val="1F1F2E"/>
                </a:solidFill>
              </a:rPr>
              <a:t>matique ou remontée des filières (</a:t>
            </a:r>
            <a:r>
              <a:rPr lang="fr-FR" sz="1600" dirty="0" err="1" smtClean="0">
                <a:solidFill>
                  <a:srgbClr val="1F1F2E"/>
                </a:solidFill>
              </a:rPr>
              <a:t>reporting</a:t>
            </a:r>
            <a:r>
              <a:rPr lang="fr-FR" sz="1600" dirty="0" smtClean="0">
                <a:solidFill>
                  <a:srgbClr val="1F1F2E"/>
                </a:solidFill>
              </a:rPr>
              <a:t> </a:t>
            </a:r>
            <a:r>
              <a:rPr lang="fr-FR" sz="1600" dirty="0" err="1" smtClean="0">
                <a:solidFill>
                  <a:srgbClr val="1F1F2E"/>
                </a:solidFill>
              </a:rPr>
              <a:t>lines</a:t>
            </a:r>
            <a:r>
              <a:rPr lang="fr-FR" sz="1600" dirty="0" smtClean="0">
                <a:solidFill>
                  <a:srgbClr val="1F1F2E"/>
                </a:solidFill>
              </a:rPr>
              <a:t>) à partir du mot-clé central de l’étude</a:t>
            </a:r>
          </a:p>
          <a:p>
            <a:pPr>
              <a:spcAft>
                <a:spcPts val="300"/>
              </a:spcAft>
              <a:buFont typeface="Century Gothic" charset="0"/>
              <a:buAutoNum type="arabicPeriod"/>
            </a:pPr>
            <a:r>
              <a:rPr lang="fr-FR" altLang="ja-JP" sz="1600" dirty="0">
                <a:solidFill>
                  <a:srgbClr val="1F1F2E"/>
                </a:solidFill>
              </a:rPr>
              <a:t>Un premier débroussaillage terminologique (avec une dimension historique</a:t>
            </a:r>
            <a:r>
              <a:rPr lang="fr-FR" altLang="ja-JP" sz="1600" dirty="0" smtClean="0">
                <a:solidFill>
                  <a:srgbClr val="1F1F2E"/>
                </a:solidFill>
              </a:rPr>
              <a:t>)</a:t>
            </a:r>
          </a:p>
          <a:p>
            <a:pPr>
              <a:spcAft>
                <a:spcPts val="300"/>
              </a:spcAft>
              <a:buFont typeface="Century Gothic" charset="0"/>
              <a:buAutoNum type="arabicPeriod"/>
            </a:pPr>
            <a:r>
              <a:rPr lang="fr-FR" altLang="ja-JP" sz="1600" dirty="0" smtClean="0">
                <a:solidFill>
                  <a:srgbClr val="1F1F2E"/>
                </a:solidFill>
              </a:rPr>
              <a:t>Une exploration interdisciplinaire</a:t>
            </a:r>
          </a:p>
          <a:p>
            <a:pPr>
              <a:spcAft>
                <a:spcPts val="300"/>
              </a:spcAft>
              <a:buFont typeface="Century Gothic" charset="0"/>
              <a:buAutoNum type="arabicPeriod"/>
            </a:pPr>
            <a:r>
              <a:rPr lang="fr-FR" altLang="ja-JP" sz="1600" dirty="0" smtClean="0">
                <a:solidFill>
                  <a:srgbClr val="1F1F2E"/>
                </a:solidFill>
              </a:rPr>
              <a:t>Le choix d’une première perspective (les effets de sens pour identifier quelques premiers enjeux)</a:t>
            </a:r>
          </a:p>
          <a:p>
            <a:pPr>
              <a:spcAft>
                <a:spcPts val="300"/>
              </a:spcAft>
              <a:buFont typeface="Century Gothic" charset="0"/>
              <a:buAutoNum type="arabicPeriod"/>
            </a:pPr>
            <a:r>
              <a:rPr lang="fr-FR" altLang="ja-JP" sz="1600" dirty="0" smtClean="0">
                <a:solidFill>
                  <a:srgbClr val="1F1F2E"/>
                </a:solidFill>
              </a:rPr>
              <a:t>Un point de départ pour guider l’analyse (la perspective d’un premier auteur reconnu, comme </a:t>
            </a:r>
            <a:r>
              <a:rPr lang="fr-FR" altLang="ja-JP" sz="1600" dirty="0" err="1" smtClean="0">
                <a:solidFill>
                  <a:srgbClr val="1F1F2E"/>
                </a:solidFill>
              </a:rPr>
              <a:t>Kaarle</a:t>
            </a:r>
            <a:r>
              <a:rPr lang="fr-FR" altLang="ja-JP" sz="1600" dirty="0" smtClean="0">
                <a:solidFill>
                  <a:srgbClr val="1F1F2E"/>
                </a:solidFill>
              </a:rPr>
              <a:t> </a:t>
            </a:r>
            <a:r>
              <a:rPr lang="fr-FR" altLang="ja-JP" sz="1600" dirty="0" err="1" smtClean="0">
                <a:solidFill>
                  <a:srgbClr val="1F1F2E"/>
                </a:solidFill>
              </a:rPr>
              <a:t>Nordenstreng</a:t>
            </a:r>
            <a:r>
              <a:rPr lang="fr-FR" altLang="ja-JP" sz="1600" dirty="0" smtClean="0">
                <a:solidFill>
                  <a:srgbClr val="1F1F2E"/>
                </a:solidFill>
              </a:rPr>
              <a:t>)</a:t>
            </a:r>
          </a:p>
          <a:p>
            <a:pPr>
              <a:spcAft>
                <a:spcPts val="300"/>
              </a:spcAft>
              <a:buFont typeface="Century Gothic" charset="0"/>
              <a:buAutoNum type="arabicPeriod"/>
            </a:pPr>
            <a:r>
              <a:rPr lang="fr-FR" altLang="ja-JP" sz="1600" dirty="0" smtClean="0">
                <a:solidFill>
                  <a:srgbClr val="1F1F2E"/>
                </a:solidFill>
              </a:rPr>
              <a:t>Un premier positionnement, cohérent entre méthodes de prospection et positionnement épistémologique</a:t>
            </a:r>
          </a:p>
          <a:p>
            <a:pPr>
              <a:spcAft>
                <a:spcPts val="300"/>
              </a:spcAft>
              <a:buFont typeface="Century Gothic" charset="0"/>
              <a:buAutoNum type="arabicPeriod"/>
            </a:pPr>
            <a:r>
              <a:rPr lang="fr-FR" altLang="ja-JP" sz="1600" dirty="0">
                <a:solidFill>
                  <a:srgbClr val="1F1F2E"/>
                </a:solidFill>
              </a:rPr>
              <a:t>La réactualisation d’une première école théorique, tenant compte des critiques (exemple, le structuralisme</a:t>
            </a:r>
            <a:r>
              <a:rPr lang="fr-FR" altLang="ja-JP" sz="1600" dirty="0" smtClean="0">
                <a:solidFill>
                  <a:srgbClr val="1F1F2E"/>
                </a:solidFill>
              </a:rPr>
              <a:t>)</a:t>
            </a:r>
            <a:endParaRPr lang="fr-FR" altLang="ja-JP" sz="1600" dirty="0">
              <a:solidFill>
                <a:srgbClr val="1F1F2E"/>
              </a:solidFill>
            </a:endParaRPr>
          </a:p>
        </p:txBody>
      </p:sp>
      <p:pic>
        <p:nvPicPr>
          <p:cNvPr id="2" name="Image 1"/>
          <p:cNvPicPr>
            <a:picLocks noChangeAspect="1"/>
          </p:cNvPicPr>
          <p:nvPr/>
        </p:nvPicPr>
        <p:blipFill>
          <a:blip r:embed="rId2"/>
          <a:stretch>
            <a:fillRect/>
          </a:stretch>
        </p:blipFill>
        <p:spPr>
          <a:xfrm>
            <a:off x="6408961" y="1844824"/>
            <a:ext cx="2735039" cy="1820044"/>
          </a:xfrm>
          <a:prstGeom prst="rect">
            <a:avLst/>
          </a:prstGeom>
        </p:spPr>
      </p:pic>
    </p:spTree>
    <p:extLst>
      <p:ext uri="{BB962C8B-B14F-4D97-AF65-F5344CB8AC3E}">
        <p14:creationId xmlns:p14="http://schemas.microsoft.com/office/powerpoint/2010/main" val="2145774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oter Placeholder 4"/>
          <p:cNvSpPr>
            <a:spLocks noGrp="1"/>
          </p:cNvSpPr>
          <p:nvPr>
            <p:ph type="ftr" sz="quarter" idx="11"/>
          </p:nvPr>
        </p:nvSpPr>
        <p:spPr>
          <a:xfrm>
            <a:off x="1828800" y="6248400"/>
            <a:ext cx="6248400" cy="381000"/>
          </a:xfrm>
          <a:noFill/>
          <a:ln/>
          <a:effectLst>
            <a:outerShdw dist="12700" dir="2700000" algn="ctr" rotWithShape="0">
              <a:srgbClr val="808080">
                <a:alpha val="8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smtClean="0">
                <a:solidFill>
                  <a:srgbClr val="010102"/>
                </a:solidFill>
                <a:latin typeface="Century Gothic" charset="0"/>
                <a:ea typeface="ヒラギノ角ゴ Pro W3" charset="0"/>
                <a:cs typeface="ヒラギノ角ゴ Pro W3" charset="0"/>
              </a:rPr>
              <a:t>Université de Beyrouth</a:t>
            </a:r>
            <a:endParaRPr lang="fr-FR" sz="1400">
              <a:latin typeface="Century Gothic" charset="0"/>
              <a:ea typeface="ヒラギノ角ゴ Pro W3" charset="0"/>
              <a:cs typeface="ヒラギノ角ゴ Pro W3" charset="0"/>
            </a:endParaRPr>
          </a:p>
        </p:txBody>
      </p:sp>
      <p:sp>
        <p:nvSpPr>
          <p:cNvPr id="43010" name="Espace réservé du numéro de diapositive 9"/>
          <p:cNvSpPr>
            <a:spLocks noGrp="1"/>
          </p:cNvSpPr>
          <p:nvPr>
            <p:ph type="sldNum" sz="quarter" idx="12"/>
          </p:nvPr>
        </p:nvSpPr>
        <p:spPr>
          <a:noFill/>
          <a:ln/>
          <a:effectLst>
            <a:outerShdw dist="12700" dir="2700000" algn="ctr" rotWithShape="0">
              <a:srgbClr val="808080">
                <a:alpha val="8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002DC1C-C382-504A-B226-0E845F9A3954}" type="slidenum">
              <a:rPr lang="fr-FR" sz="1400">
                <a:latin typeface="Century Gothic" charset="0"/>
                <a:ea typeface="ヒラギノ角ゴ Pro W3" charset="0"/>
                <a:cs typeface="ヒラギノ角ゴ Pro W3" charset="0"/>
              </a:rPr>
              <a:pPr/>
              <a:t>37</a:t>
            </a:fld>
            <a:endParaRPr lang="fr-FR" sz="1400">
              <a:latin typeface="Century Gothic" charset="0"/>
              <a:ea typeface="ヒラギノ角ゴ Pro W3" charset="0"/>
              <a:cs typeface="ヒラギノ角ゴ Pro W3" charset="0"/>
            </a:endParaRPr>
          </a:p>
        </p:txBody>
      </p:sp>
      <p:sp>
        <p:nvSpPr>
          <p:cNvPr id="43011" name="Espace réservé de la date 10"/>
          <p:cNvSpPr>
            <a:spLocks noGrp="1"/>
          </p:cNvSpPr>
          <p:nvPr>
            <p:ph type="dt" sz="quarter" idx="10"/>
          </p:nvPr>
        </p:nvSpPr>
        <p:spPr>
          <a:xfrm>
            <a:off x="685800" y="6248400"/>
            <a:ext cx="3238128" cy="492968"/>
          </a:xfrm>
          <a:noFill/>
          <a:ln/>
          <a:effectLst>
            <a:outerShdw dist="12700" dir="2700000" algn="ctr" rotWithShape="0">
              <a:srgbClr val="808080">
                <a:alpha val="89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fr-FR" sz="1400" smtClean="0">
                <a:latin typeface="Century Gothic" charset="0"/>
                <a:ea typeface="ヒラギノ角ゴ Pro W3" charset="0"/>
                <a:cs typeface="ヒラギノ角ゴ Pro W3" charset="0"/>
              </a:rPr>
              <a:t>B. Cabedoche 17 décembre 2016</a:t>
            </a:r>
            <a:endParaRPr lang="fr-FR" sz="1400" dirty="0">
              <a:latin typeface="Century Gothic" charset="0"/>
              <a:ea typeface="ヒラギノ角ゴ Pro W3" charset="0"/>
              <a:cs typeface="ヒラギノ角ゴ Pro W3" charset="0"/>
            </a:endParaRPr>
          </a:p>
        </p:txBody>
      </p:sp>
      <p:sp>
        <p:nvSpPr>
          <p:cNvPr id="7" name="ZoneTexte 6"/>
          <p:cNvSpPr txBox="1">
            <a:spLocks noChangeArrowheads="1"/>
          </p:cNvSpPr>
          <p:nvPr/>
        </p:nvSpPr>
        <p:spPr bwMode="auto">
          <a:xfrm>
            <a:off x="914400" y="457200"/>
            <a:ext cx="8229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800"/>
              </a:spcAft>
            </a:pPr>
            <a:r>
              <a:rPr lang="fr-FR" sz="2800" b="1" dirty="0" smtClean="0"/>
              <a:t>Les étapes incontournables (2)</a:t>
            </a:r>
            <a:endParaRPr lang="fr-FR" sz="2800" b="1" dirty="0"/>
          </a:p>
        </p:txBody>
      </p:sp>
      <p:sp>
        <p:nvSpPr>
          <p:cNvPr id="12" name="ZoneTexte 11"/>
          <p:cNvSpPr txBox="1">
            <a:spLocks noChangeArrowheads="1"/>
          </p:cNvSpPr>
          <p:nvPr/>
        </p:nvSpPr>
        <p:spPr bwMode="auto">
          <a:xfrm>
            <a:off x="755576" y="1052737"/>
            <a:ext cx="7992888"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300"/>
              </a:spcAft>
              <a:buFont typeface="+mj-lt"/>
              <a:buAutoNum type="arabicPeriod" startAt="8"/>
            </a:pPr>
            <a:r>
              <a:rPr lang="fr-FR" altLang="ja-JP" sz="1600" dirty="0" smtClean="0">
                <a:solidFill>
                  <a:srgbClr val="1F1F2E"/>
                </a:solidFill>
              </a:rPr>
              <a:t>Un premier repérage de paradigmes, au-delà des écoles de pensée</a:t>
            </a:r>
          </a:p>
          <a:p>
            <a:pPr>
              <a:spcAft>
                <a:spcPts val="300"/>
              </a:spcAft>
              <a:buFont typeface="Century Gothic" charset="0"/>
              <a:buAutoNum type="arabicPeriod" startAt="8"/>
            </a:pPr>
            <a:r>
              <a:rPr lang="fr-FR" altLang="ja-JP" sz="1600" dirty="0" smtClean="0">
                <a:solidFill>
                  <a:srgbClr val="1F1F2E"/>
                </a:solidFill>
              </a:rPr>
              <a:t>Une mise en contexte théorique vis-à-vis de la construction d’une école de pensée (par exemple l’École du développement)</a:t>
            </a:r>
          </a:p>
          <a:p>
            <a:pPr>
              <a:spcAft>
                <a:spcPts val="300"/>
              </a:spcAft>
              <a:buFont typeface="Century Gothic" charset="0"/>
              <a:buAutoNum type="arabicPeriod" startAt="8"/>
            </a:pPr>
            <a:r>
              <a:rPr lang="fr-FR" altLang="ja-JP" sz="1600" dirty="0" smtClean="0">
                <a:solidFill>
                  <a:srgbClr val="1F1F2E"/>
                </a:solidFill>
              </a:rPr>
              <a:t>Une analyse du contexte politique pour comprendre la résonnance sociétale de cette École</a:t>
            </a:r>
          </a:p>
          <a:p>
            <a:pPr>
              <a:spcAft>
                <a:spcPts val="300"/>
              </a:spcAft>
              <a:buFont typeface="Century Gothic" charset="0"/>
              <a:buAutoNum type="arabicPeriod" startAt="8"/>
            </a:pPr>
            <a:r>
              <a:rPr lang="fr-FR" altLang="ja-JP" sz="1600" dirty="0" smtClean="0">
                <a:solidFill>
                  <a:srgbClr val="1F1F2E"/>
                </a:solidFill>
              </a:rPr>
              <a:t>La recherche des filiations entre écoles (École du développement et positivisme)</a:t>
            </a:r>
          </a:p>
          <a:p>
            <a:pPr>
              <a:spcAft>
                <a:spcPts val="300"/>
              </a:spcAft>
              <a:buFont typeface="Century Gothic" charset="0"/>
              <a:buAutoNum type="arabicPeriod" startAt="8"/>
            </a:pPr>
            <a:r>
              <a:rPr lang="fr-FR" altLang="ja-JP" sz="1600" dirty="0" smtClean="0">
                <a:solidFill>
                  <a:srgbClr val="1F1F2E"/>
                </a:solidFill>
              </a:rPr>
              <a:t>Une distanciation vis-à-vis des croyances des acteurs</a:t>
            </a:r>
          </a:p>
          <a:p>
            <a:pPr>
              <a:spcAft>
                <a:spcPts val="300"/>
              </a:spcAft>
              <a:buFont typeface="Century Gothic" charset="0"/>
              <a:buAutoNum type="arabicPeriod" startAt="8"/>
            </a:pPr>
            <a:r>
              <a:rPr lang="fr-FR" altLang="ja-JP" sz="1600" smtClean="0">
                <a:solidFill>
                  <a:srgbClr val="1F1F2E"/>
                </a:solidFill>
              </a:rPr>
              <a:t>Une mise </a:t>
            </a:r>
            <a:r>
              <a:rPr lang="fr-FR" altLang="ja-JP" sz="1600" dirty="0" smtClean="0">
                <a:solidFill>
                  <a:srgbClr val="1F1F2E"/>
                </a:solidFill>
              </a:rPr>
              <a:t>en perspective théorique par l’exploration des pensées critiques</a:t>
            </a:r>
          </a:p>
          <a:p>
            <a:pPr>
              <a:spcAft>
                <a:spcPts val="300"/>
              </a:spcAft>
              <a:buFont typeface="Century Gothic" charset="0"/>
              <a:buAutoNum type="arabicPeriod" startAt="8"/>
            </a:pPr>
            <a:r>
              <a:rPr lang="fr-FR" altLang="ja-JP" sz="1600" dirty="0" smtClean="0">
                <a:solidFill>
                  <a:srgbClr val="1F1F2E"/>
                </a:solidFill>
              </a:rPr>
              <a:t>L’intégration de la critique, sous bénéfice d’inventaire</a:t>
            </a:r>
          </a:p>
          <a:p>
            <a:pPr>
              <a:spcAft>
                <a:spcPts val="300"/>
              </a:spcAft>
              <a:buFont typeface="Century Gothic" charset="0"/>
              <a:buAutoNum type="arabicPeriod" startAt="8"/>
            </a:pPr>
            <a:r>
              <a:rPr lang="fr-FR" altLang="ja-JP" sz="1600" dirty="0" smtClean="0">
                <a:solidFill>
                  <a:srgbClr val="1F1F2E"/>
                </a:solidFill>
              </a:rPr>
              <a:t>La construction d’un cheminement autonome</a:t>
            </a:r>
          </a:p>
          <a:p>
            <a:pPr>
              <a:spcAft>
                <a:spcPts val="300"/>
              </a:spcAft>
              <a:buFont typeface="Century Gothic" charset="0"/>
              <a:buAutoNum type="arabicPeriod" startAt="8"/>
            </a:pPr>
            <a:r>
              <a:rPr lang="fr-FR" altLang="ja-JP" sz="1600" dirty="0" smtClean="0">
                <a:solidFill>
                  <a:srgbClr val="1F1F2E"/>
                </a:solidFill>
              </a:rPr>
              <a:t>La proposition de nouveaux cadres d’analyse</a:t>
            </a:r>
          </a:p>
        </p:txBody>
      </p:sp>
      <p:pic>
        <p:nvPicPr>
          <p:cNvPr id="2" name="Image 1"/>
          <p:cNvPicPr>
            <a:picLocks noChangeAspect="1"/>
          </p:cNvPicPr>
          <p:nvPr/>
        </p:nvPicPr>
        <p:blipFill>
          <a:blip r:embed="rId2"/>
          <a:stretch>
            <a:fillRect/>
          </a:stretch>
        </p:blipFill>
        <p:spPr>
          <a:xfrm>
            <a:off x="3851920" y="4293096"/>
            <a:ext cx="2540000" cy="2400300"/>
          </a:xfrm>
          <a:prstGeom prst="rect">
            <a:avLst/>
          </a:prstGeom>
        </p:spPr>
      </p:pic>
    </p:spTree>
    <p:extLst>
      <p:ext uri="{BB962C8B-B14F-4D97-AF65-F5344CB8AC3E}">
        <p14:creationId xmlns:p14="http://schemas.microsoft.com/office/powerpoint/2010/main" val="3983885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a:xfrm>
            <a:off x="3124200" y="6172200"/>
            <a:ext cx="3581400" cy="533400"/>
          </a:xfrm>
        </p:spPr>
        <p:txBody>
          <a:bodyPr/>
          <a:lstStyle/>
          <a:p>
            <a:pPr>
              <a:defRPr/>
            </a:pPr>
            <a:r>
              <a:rPr lang="fr-FR" smtClean="0"/>
              <a:t>Université de Beyrouth</a:t>
            </a:r>
            <a:endParaRPr lang="fr-FR" dirty="0"/>
          </a:p>
        </p:txBody>
      </p:sp>
      <p:sp>
        <p:nvSpPr>
          <p:cNvPr id="63491" name="Rectangle 3"/>
          <p:cNvSpPr>
            <a:spLocks noGrp="1" noChangeArrowheads="1"/>
          </p:cNvSpPr>
          <p:nvPr>
            <p:ph type="body" idx="1"/>
          </p:nvPr>
        </p:nvSpPr>
        <p:spPr>
          <a:xfrm>
            <a:off x="685800" y="1981200"/>
            <a:ext cx="7010400" cy="914400"/>
          </a:xfrm>
        </p:spPr>
        <p:txBody>
          <a:bodyPr/>
          <a:lstStyle/>
          <a:p>
            <a:pPr eaLnBrk="1" hangingPunct="1">
              <a:buFontTx/>
              <a:buNone/>
              <a:defRPr/>
            </a:pPr>
            <a:r>
              <a:rPr lang="fr-FR" sz="3600" b="1">
                <a:solidFill>
                  <a:srgbClr val="010102"/>
                </a:solidFill>
              </a:rPr>
              <a:t>Thank you for listening</a:t>
            </a:r>
          </a:p>
        </p:txBody>
      </p:sp>
      <p:sp>
        <p:nvSpPr>
          <p:cNvPr id="5" name="Espace réservé du numéro de diapositive 4"/>
          <p:cNvSpPr>
            <a:spLocks noGrp="1"/>
          </p:cNvSpPr>
          <p:nvPr>
            <p:ph type="sldNum" sz="quarter" idx="12"/>
          </p:nvPr>
        </p:nvSpPr>
        <p:spPr/>
        <p:txBody>
          <a:bodyPr/>
          <a:lstStyle/>
          <a:p>
            <a:pPr>
              <a:defRPr/>
            </a:pPr>
            <a:fld id="{2CE5BFF2-8A9E-3844-A7F9-3719CC921772}" type="slidenum">
              <a:rPr lang="fr-FR" smtClean="0"/>
              <a:pPr>
                <a:defRPr/>
              </a:pPr>
              <a:t>38</a:t>
            </a:fld>
            <a:endParaRPr lang="fr-FR"/>
          </a:p>
        </p:txBody>
      </p:sp>
      <p:sp>
        <p:nvSpPr>
          <p:cNvPr id="6" name="Espace réservé de la date 5"/>
          <p:cNvSpPr>
            <a:spLocks noGrp="1"/>
          </p:cNvSpPr>
          <p:nvPr>
            <p:ph type="dt" sz="quarter" idx="10"/>
          </p:nvPr>
        </p:nvSpPr>
        <p:spPr>
          <a:xfrm>
            <a:off x="685800" y="6248400"/>
            <a:ext cx="2878088" cy="492968"/>
          </a:xfrm>
        </p:spPr>
        <p:txBody>
          <a:bodyPr/>
          <a:lstStyle/>
          <a:p>
            <a:pPr>
              <a:defRPr/>
            </a:pPr>
            <a:r>
              <a:rPr lang="fr-FR" smtClean="0"/>
              <a:t>B. Cabedoche 17 décembre 2016</a:t>
            </a:r>
            <a:endParaRPr lang="fr-FR" dirty="0"/>
          </a:p>
        </p:txBody>
      </p:sp>
      <p:sp>
        <p:nvSpPr>
          <p:cNvPr id="7" name="ZoneTexte 6"/>
          <p:cNvSpPr txBox="1">
            <a:spLocks noChangeArrowheads="1"/>
          </p:cNvSpPr>
          <p:nvPr/>
        </p:nvSpPr>
        <p:spPr bwMode="auto">
          <a:xfrm>
            <a:off x="762000" y="4267200"/>
            <a:ext cx="6324600" cy="461963"/>
          </a:xfrm>
          <a:prstGeom prst="rect">
            <a:avLst/>
          </a:prstGeom>
          <a:noFill/>
          <a:ln w="9525">
            <a:noFill/>
            <a:miter lim="800000"/>
            <a:headEnd/>
            <a:tailEnd/>
          </a:ln>
        </p:spPr>
        <p:txBody>
          <a:bodyPr>
            <a:prstTxWarp prst="textNoShape">
              <a:avLst/>
            </a:prstTxWarp>
            <a:spAutoFit/>
          </a:bodyPr>
          <a:lstStyle/>
          <a:p>
            <a:pPr eaLnBrk="1" hangingPunct="1"/>
            <a:r>
              <a:rPr lang="fr-FR">
                <a:solidFill>
                  <a:srgbClr val="010102"/>
                </a:solidFill>
              </a:rPr>
              <a:t>bertrand.cabedoche@gmail.com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delay="0"/>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0"/>
                                        <p:tgtEl>
                                          <p:spTgt spid="63491">
                                            <p:txEl>
                                              <p:pRg st="0" end="0"/>
                                            </p:txEl>
                                          </p:spTgt>
                                        </p:tgtEl>
                                      </p:cBhvr>
                                    </p:animEffect>
                                    <p:anim calcmode="lin" valueType="num">
                                      <p:cBhvr>
                                        <p:cTn id="8" dur="5000" fill="hold"/>
                                        <p:tgtEl>
                                          <p:spTgt spid="63491">
                                            <p:txEl>
                                              <p:pRg st="0" end="0"/>
                                            </p:txEl>
                                          </p:spTgt>
                                        </p:tgtEl>
                                        <p:attrNameLst>
                                          <p:attrName>style.rotation</p:attrName>
                                        </p:attrNameLst>
                                      </p:cBhvr>
                                      <p:tavLst>
                                        <p:tav tm="0">
                                          <p:val>
                                            <p:fltVal val="720"/>
                                          </p:val>
                                        </p:tav>
                                        <p:tav tm="100000">
                                          <p:val>
                                            <p:fltVal val="0"/>
                                          </p:val>
                                        </p:tav>
                                      </p:tavLst>
                                    </p:anim>
                                    <p:anim calcmode="lin" valueType="num">
                                      <p:cBhvr>
                                        <p:cTn id="9" dur="5000" fill="hold"/>
                                        <p:tgtEl>
                                          <p:spTgt spid="63491">
                                            <p:txEl>
                                              <p:pRg st="0" end="0"/>
                                            </p:txEl>
                                          </p:spTgt>
                                        </p:tgtEl>
                                        <p:attrNameLst>
                                          <p:attrName>ppt_h</p:attrName>
                                        </p:attrNameLst>
                                      </p:cBhvr>
                                      <p:tavLst>
                                        <p:tav tm="0">
                                          <p:val>
                                            <p:fltVal val="0"/>
                                          </p:val>
                                        </p:tav>
                                        <p:tav tm="100000">
                                          <p:val>
                                            <p:strVal val="#ppt_h"/>
                                          </p:val>
                                        </p:tav>
                                      </p:tavLst>
                                    </p:anim>
                                    <p:anim calcmode="lin" valueType="num">
                                      <p:cBhvr>
                                        <p:cTn id="10" dur="5000" fill="hold"/>
                                        <p:tgtEl>
                                          <p:spTgt spid="63491">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746702"/>
            <a:ext cx="7704856" cy="954107"/>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Ainsi, même dans une démarche inductive, le recours à la théorie est indispensable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4</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827584" y="1772816"/>
            <a:ext cx="2520280" cy="3924151"/>
          </a:xfrm>
          <a:prstGeom prst="rect">
            <a:avLst/>
          </a:prstGeom>
          <a:noFill/>
        </p:spPr>
        <p:txBody>
          <a:bodyPr wrap="square" rtlCol="0">
            <a:spAutoFit/>
          </a:bodyPr>
          <a:lstStyle/>
          <a:p>
            <a:pPr>
              <a:spcAft>
                <a:spcPts val="600"/>
              </a:spcAft>
            </a:pPr>
            <a:r>
              <a:rPr lang="fr-FR" b="1" dirty="0" smtClean="0"/>
              <a:t>La démarche déductive</a:t>
            </a:r>
            <a:endParaRPr lang="fr-FR" dirty="0" smtClean="0"/>
          </a:p>
          <a:p>
            <a:pPr>
              <a:spcAft>
                <a:spcPts val="300"/>
              </a:spcAft>
            </a:pPr>
            <a:r>
              <a:rPr lang="fr-FR" sz="1400" dirty="0"/>
              <a:t>Elle part d’une proposition théorique, en déduit des hypothèses d’observation, va vérifier sur le terrain si elles se vérifient ou non. Elle est fondée sur une réflexion théorique </a:t>
            </a:r>
            <a:r>
              <a:rPr lang="fr-FR" sz="1400" dirty="0" smtClean="0"/>
              <a:t>déjà consacrée, </a:t>
            </a:r>
            <a:r>
              <a:rPr lang="fr-FR" sz="1400" dirty="0"/>
              <a:t>disciplinairement située, actualisée (état de la recherche) et sur une connaissance préparatoire du phénomène étudié (enjeux autour des concepts à mobiliser) </a:t>
            </a:r>
            <a:endParaRPr lang="fr-FR" sz="1400" dirty="0" smtClean="0"/>
          </a:p>
        </p:txBody>
      </p:sp>
      <p:sp>
        <p:nvSpPr>
          <p:cNvPr id="3" name="ZoneTexte 2"/>
          <p:cNvSpPr txBox="1"/>
          <p:nvPr/>
        </p:nvSpPr>
        <p:spPr>
          <a:xfrm>
            <a:off x="6372200" y="1844824"/>
            <a:ext cx="2160240" cy="3384376"/>
          </a:xfrm>
          <a:prstGeom prst="rect">
            <a:avLst/>
          </a:prstGeom>
          <a:noFill/>
        </p:spPr>
        <p:txBody>
          <a:bodyPr wrap="square" rtlCol="0">
            <a:spAutoFit/>
          </a:bodyPr>
          <a:lstStyle/>
          <a:p>
            <a:pPr>
              <a:spcAft>
                <a:spcPts val="600"/>
              </a:spcAft>
            </a:pPr>
            <a:r>
              <a:rPr lang="fr-FR" b="1" dirty="0"/>
              <a:t>La démarche </a:t>
            </a:r>
            <a:r>
              <a:rPr lang="fr-FR" b="1" dirty="0" smtClean="0"/>
              <a:t>inductive</a:t>
            </a:r>
            <a:endParaRPr lang="fr-FR" dirty="0"/>
          </a:p>
          <a:p>
            <a:r>
              <a:rPr lang="fr-FR" sz="1400" dirty="0"/>
              <a:t>Elle part du terrain, de l’observation, pour essayer de dégager des régularités, des lois ou des mécanismes qui, s’ils se confirment et se généralisent, acquièrent le statut de </a:t>
            </a:r>
            <a:r>
              <a:rPr lang="fr-FR" sz="1400" dirty="0" smtClean="0"/>
              <a:t>modèles, de théories</a:t>
            </a:r>
            <a:r>
              <a:rPr lang="fr-FR" sz="1400" dirty="0"/>
              <a:t>, </a:t>
            </a:r>
            <a:r>
              <a:rPr lang="fr-FR" sz="1400" dirty="0" err="1" smtClean="0"/>
              <a:t>validables</a:t>
            </a:r>
            <a:r>
              <a:rPr lang="fr-FR" sz="1400" dirty="0" smtClean="0"/>
              <a:t> </a:t>
            </a:r>
            <a:r>
              <a:rPr lang="fr-FR" sz="1400" dirty="0"/>
              <a:t>par une communauté plus élargie de </a:t>
            </a:r>
            <a:r>
              <a:rPr lang="fr-FR" sz="1400" dirty="0" smtClean="0"/>
              <a:t>chercheurs.</a:t>
            </a:r>
            <a:endParaRPr lang="fr-FR" sz="1400" dirty="0"/>
          </a:p>
        </p:txBody>
      </p:sp>
      <p:pic>
        <p:nvPicPr>
          <p:cNvPr id="10" name="Image 9"/>
          <p:cNvPicPr>
            <a:picLocks noChangeAspect="1"/>
          </p:cNvPicPr>
          <p:nvPr/>
        </p:nvPicPr>
        <p:blipFill>
          <a:blip r:embed="rId3"/>
          <a:stretch>
            <a:fillRect/>
          </a:stretch>
        </p:blipFill>
        <p:spPr>
          <a:xfrm>
            <a:off x="3419872" y="3501008"/>
            <a:ext cx="2808312" cy="2122561"/>
          </a:xfrm>
          <a:prstGeom prst="rect">
            <a:avLst/>
          </a:prstGeom>
        </p:spPr>
      </p:pic>
    </p:spTree>
    <p:extLst>
      <p:ext uri="{BB962C8B-B14F-4D97-AF65-F5344CB8AC3E}">
        <p14:creationId xmlns:p14="http://schemas.microsoft.com/office/powerpoint/2010/main" val="3697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755576" y="315814"/>
            <a:ext cx="7704856" cy="1384995"/>
          </a:xfrm>
          <a:prstGeom prst="rect">
            <a:avLst/>
          </a:prstGeom>
          <a:noFill/>
        </p:spPr>
        <p:txBody>
          <a:bodyPr wrap="square" anchor="b">
            <a:spAutoFit/>
          </a:bodyPr>
          <a:lstStyle/>
          <a:p>
            <a:pPr>
              <a:spcAft>
                <a:spcPts val="1200"/>
              </a:spcAft>
              <a:defRPr/>
            </a:pPr>
            <a:r>
              <a:rPr lang="fr-FR" sz="2800" b="1" dirty="0" smtClean="0">
                <a:solidFill>
                  <a:srgbClr val="3E3E5C"/>
                </a:solidFill>
                <a:latin typeface="Arial" charset="0"/>
                <a:ea typeface="ＭＳ Ｐゴシック" charset="-128"/>
                <a:cs typeface="ＭＳ Ｐゴシック" charset="-128"/>
              </a:rPr>
              <a:t>Des théories guident l’observateur et dessinent le contour des « faits » de l’approche inductive </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5</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827584" y="1916832"/>
            <a:ext cx="2952328" cy="2800766"/>
          </a:xfrm>
          <a:prstGeom prst="rect">
            <a:avLst/>
          </a:prstGeom>
          <a:noFill/>
        </p:spPr>
        <p:txBody>
          <a:bodyPr wrap="square" rtlCol="0">
            <a:spAutoFit/>
          </a:bodyPr>
          <a:lstStyle/>
          <a:p>
            <a:pPr>
              <a:spcAft>
                <a:spcPts val="300"/>
              </a:spcAft>
            </a:pPr>
            <a:r>
              <a:rPr lang="fr-FR" sz="1600" dirty="0" smtClean="0"/>
              <a:t>C’est </a:t>
            </a:r>
            <a:r>
              <a:rPr lang="fr-FR" sz="1600" dirty="0"/>
              <a:t>une théorie de ce qu’est un insecte qui fait que l’entomologiste peut trier parmi les animaux qu’il rencontre. Certes, son modèle théorique (par exemple une bête à six pattes) peut le faire passer à côté d’un insecte non répertorié à cinq pattes, mais cela lui évite de revenir avec un </a:t>
            </a:r>
            <a:r>
              <a:rPr lang="fr-FR" sz="1600" dirty="0" smtClean="0"/>
              <a:t>boa, ou une vache</a:t>
            </a:r>
          </a:p>
        </p:txBody>
      </p:sp>
      <p:pic>
        <p:nvPicPr>
          <p:cNvPr id="4" name="Image 3"/>
          <p:cNvPicPr>
            <a:picLocks noChangeAspect="1"/>
          </p:cNvPicPr>
          <p:nvPr/>
        </p:nvPicPr>
        <p:blipFill>
          <a:blip r:embed="rId3"/>
          <a:stretch>
            <a:fillRect/>
          </a:stretch>
        </p:blipFill>
        <p:spPr>
          <a:xfrm>
            <a:off x="5076056" y="1916832"/>
            <a:ext cx="3048000" cy="2133600"/>
          </a:xfrm>
          <a:prstGeom prst="rect">
            <a:avLst/>
          </a:prstGeom>
        </p:spPr>
      </p:pic>
      <p:pic>
        <p:nvPicPr>
          <p:cNvPr id="9" name="Image 8"/>
          <p:cNvPicPr>
            <a:picLocks noChangeAspect="1"/>
          </p:cNvPicPr>
          <p:nvPr/>
        </p:nvPicPr>
        <p:blipFill>
          <a:blip r:embed="rId4"/>
          <a:stretch>
            <a:fillRect/>
          </a:stretch>
        </p:blipFill>
        <p:spPr>
          <a:xfrm>
            <a:off x="1979712" y="4797152"/>
            <a:ext cx="5118100" cy="1587500"/>
          </a:xfrm>
          <a:prstGeom prst="rect">
            <a:avLst/>
          </a:prstGeom>
        </p:spPr>
      </p:pic>
    </p:spTree>
    <p:extLst>
      <p:ext uri="{BB962C8B-B14F-4D97-AF65-F5344CB8AC3E}">
        <p14:creationId xmlns:p14="http://schemas.microsoft.com/office/powerpoint/2010/main" val="193279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3"/>
          <a:stretch>
            <a:fillRect/>
          </a:stretch>
        </p:blipFill>
        <p:spPr>
          <a:xfrm>
            <a:off x="5796136" y="2952"/>
            <a:ext cx="3529738" cy="2348880"/>
          </a:xfrm>
          <a:prstGeom prst="rect">
            <a:avLst/>
          </a:prstGeom>
        </p:spPr>
      </p:pic>
      <p:pic>
        <p:nvPicPr>
          <p:cNvPr id="9" name="Image 8"/>
          <p:cNvPicPr>
            <a:picLocks noChangeAspect="1"/>
          </p:cNvPicPr>
          <p:nvPr/>
        </p:nvPicPr>
        <p:blipFill>
          <a:blip r:embed="rId4"/>
          <a:stretch>
            <a:fillRect/>
          </a:stretch>
        </p:blipFill>
        <p:spPr>
          <a:xfrm>
            <a:off x="-13320" y="0"/>
            <a:ext cx="4131048" cy="2334940"/>
          </a:xfrm>
          <a:prstGeom prst="rect">
            <a:avLst/>
          </a:prstGeom>
        </p:spPr>
      </p:pic>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899592" y="2492896"/>
            <a:ext cx="7056784" cy="1015663"/>
          </a:xfrm>
          <a:prstGeom prst="rect">
            <a:avLst/>
          </a:prstGeom>
          <a:noFill/>
        </p:spPr>
        <p:txBody>
          <a:bodyPr wrap="square" anchor="b">
            <a:spAutoFit/>
          </a:bodyPr>
          <a:lstStyle/>
          <a:p>
            <a:pPr>
              <a:spcAft>
                <a:spcPts val="1200"/>
              </a:spcAft>
              <a:defRPr/>
            </a:pPr>
            <a:r>
              <a:rPr lang="fr-FR" sz="3600" b="1" dirty="0" smtClean="0">
                <a:solidFill>
                  <a:srgbClr val="3E3E5C"/>
                </a:solidFill>
                <a:latin typeface="Arial" charset="0"/>
                <a:ea typeface="ＭＳ Ｐゴシック" charset="-128"/>
                <a:cs typeface="ＭＳ Ｐゴシック" charset="-128"/>
              </a:rPr>
              <a:t>Bilan de 40 ans de recherche</a:t>
            </a:r>
          </a:p>
          <a:p>
            <a:pPr>
              <a:spcAft>
                <a:spcPts val="1200"/>
              </a:spcAft>
              <a:defRPr/>
            </a:pPr>
            <a:r>
              <a:rPr lang="fr-FR" sz="1400" b="1" dirty="0" smtClean="0">
                <a:solidFill>
                  <a:srgbClr val="3E3E5C"/>
                </a:solidFill>
                <a:latin typeface="Arial" charset="0"/>
                <a:ea typeface="ＭＳ Ｐゴシック" charset="-128"/>
                <a:cs typeface="ＭＳ Ｐゴシック" charset="-128"/>
              </a:rPr>
              <a:t>Personnel et disciplinaire (naissance des SIC en France)</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6</a:t>
            </a:fld>
            <a:endParaRPr lang="fr-FR" dirty="0"/>
          </a:p>
        </p:txBody>
      </p:sp>
      <p:sp>
        <p:nvSpPr>
          <p:cNvPr id="7" name="Espace réservé de la date 6"/>
          <p:cNvSpPr>
            <a:spLocks noGrp="1"/>
          </p:cNvSpPr>
          <p:nvPr>
            <p:ph type="dt" sz="quarter" idx="10"/>
          </p:nvPr>
        </p:nvSpPr>
        <p:spPr>
          <a:xfrm>
            <a:off x="990600" y="6237312"/>
            <a:ext cx="2717304" cy="620688"/>
          </a:xfrm>
        </p:spPr>
        <p:txBody>
          <a:bodyPr/>
          <a:lstStyle/>
          <a:p>
            <a:pPr>
              <a:defRPr/>
            </a:pPr>
            <a:r>
              <a:rPr lang="fr-FR" smtClean="0"/>
              <a:t>B. Cabedoche 17 décembre 2016</a:t>
            </a:r>
            <a:endParaRPr lang="de-DE" dirty="0"/>
          </a:p>
        </p:txBody>
      </p:sp>
      <p:sp>
        <p:nvSpPr>
          <p:cNvPr id="2" name="ZoneTexte 1"/>
          <p:cNvSpPr txBox="1"/>
          <p:nvPr/>
        </p:nvSpPr>
        <p:spPr>
          <a:xfrm>
            <a:off x="755576" y="3717032"/>
            <a:ext cx="7272808" cy="1131079"/>
          </a:xfrm>
          <a:prstGeom prst="rect">
            <a:avLst/>
          </a:prstGeom>
          <a:noFill/>
        </p:spPr>
        <p:txBody>
          <a:bodyPr wrap="square" rtlCol="0">
            <a:spAutoFit/>
          </a:bodyPr>
          <a:lstStyle/>
          <a:p>
            <a:pPr marL="285750" indent="-285750">
              <a:spcAft>
                <a:spcPts val="900"/>
              </a:spcAft>
              <a:buFontTx/>
              <a:buChar char="-"/>
            </a:pPr>
            <a:r>
              <a:rPr lang="fr-FR" sz="2000" dirty="0" smtClean="0"/>
              <a:t>Art de se poser des questions, pour la distanciation</a:t>
            </a:r>
          </a:p>
          <a:p>
            <a:pPr marL="285750" indent="-285750">
              <a:spcAft>
                <a:spcPts val="900"/>
              </a:spcAft>
              <a:buFontTx/>
              <a:buChar char="-"/>
            </a:pPr>
            <a:r>
              <a:rPr lang="fr-FR" sz="2000" dirty="0" smtClean="0"/>
              <a:t>Art de se poser de bonnes questions pour l’inscription disciplinaire</a:t>
            </a:r>
            <a:endParaRPr lang="fr-FR" sz="2000" dirty="0"/>
          </a:p>
        </p:txBody>
      </p:sp>
      <p:pic>
        <p:nvPicPr>
          <p:cNvPr id="4" name="Image 3"/>
          <p:cNvPicPr>
            <a:picLocks noChangeAspect="1"/>
          </p:cNvPicPr>
          <p:nvPr/>
        </p:nvPicPr>
        <p:blipFill>
          <a:blip r:embed="rId5"/>
          <a:stretch>
            <a:fillRect/>
          </a:stretch>
        </p:blipFill>
        <p:spPr>
          <a:xfrm>
            <a:off x="0" y="5013176"/>
            <a:ext cx="2440052" cy="1827684"/>
          </a:xfrm>
          <a:prstGeom prst="rect">
            <a:avLst/>
          </a:prstGeom>
        </p:spPr>
      </p:pic>
      <p:pic>
        <p:nvPicPr>
          <p:cNvPr id="10" name="Image 9"/>
          <p:cNvPicPr>
            <a:picLocks noChangeAspect="1"/>
          </p:cNvPicPr>
          <p:nvPr/>
        </p:nvPicPr>
        <p:blipFill>
          <a:blip r:embed="rId6"/>
          <a:stretch>
            <a:fillRect/>
          </a:stretch>
        </p:blipFill>
        <p:spPr>
          <a:xfrm>
            <a:off x="6372200" y="5010604"/>
            <a:ext cx="2786236" cy="1847396"/>
          </a:xfrm>
          <a:prstGeom prst="rect">
            <a:avLst/>
          </a:prstGeom>
        </p:spPr>
      </p:pic>
      <p:pic>
        <p:nvPicPr>
          <p:cNvPr id="11" name="Image 10"/>
          <p:cNvPicPr>
            <a:picLocks noChangeAspect="1"/>
          </p:cNvPicPr>
          <p:nvPr/>
        </p:nvPicPr>
        <p:blipFill>
          <a:blip r:embed="rId7"/>
          <a:stretch>
            <a:fillRect/>
          </a:stretch>
        </p:blipFill>
        <p:spPr>
          <a:xfrm>
            <a:off x="2339752" y="5042651"/>
            <a:ext cx="4032448" cy="1846181"/>
          </a:xfrm>
          <a:prstGeom prst="rect">
            <a:avLst/>
          </a:prstGeom>
        </p:spPr>
      </p:pic>
      <p:pic>
        <p:nvPicPr>
          <p:cNvPr id="12" name="Image 11"/>
          <p:cNvPicPr>
            <a:picLocks noChangeAspect="1"/>
          </p:cNvPicPr>
          <p:nvPr/>
        </p:nvPicPr>
        <p:blipFill>
          <a:blip r:embed="rId8"/>
          <a:stretch>
            <a:fillRect/>
          </a:stretch>
        </p:blipFill>
        <p:spPr>
          <a:xfrm>
            <a:off x="4067944" y="476672"/>
            <a:ext cx="1792197" cy="1440160"/>
          </a:xfrm>
          <a:prstGeom prst="rect">
            <a:avLst/>
          </a:prstGeom>
        </p:spPr>
      </p:pic>
    </p:spTree>
    <p:extLst>
      <p:ext uri="{BB962C8B-B14F-4D97-AF65-F5344CB8AC3E}">
        <p14:creationId xmlns:p14="http://schemas.microsoft.com/office/powerpoint/2010/main" val="118576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4355976" y="764704"/>
            <a:ext cx="4788024" cy="1815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chor="b">
            <a:spAutoFit/>
          </a:bodyPr>
          <a:lstStyle/>
          <a:p>
            <a:pPr>
              <a:spcAft>
                <a:spcPts val="1200"/>
              </a:spcAft>
              <a:defRPr/>
            </a:pPr>
            <a:r>
              <a:rPr lang="fr-FR" sz="2800" b="1" dirty="0" smtClean="0">
                <a:solidFill>
                  <a:srgbClr val="FFFFFF"/>
                </a:solidFill>
                <a:latin typeface="Arial" charset="0"/>
                <a:ea typeface="ＭＳ Ｐゴシック" charset="-128"/>
                <a:cs typeface="ＭＳ Ｐゴシック" charset="-128"/>
              </a:rPr>
              <a:t>1 – La thèse comme art de se poser des questions, liées à l’obligation de distanciation</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7</a:t>
            </a:fld>
            <a:endParaRPr lang="fr-FR" dirty="0"/>
          </a:p>
        </p:txBody>
      </p:sp>
      <p:sp>
        <p:nvSpPr>
          <p:cNvPr id="7" name="Espace réservé de la date 6"/>
          <p:cNvSpPr>
            <a:spLocks noGrp="1"/>
          </p:cNvSpPr>
          <p:nvPr>
            <p:ph type="dt" sz="quarter" idx="10"/>
          </p:nvPr>
        </p:nvSpPr>
        <p:spPr>
          <a:xfrm>
            <a:off x="971600" y="6183808"/>
            <a:ext cx="2933328" cy="692696"/>
          </a:xfrm>
        </p:spPr>
        <p:txBody>
          <a:bodyPr/>
          <a:lstStyle/>
          <a:p>
            <a:pPr>
              <a:defRPr/>
            </a:pPr>
            <a:r>
              <a:rPr lang="fr-FR" smtClean="0"/>
              <a:t>B. Cabedoche 17 décembre 2016</a:t>
            </a:r>
            <a:endParaRPr lang="de-DE" dirty="0"/>
          </a:p>
        </p:txBody>
      </p:sp>
      <p:pic>
        <p:nvPicPr>
          <p:cNvPr id="13" name="Image 12"/>
          <p:cNvPicPr>
            <a:picLocks noChangeAspect="1"/>
          </p:cNvPicPr>
          <p:nvPr/>
        </p:nvPicPr>
        <p:blipFill>
          <a:blip r:embed="rId3"/>
          <a:stretch>
            <a:fillRect/>
          </a:stretch>
        </p:blipFill>
        <p:spPr>
          <a:xfrm>
            <a:off x="3923928" y="2996952"/>
            <a:ext cx="2032000" cy="1384300"/>
          </a:xfrm>
          <a:prstGeom prst="rect">
            <a:avLst/>
          </a:prstGeom>
        </p:spPr>
      </p:pic>
      <p:pic>
        <p:nvPicPr>
          <p:cNvPr id="9" name="Image 8"/>
          <p:cNvPicPr>
            <a:picLocks noChangeAspect="1"/>
          </p:cNvPicPr>
          <p:nvPr/>
        </p:nvPicPr>
        <p:blipFill>
          <a:blip r:embed="rId4"/>
          <a:stretch>
            <a:fillRect/>
          </a:stretch>
        </p:blipFill>
        <p:spPr>
          <a:xfrm>
            <a:off x="16148" y="3933056"/>
            <a:ext cx="3797300" cy="2133600"/>
          </a:xfrm>
          <a:prstGeom prst="rect">
            <a:avLst/>
          </a:prstGeom>
        </p:spPr>
      </p:pic>
      <p:pic>
        <p:nvPicPr>
          <p:cNvPr id="10" name="Image 9"/>
          <p:cNvPicPr>
            <a:picLocks noChangeAspect="1"/>
          </p:cNvPicPr>
          <p:nvPr/>
        </p:nvPicPr>
        <p:blipFill>
          <a:blip r:embed="rId5"/>
          <a:stretch>
            <a:fillRect/>
          </a:stretch>
        </p:blipFill>
        <p:spPr>
          <a:xfrm>
            <a:off x="6228184" y="3068960"/>
            <a:ext cx="2717800" cy="2984500"/>
          </a:xfrm>
          <a:prstGeom prst="rect">
            <a:avLst/>
          </a:prstGeom>
        </p:spPr>
      </p:pic>
      <p:pic>
        <p:nvPicPr>
          <p:cNvPr id="12" name="Image 11"/>
          <p:cNvPicPr>
            <a:picLocks noChangeAspect="1"/>
          </p:cNvPicPr>
          <p:nvPr/>
        </p:nvPicPr>
        <p:blipFill>
          <a:blip r:embed="rId6"/>
          <a:stretch>
            <a:fillRect/>
          </a:stretch>
        </p:blipFill>
        <p:spPr>
          <a:xfrm>
            <a:off x="179512" y="764705"/>
            <a:ext cx="3960440" cy="1836204"/>
          </a:xfrm>
          <a:prstGeom prst="rect">
            <a:avLst/>
          </a:prstGeom>
        </p:spPr>
      </p:pic>
    </p:spTree>
    <p:extLst>
      <p:ext uri="{BB962C8B-B14F-4D97-AF65-F5344CB8AC3E}">
        <p14:creationId xmlns:p14="http://schemas.microsoft.com/office/powerpoint/2010/main" val="21877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pied de page 4"/>
          <p:cNvSpPr>
            <a:spLocks noGrp="1"/>
          </p:cNvSpPr>
          <p:nvPr>
            <p:ph type="ftr" sz="quarter" idx="11"/>
          </p:nvPr>
        </p:nvSpPr>
        <p:spPr>
          <a:xfrm>
            <a:off x="1219200" y="6248400"/>
            <a:ext cx="7391400" cy="381000"/>
          </a:xfrm>
        </p:spPr>
        <p:txBody>
          <a:bodyPr/>
          <a:lstStyle/>
          <a:p>
            <a:pPr>
              <a:defRPr/>
            </a:pPr>
            <a:r>
              <a:rPr lang="fr-FR" smtClean="0">
                <a:solidFill>
                  <a:srgbClr val="010102"/>
                </a:solidFill>
              </a:rPr>
              <a:t>Université de Beyrouth</a:t>
            </a:r>
            <a:endParaRPr lang="fr-FR" dirty="0">
              <a:solidFill>
                <a:srgbClr val="010102"/>
              </a:solidFill>
            </a:endParaRPr>
          </a:p>
        </p:txBody>
      </p:sp>
      <p:sp>
        <p:nvSpPr>
          <p:cNvPr id="37891" name="Text Box 7"/>
          <p:cNvSpPr txBox="1">
            <a:spLocks noChangeArrowheads="1"/>
          </p:cNvSpPr>
          <p:nvPr/>
        </p:nvSpPr>
        <p:spPr bwMode="auto">
          <a:xfrm>
            <a:off x="457200" y="457200"/>
            <a:ext cx="6629400" cy="630238"/>
          </a:xfrm>
          <a:prstGeom prst="rect">
            <a:avLst/>
          </a:prstGeom>
          <a:noFill/>
          <a:ln w="9525">
            <a:noFill/>
            <a:miter lim="800000"/>
            <a:headEnd/>
            <a:tailEnd/>
          </a:ln>
        </p:spPr>
        <p:txBody>
          <a:bodyPr>
            <a:prstTxWarp prst="textNoShape">
              <a:avLst/>
            </a:prstTxWarp>
            <a:spAutoFit/>
          </a:bodyPr>
          <a:lstStyle/>
          <a:p>
            <a:pPr>
              <a:spcBef>
                <a:spcPct val="20000"/>
              </a:spcBef>
            </a:pPr>
            <a:endParaRPr lang="fr-FR" sz="1600">
              <a:solidFill>
                <a:srgbClr val="010102"/>
              </a:solidFill>
            </a:endParaRPr>
          </a:p>
          <a:p>
            <a:pPr>
              <a:spcBef>
                <a:spcPct val="20000"/>
              </a:spcBef>
            </a:pPr>
            <a:endParaRPr lang="fr-FR" sz="1600">
              <a:solidFill>
                <a:srgbClr val="010102"/>
              </a:solidFill>
            </a:endParaRPr>
          </a:p>
        </p:txBody>
      </p:sp>
      <p:sp>
        <p:nvSpPr>
          <p:cNvPr id="186378" name="Text Box 10"/>
          <p:cNvSpPr txBox="1">
            <a:spLocks noChangeArrowheads="1"/>
          </p:cNvSpPr>
          <p:nvPr/>
        </p:nvSpPr>
        <p:spPr bwMode="auto">
          <a:xfrm>
            <a:off x="395536" y="908720"/>
            <a:ext cx="8604448" cy="13234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spcBef>
                <a:spcPct val="50000"/>
              </a:spcBef>
              <a:defRPr/>
            </a:pPr>
            <a:r>
              <a:rPr lang="fr-FR" sz="3800" b="1" dirty="0" smtClean="0">
                <a:solidFill>
                  <a:srgbClr val="010102"/>
                </a:solidFill>
                <a:cs typeface="ヒラギノ角ゴ Pro W3" charset="-128"/>
              </a:rPr>
              <a:t>Une évidence pour le chercheur…</a:t>
            </a:r>
          </a:p>
          <a:p>
            <a:pPr algn="ctr">
              <a:spcBef>
                <a:spcPct val="50000"/>
              </a:spcBef>
              <a:defRPr/>
            </a:pPr>
            <a:r>
              <a:rPr lang="fr-FR" sz="2800" b="1" dirty="0">
                <a:solidFill>
                  <a:srgbClr val="010102"/>
                </a:solidFill>
                <a:cs typeface="ヒラギノ角ゴ Pro W3" charset="-128"/>
              </a:rPr>
              <a:t>p</a:t>
            </a:r>
            <a:r>
              <a:rPr lang="fr-FR" sz="2800" b="1" dirty="0" smtClean="0">
                <a:solidFill>
                  <a:srgbClr val="010102"/>
                </a:solidFill>
                <a:cs typeface="ヒラギノ角ゴ Pro W3" charset="-128"/>
              </a:rPr>
              <a:t>ourtant régulièrement confrontée à la doxa</a:t>
            </a:r>
            <a:endParaRPr lang="fr-FR" sz="2800" b="1" dirty="0">
              <a:solidFill>
                <a:srgbClr val="010102"/>
              </a:solidFill>
              <a:cs typeface="ヒラギノ角ゴ Pro W3" charset="-128"/>
            </a:endParaRPr>
          </a:p>
        </p:txBody>
      </p:sp>
      <p:sp>
        <p:nvSpPr>
          <p:cNvPr id="6" name="Espace réservé du numéro de diapositive 5"/>
          <p:cNvSpPr>
            <a:spLocks noGrp="1"/>
          </p:cNvSpPr>
          <p:nvPr>
            <p:ph type="sldNum" sz="quarter" idx="12"/>
          </p:nvPr>
        </p:nvSpPr>
        <p:spPr/>
        <p:txBody>
          <a:bodyPr/>
          <a:lstStyle/>
          <a:p>
            <a:pPr>
              <a:defRPr/>
            </a:pPr>
            <a:fld id="{79634593-E128-924F-A412-85BF85C1F55A}" type="slidenum">
              <a:rPr lang="fr-FR" smtClean="0"/>
              <a:pPr>
                <a:defRPr/>
              </a:pPr>
              <a:t>8</a:t>
            </a:fld>
            <a:endParaRPr lang="fr-FR" smtClean="0"/>
          </a:p>
        </p:txBody>
      </p:sp>
      <p:sp>
        <p:nvSpPr>
          <p:cNvPr id="11" name="Espace réservé de la date 10"/>
          <p:cNvSpPr>
            <a:spLocks noGrp="1"/>
          </p:cNvSpPr>
          <p:nvPr>
            <p:ph type="dt" sz="quarter" idx="10"/>
          </p:nvPr>
        </p:nvSpPr>
        <p:spPr/>
        <p:txBody>
          <a:bodyPr/>
          <a:lstStyle/>
          <a:p>
            <a:pPr>
              <a:defRPr/>
            </a:pPr>
            <a:r>
              <a:rPr lang="fr-FR" smtClean="0"/>
              <a:t>B. Cabedoche 17 décembre 2016</a:t>
            </a:r>
            <a:endParaRPr lang="fr-FR" dirty="0"/>
          </a:p>
        </p:txBody>
      </p:sp>
      <p:sp>
        <p:nvSpPr>
          <p:cNvPr id="13" name="ZoneTexte 12"/>
          <p:cNvSpPr txBox="1">
            <a:spLocks noChangeArrowheads="1"/>
          </p:cNvSpPr>
          <p:nvPr/>
        </p:nvSpPr>
        <p:spPr bwMode="auto">
          <a:xfrm>
            <a:off x="533400" y="3124200"/>
            <a:ext cx="4876800" cy="830997"/>
          </a:xfrm>
          <a:prstGeom prst="rect">
            <a:avLst/>
          </a:prstGeom>
          <a:noFill/>
          <a:ln w="9525">
            <a:noFill/>
            <a:miter lim="800000"/>
            <a:headEnd/>
            <a:tailEnd/>
          </a:ln>
        </p:spPr>
        <p:txBody>
          <a:bodyPr wrap="square">
            <a:prstTxWarp prst="textNoShape">
              <a:avLst/>
            </a:prstTxWarp>
            <a:spAutoFit/>
          </a:bodyPr>
          <a:lstStyle/>
          <a:p>
            <a:r>
              <a:rPr lang="fr-FR" i="1" dirty="0" smtClean="0">
                <a:solidFill>
                  <a:srgbClr val="010102"/>
                </a:solidFill>
              </a:rPr>
              <a:t>Le sage continue à s’interroger quand l’imbécile a déjà la réponse</a:t>
            </a:r>
            <a:r>
              <a:rPr lang="fr-FR" dirty="0" smtClean="0">
                <a:solidFill>
                  <a:srgbClr val="010102"/>
                </a:solidFill>
              </a:rPr>
              <a:t>. </a:t>
            </a:r>
          </a:p>
        </p:txBody>
      </p:sp>
      <p:pic>
        <p:nvPicPr>
          <p:cNvPr id="3" name="Image 2"/>
          <p:cNvPicPr>
            <a:picLocks noChangeAspect="1"/>
          </p:cNvPicPr>
          <p:nvPr/>
        </p:nvPicPr>
        <p:blipFill>
          <a:blip r:embed="rId2"/>
          <a:stretch>
            <a:fillRect/>
          </a:stretch>
        </p:blipFill>
        <p:spPr>
          <a:xfrm>
            <a:off x="5868144" y="2492896"/>
            <a:ext cx="2232248" cy="3581686"/>
          </a:xfrm>
          <a:prstGeom prst="rect">
            <a:avLst/>
          </a:prstGeom>
        </p:spPr>
      </p:pic>
    </p:spTree>
    <p:extLst>
      <p:ext uri="{BB962C8B-B14F-4D97-AF65-F5344CB8AC3E}">
        <p14:creationId xmlns:p14="http://schemas.microsoft.com/office/powerpoint/2010/main" val="14823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3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8"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3200400" y="6248400"/>
            <a:ext cx="4267200" cy="609600"/>
          </a:xfrm>
        </p:spPr>
        <p:txBody>
          <a:bodyPr/>
          <a:lstStyle/>
          <a:p>
            <a:pPr>
              <a:defRPr/>
            </a:pPr>
            <a:r>
              <a:rPr lang="fr-FR" smtClean="0"/>
              <a:t>Université de Beyrouth</a:t>
            </a:r>
            <a:endParaRPr lang="de-DE" dirty="0"/>
          </a:p>
        </p:txBody>
      </p:sp>
      <p:sp>
        <p:nvSpPr>
          <p:cNvPr id="6" name="ZoneTexte 5"/>
          <p:cNvSpPr txBox="1"/>
          <p:nvPr/>
        </p:nvSpPr>
        <p:spPr>
          <a:xfrm>
            <a:off x="827584" y="692696"/>
            <a:ext cx="7776864" cy="400110"/>
          </a:xfrm>
          <a:prstGeom prst="rect">
            <a:avLst/>
          </a:prstGeom>
          <a:noFill/>
        </p:spPr>
        <p:txBody>
          <a:bodyPr wrap="square" anchor="b">
            <a:spAutoFit/>
          </a:bodyPr>
          <a:lstStyle/>
          <a:p>
            <a:pPr algn="ctr">
              <a:spcAft>
                <a:spcPts val="1200"/>
              </a:spcAft>
              <a:defRPr/>
            </a:pPr>
            <a:r>
              <a:rPr lang="fr-FR" sz="2000" b="1" dirty="0" smtClean="0">
                <a:solidFill>
                  <a:srgbClr val="3E3E5C"/>
                </a:solidFill>
                <a:latin typeface="Arial" charset="0"/>
                <a:ea typeface="ＭＳ Ｐゴシック" charset="-128"/>
                <a:cs typeface="ＭＳ Ｐゴシック" charset="-128"/>
              </a:rPr>
              <a:t>Clifford </a:t>
            </a:r>
            <a:r>
              <a:rPr lang="fr-FR" sz="2000" b="1" dirty="0" err="1" smtClean="0">
                <a:solidFill>
                  <a:srgbClr val="3E3E5C"/>
                </a:solidFill>
                <a:latin typeface="Arial" charset="0"/>
                <a:ea typeface="ＭＳ Ｐゴシック" charset="-128"/>
                <a:cs typeface="ＭＳ Ｐゴシック" charset="-128"/>
              </a:rPr>
              <a:t>Geertz</a:t>
            </a:r>
            <a:r>
              <a:rPr lang="fr-FR" sz="2000" b="1" dirty="0" smtClean="0">
                <a:solidFill>
                  <a:srgbClr val="3E3E5C"/>
                </a:solidFill>
                <a:latin typeface="Arial" charset="0"/>
                <a:ea typeface="ＭＳ Ｐゴシック" charset="-128"/>
                <a:cs typeface="ＭＳ Ｐゴシック" charset="-128"/>
              </a:rPr>
              <a:t> et la déconstruction du </a:t>
            </a:r>
            <a:r>
              <a:rPr lang="fr-FR" sz="2000" b="1" i="1" dirty="0" smtClean="0">
                <a:solidFill>
                  <a:srgbClr val="3E3E5C"/>
                </a:solidFill>
                <a:latin typeface="Arial" charset="0"/>
                <a:ea typeface="ＭＳ Ｐゴシック" charset="-128"/>
                <a:cs typeface="ＭＳ Ｐゴシック" charset="-128"/>
              </a:rPr>
              <a:t>sens commun</a:t>
            </a:r>
          </a:p>
        </p:txBody>
      </p:sp>
      <p:sp>
        <p:nvSpPr>
          <p:cNvPr id="8" name="Espace réservé du numéro de diapositive 7"/>
          <p:cNvSpPr>
            <a:spLocks noGrp="1"/>
          </p:cNvSpPr>
          <p:nvPr>
            <p:ph type="sldNum" sz="quarter" idx="12"/>
          </p:nvPr>
        </p:nvSpPr>
        <p:spPr/>
        <p:txBody>
          <a:bodyPr/>
          <a:lstStyle/>
          <a:p>
            <a:pPr>
              <a:defRPr/>
            </a:pPr>
            <a:fld id="{22C99F64-85AD-A346-B0D9-D6C5C36C923B}" type="slidenum">
              <a:rPr lang="fr-FR" smtClean="0"/>
              <a:pPr>
                <a:defRPr/>
              </a:pPr>
              <a:t>9</a:t>
            </a:fld>
            <a:endParaRPr lang="fr-FR" dirty="0"/>
          </a:p>
        </p:txBody>
      </p:sp>
      <p:sp>
        <p:nvSpPr>
          <p:cNvPr id="7" name="Espace réservé de la date 6"/>
          <p:cNvSpPr>
            <a:spLocks noGrp="1"/>
          </p:cNvSpPr>
          <p:nvPr>
            <p:ph type="dt" sz="quarter" idx="10"/>
          </p:nvPr>
        </p:nvSpPr>
        <p:spPr>
          <a:xfrm>
            <a:off x="990600" y="6237312"/>
            <a:ext cx="3365376" cy="620688"/>
          </a:xfrm>
        </p:spPr>
        <p:txBody>
          <a:bodyPr/>
          <a:lstStyle/>
          <a:p>
            <a:pPr>
              <a:defRPr/>
            </a:pPr>
            <a:r>
              <a:rPr lang="fr-FR" smtClean="0"/>
              <a:t>B. Cabedoche 17 décembre 2016</a:t>
            </a:r>
            <a:endParaRPr lang="de-DE" dirty="0"/>
          </a:p>
        </p:txBody>
      </p:sp>
      <p:sp>
        <p:nvSpPr>
          <p:cNvPr id="2" name="ZoneTexte 1"/>
          <p:cNvSpPr txBox="1"/>
          <p:nvPr/>
        </p:nvSpPr>
        <p:spPr>
          <a:xfrm>
            <a:off x="611560" y="5805264"/>
            <a:ext cx="7992888" cy="523220"/>
          </a:xfrm>
          <a:prstGeom prst="rect">
            <a:avLst/>
          </a:prstGeom>
          <a:noFill/>
        </p:spPr>
        <p:txBody>
          <a:bodyPr wrap="square" rtlCol="0">
            <a:spAutoFit/>
          </a:bodyPr>
          <a:lstStyle/>
          <a:p>
            <a:pPr>
              <a:spcAft>
                <a:spcPts val="300"/>
              </a:spcAft>
            </a:pPr>
            <a:r>
              <a:rPr lang="fr-FR" sz="1400" dirty="0" smtClean="0"/>
              <a:t>Clifford </a:t>
            </a:r>
            <a:r>
              <a:rPr lang="fr-FR" sz="1400" dirty="0" err="1"/>
              <a:t>Geertz</a:t>
            </a:r>
            <a:r>
              <a:rPr lang="fr-FR" sz="1400" dirty="0"/>
              <a:t>, </a:t>
            </a:r>
            <a:r>
              <a:rPr lang="fr-FR" sz="1400" i="1" dirty="0"/>
              <a:t>Savoir local, savoir global. Les lieux du savoir</a:t>
            </a:r>
            <a:r>
              <a:rPr lang="fr-FR" sz="1400" dirty="0"/>
              <a:t>, Paris, PUF, 2002, Sociologie </a:t>
            </a:r>
            <a:r>
              <a:rPr lang="fr-FR" sz="1400" dirty="0" smtClean="0"/>
              <a:t>d’aujourd’hui, pp. 94-118.</a:t>
            </a:r>
            <a:endParaRPr lang="fr-FR" sz="1400" dirty="0"/>
          </a:p>
        </p:txBody>
      </p:sp>
      <p:graphicFrame>
        <p:nvGraphicFramePr>
          <p:cNvPr id="4" name="Tableau 3"/>
          <p:cNvGraphicFramePr>
            <a:graphicFrameLocks noGrp="1"/>
          </p:cNvGraphicFramePr>
          <p:nvPr>
            <p:extLst>
              <p:ext uri="{D42A27DB-BD31-4B8C-83A1-F6EECF244321}">
                <p14:modId xmlns:p14="http://schemas.microsoft.com/office/powerpoint/2010/main" val="1910377862"/>
              </p:ext>
            </p:extLst>
          </p:nvPr>
        </p:nvGraphicFramePr>
        <p:xfrm>
          <a:off x="899592" y="1340768"/>
          <a:ext cx="7632846" cy="4272528"/>
        </p:xfrm>
        <a:graphic>
          <a:graphicData uri="http://schemas.openxmlformats.org/drawingml/2006/table">
            <a:tbl>
              <a:tblPr firstRow="1" bandRow="1">
                <a:tableStyleId>{35758FB7-9AC5-4552-8A53-C91805E547FA}</a:tableStyleId>
              </a:tblPr>
              <a:tblGrid>
                <a:gridCol w="1080120"/>
                <a:gridCol w="1008112"/>
                <a:gridCol w="1224136"/>
                <a:gridCol w="1872208"/>
                <a:gridCol w="1080120"/>
                <a:gridCol w="1368150"/>
              </a:tblGrid>
              <a:tr h="432048">
                <a:tc>
                  <a:txBody>
                    <a:bodyPr/>
                    <a:lstStyle/>
                    <a:p>
                      <a:r>
                        <a:rPr lang="fr-FR" sz="1600" dirty="0" smtClean="0">
                          <a:latin typeface="Arial Narrow"/>
                          <a:cs typeface="Arial Narrow"/>
                        </a:rPr>
                        <a:t>Formule</a:t>
                      </a:r>
                      <a:endParaRPr lang="fr-FR" sz="1600" dirty="0">
                        <a:latin typeface="Arial Narrow"/>
                        <a:cs typeface="Arial Narrow"/>
                      </a:endParaRPr>
                    </a:p>
                  </a:txBody>
                  <a:tcPr/>
                </a:tc>
                <a:tc>
                  <a:txBody>
                    <a:bodyPr/>
                    <a:lstStyle/>
                    <a:p>
                      <a:r>
                        <a:rPr lang="fr-FR" sz="1600" dirty="0" smtClean="0">
                          <a:latin typeface="Arial Narrow"/>
                          <a:cs typeface="Arial Narrow"/>
                        </a:rPr>
                        <a:t>Procédé</a:t>
                      </a:r>
                      <a:endParaRPr lang="fr-FR" sz="1600" dirty="0">
                        <a:latin typeface="Arial Narrow"/>
                        <a:cs typeface="Arial Narrow"/>
                      </a:endParaRPr>
                    </a:p>
                  </a:txBody>
                  <a:tcPr/>
                </a:tc>
                <a:tc>
                  <a:txBody>
                    <a:bodyPr/>
                    <a:lstStyle/>
                    <a:p>
                      <a:r>
                        <a:rPr lang="fr-FR" sz="1600" dirty="0" smtClean="0">
                          <a:latin typeface="Arial Narrow"/>
                          <a:cs typeface="Arial Narrow"/>
                        </a:rPr>
                        <a:t>Justification</a:t>
                      </a:r>
                      <a:endParaRPr lang="fr-FR" sz="1600" dirty="0">
                        <a:latin typeface="Arial Narrow"/>
                        <a:cs typeface="Arial Narrow"/>
                      </a:endParaRPr>
                    </a:p>
                  </a:txBody>
                  <a:tcPr/>
                </a:tc>
                <a:tc>
                  <a:txBody>
                    <a:bodyPr/>
                    <a:lstStyle/>
                    <a:p>
                      <a:r>
                        <a:rPr lang="fr-FR" sz="1600" dirty="0" smtClean="0">
                          <a:latin typeface="Arial Narrow"/>
                          <a:cs typeface="Arial Narrow"/>
                        </a:rPr>
                        <a:t>Référence</a:t>
                      </a:r>
                      <a:endParaRPr lang="fr-FR" sz="1600" dirty="0">
                        <a:latin typeface="Arial Narrow"/>
                        <a:cs typeface="Arial Narrow"/>
                      </a:endParaRPr>
                    </a:p>
                  </a:txBody>
                  <a:tcPr/>
                </a:tc>
                <a:tc>
                  <a:txBody>
                    <a:bodyPr/>
                    <a:lstStyle/>
                    <a:p>
                      <a:r>
                        <a:rPr lang="fr-FR" sz="1600" dirty="0" smtClean="0">
                          <a:latin typeface="Arial Narrow"/>
                          <a:cs typeface="Arial Narrow"/>
                        </a:rPr>
                        <a:t>Modèle</a:t>
                      </a:r>
                      <a:endParaRPr lang="fr-FR" sz="1600" dirty="0">
                        <a:latin typeface="Arial Narrow"/>
                        <a:cs typeface="Arial Narrow"/>
                      </a:endParaRPr>
                    </a:p>
                  </a:txBody>
                  <a:tcPr/>
                </a:tc>
                <a:tc>
                  <a:txBody>
                    <a:bodyPr/>
                    <a:lstStyle/>
                    <a:p>
                      <a:r>
                        <a:rPr lang="fr-FR" sz="1600" dirty="0" smtClean="0">
                          <a:latin typeface="Arial Narrow"/>
                          <a:cs typeface="Arial Narrow"/>
                        </a:rPr>
                        <a:t>Posture</a:t>
                      </a:r>
                      <a:endParaRPr lang="fr-FR" sz="1600" dirty="0">
                        <a:latin typeface="Arial Narrow"/>
                        <a:cs typeface="Arial Narrow"/>
                      </a:endParaRPr>
                    </a:p>
                  </a:txBody>
                  <a:tcPr/>
                </a:tc>
              </a:tr>
              <a:tr h="343395">
                <a:tc>
                  <a:txBody>
                    <a:bodyPr/>
                    <a:lstStyle/>
                    <a:p>
                      <a:r>
                        <a:rPr lang="fr-FR" sz="1200" i="1" dirty="0" smtClean="0">
                          <a:latin typeface="Arial Narrow"/>
                          <a:cs typeface="Arial Narrow"/>
                        </a:rPr>
                        <a:t>C’est comme çà</a:t>
                      </a:r>
                      <a:endParaRPr lang="fr-FR" sz="1200" i="1" dirty="0">
                        <a:latin typeface="Arial Narrow"/>
                        <a:cs typeface="Arial Narrow"/>
                      </a:endParaRPr>
                    </a:p>
                  </a:txBody>
                  <a:tcPr/>
                </a:tc>
                <a:tc>
                  <a:txBody>
                    <a:bodyPr/>
                    <a:lstStyle/>
                    <a:p>
                      <a:r>
                        <a:rPr lang="fr-FR" sz="1200" dirty="0" smtClean="0">
                          <a:latin typeface="Arial Narrow"/>
                          <a:cs typeface="Arial Narrow"/>
                        </a:rPr>
                        <a:t>Naturalisation</a:t>
                      </a:r>
                      <a:endParaRPr lang="fr-FR" sz="1200" dirty="0">
                        <a:latin typeface="Arial Narrow"/>
                        <a:cs typeface="Arial Narrow"/>
                      </a:endParaRPr>
                    </a:p>
                  </a:txBody>
                  <a:tcPr/>
                </a:tc>
                <a:tc>
                  <a:txBody>
                    <a:bodyPr/>
                    <a:lstStyle/>
                    <a:p>
                      <a:r>
                        <a:rPr lang="fr-FR" sz="1200" dirty="0" smtClean="0">
                          <a:latin typeface="Arial Narrow"/>
                          <a:cs typeface="Arial Narrow"/>
                        </a:rPr>
                        <a:t>L’évidence</a:t>
                      </a:r>
                      <a:endParaRPr lang="fr-FR" sz="1200" dirty="0">
                        <a:latin typeface="Arial Narrow"/>
                        <a:cs typeface="Arial Narrow"/>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a:cs typeface="Arial Narrow"/>
                        </a:rPr>
                        <a:t>La</a:t>
                      </a:r>
                      <a:r>
                        <a:rPr lang="fr-FR" sz="1200" baseline="0" dirty="0" smtClean="0">
                          <a:latin typeface="Arial Narrow"/>
                          <a:cs typeface="Arial Narrow"/>
                        </a:rPr>
                        <a:t> fausse </a:t>
                      </a:r>
                      <a:r>
                        <a:rPr lang="fr-FR" sz="1200" dirty="0" smtClean="0">
                          <a:latin typeface="Arial Narrow"/>
                          <a:cs typeface="Arial Narrow"/>
                        </a:rPr>
                        <a:t>analogie disciplinaire (Barnard et apartheid ;</a:t>
                      </a:r>
                    </a:p>
                    <a:p>
                      <a:r>
                        <a:rPr lang="fr-FR" sz="1200" dirty="0" smtClean="0">
                          <a:latin typeface="Arial Narrow"/>
                          <a:cs typeface="Arial Narrow"/>
                        </a:rPr>
                        <a:t>homosexualité et éthologie). </a:t>
                      </a:r>
                      <a:endParaRPr lang="fr-FR" sz="1200" dirty="0">
                        <a:latin typeface="Arial Narrow"/>
                        <a:cs typeface="Arial Narrow"/>
                      </a:endParaRPr>
                    </a:p>
                  </a:txBody>
                  <a:tcPr/>
                </a:tc>
                <a:tc>
                  <a:txBody>
                    <a:bodyPr/>
                    <a:lstStyle/>
                    <a:p>
                      <a:r>
                        <a:rPr lang="fr-FR" sz="1200" dirty="0" smtClean="0">
                          <a:latin typeface="Arial Narrow"/>
                          <a:cs typeface="Arial Narrow"/>
                        </a:rPr>
                        <a:t>Le</a:t>
                      </a:r>
                      <a:r>
                        <a:rPr lang="fr-FR" sz="1200" baseline="0" dirty="0" smtClean="0">
                          <a:latin typeface="Arial Narrow"/>
                          <a:cs typeface="Arial Narrow"/>
                        </a:rPr>
                        <a:t> journaliste : la télé le dit</a:t>
                      </a:r>
                      <a:endParaRPr lang="fr-FR" sz="1200" dirty="0">
                        <a:latin typeface="Arial Narrow"/>
                        <a:cs typeface="Arial Narrow"/>
                      </a:endParaRPr>
                    </a:p>
                  </a:txBody>
                  <a:tcPr/>
                </a:tc>
                <a:tc>
                  <a:txBody>
                    <a:bodyPr/>
                    <a:lstStyle/>
                    <a:p>
                      <a:r>
                        <a:rPr lang="fr-FR" sz="1200" dirty="0" smtClean="0">
                          <a:latin typeface="Arial Narrow"/>
                          <a:cs typeface="Arial Narrow"/>
                        </a:rPr>
                        <a:t>Populisme: dire tout haut ce que tous pensent</a:t>
                      </a:r>
                      <a:endParaRPr lang="fr-FR" sz="1200" dirty="0">
                        <a:latin typeface="Arial Narrow"/>
                        <a:cs typeface="Arial Narrow"/>
                      </a:endParaRPr>
                    </a:p>
                  </a:txBody>
                  <a:tcPr/>
                </a:tc>
              </a:tr>
              <a:tr h="343395">
                <a:tc>
                  <a:txBody>
                    <a:bodyPr/>
                    <a:lstStyle/>
                    <a:p>
                      <a:r>
                        <a:rPr lang="fr-FR" sz="1200" i="1" dirty="0" smtClean="0">
                          <a:latin typeface="Arial Narrow"/>
                          <a:cs typeface="Arial Narrow"/>
                        </a:rPr>
                        <a:t>Cela sert</a:t>
                      </a:r>
                      <a:endParaRPr lang="fr-FR" sz="1200" i="1" dirty="0">
                        <a:latin typeface="Arial Narrow"/>
                        <a:cs typeface="Arial Narrow"/>
                      </a:endParaRPr>
                    </a:p>
                  </a:txBody>
                  <a:tcPr/>
                </a:tc>
                <a:tc>
                  <a:txBody>
                    <a:bodyPr/>
                    <a:lstStyle/>
                    <a:p>
                      <a:r>
                        <a:rPr lang="fr-FR" sz="1200" dirty="0" smtClean="0">
                          <a:latin typeface="Arial Narrow"/>
                          <a:cs typeface="Arial Narrow"/>
                        </a:rPr>
                        <a:t>Applicabilité</a:t>
                      </a:r>
                      <a:endParaRPr lang="fr-FR" sz="1200" dirty="0">
                        <a:latin typeface="Arial Narrow"/>
                        <a:cs typeface="Arial Narrow"/>
                      </a:endParaRPr>
                    </a:p>
                  </a:txBody>
                  <a:tcPr/>
                </a:tc>
                <a:tc>
                  <a:txBody>
                    <a:bodyPr/>
                    <a:lstStyle/>
                    <a:p>
                      <a:r>
                        <a:rPr lang="fr-FR" sz="1200" dirty="0" smtClean="0">
                          <a:latin typeface="Arial Narrow"/>
                          <a:cs typeface="Arial Narrow"/>
                        </a:rPr>
                        <a:t>L’utilité immédiate</a:t>
                      </a:r>
                      <a:endParaRPr lang="fr-FR" sz="1200" dirty="0">
                        <a:latin typeface="Arial Narrow"/>
                        <a:cs typeface="Arial Narrow"/>
                      </a:endParaRPr>
                    </a:p>
                  </a:txBody>
                  <a:tcPr/>
                </a:tc>
                <a:tc>
                  <a:txBody>
                    <a:bodyPr/>
                    <a:lstStyle/>
                    <a:p>
                      <a:r>
                        <a:rPr lang="fr-FR" sz="1200" dirty="0" smtClean="0">
                          <a:latin typeface="Arial Narrow"/>
                          <a:cs typeface="Arial Narrow"/>
                        </a:rPr>
                        <a:t>Les sciences de l’ingénierie</a:t>
                      </a:r>
                      <a:endParaRPr lang="fr-FR" sz="1200" dirty="0">
                        <a:latin typeface="Arial Narrow"/>
                        <a:cs typeface="Arial Narrow"/>
                      </a:endParaRPr>
                    </a:p>
                  </a:txBody>
                  <a:tcPr/>
                </a:tc>
                <a:tc>
                  <a:txBody>
                    <a:bodyPr/>
                    <a:lstStyle/>
                    <a:p>
                      <a:r>
                        <a:rPr lang="fr-FR" sz="1200" dirty="0" smtClean="0">
                          <a:latin typeface="Arial Narrow"/>
                          <a:cs typeface="Arial Narrow"/>
                        </a:rPr>
                        <a:t>Le médecin,</a:t>
                      </a:r>
                      <a:r>
                        <a:rPr lang="fr-FR" sz="1200" baseline="0" dirty="0" smtClean="0">
                          <a:latin typeface="Arial Narrow"/>
                          <a:cs typeface="Arial Narrow"/>
                        </a:rPr>
                        <a:t> le praticien, le technicien</a:t>
                      </a:r>
                      <a:endParaRPr lang="fr-FR" sz="1200" dirty="0">
                        <a:latin typeface="Arial Narrow"/>
                        <a:cs typeface="Arial Narrow"/>
                      </a:endParaRPr>
                    </a:p>
                  </a:txBody>
                  <a:tcPr/>
                </a:tc>
                <a:tc>
                  <a:txBody>
                    <a:bodyPr/>
                    <a:lstStyle/>
                    <a:p>
                      <a:r>
                        <a:rPr lang="fr-FR" sz="1200" dirty="0" smtClean="0">
                          <a:latin typeface="Arial Narrow"/>
                          <a:cs typeface="Arial Narrow"/>
                        </a:rPr>
                        <a:t>Pragmatisme: les idéologues vus par Bonaparte</a:t>
                      </a:r>
                      <a:endParaRPr lang="fr-FR" sz="1200" dirty="0">
                        <a:latin typeface="Arial Narrow"/>
                        <a:cs typeface="Arial Narrow"/>
                      </a:endParaRPr>
                    </a:p>
                  </a:txBody>
                  <a:tcPr/>
                </a:tc>
              </a:tr>
              <a:tr h="343395">
                <a:tc>
                  <a:txBody>
                    <a:bodyPr/>
                    <a:lstStyle/>
                    <a:p>
                      <a:r>
                        <a:rPr lang="fr-FR" sz="1200" i="1" dirty="0" smtClean="0">
                          <a:latin typeface="Arial Narrow"/>
                          <a:cs typeface="Arial Narrow"/>
                        </a:rPr>
                        <a:t>Cela se voit</a:t>
                      </a:r>
                      <a:endParaRPr lang="fr-FR" sz="1200" i="1" dirty="0">
                        <a:latin typeface="Arial Narrow"/>
                        <a:cs typeface="Arial Narrow"/>
                      </a:endParaRPr>
                    </a:p>
                  </a:txBody>
                  <a:tcPr/>
                </a:tc>
                <a:tc>
                  <a:txBody>
                    <a:bodyPr/>
                    <a:lstStyle/>
                    <a:p>
                      <a:r>
                        <a:rPr lang="fr-FR" sz="1200" dirty="0" smtClean="0">
                          <a:latin typeface="Arial Narrow"/>
                          <a:cs typeface="Arial Narrow"/>
                        </a:rPr>
                        <a:t>Perception</a:t>
                      </a:r>
                      <a:endParaRPr lang="fr-FR" sz="1200" dirty="0">
                        <a:latin typeface="Arial Narrow"/>
                        <a:cs typeface="Arial Narrow"/>
                      </a:endParaRPr>
                    </a:p>
                  </a:txBody>
                  <a:tcPr/>
                </a:tc>
                <a:tc>
                  <a:txBody>
                    <a:bodyPr/>
                    <a:lstStyle/>
                    <a:p>
                      <a:r>
                        <a:rPr lang="fr-FR" sz="1200" dirty="0" smtClean="0">
                          <a:latin typeface="Arial Narrow"/>
                          <a:cs typeface="Arial Narrow"/>
                        </a:rPr>
                        <a:t>La</a:t>
                      </a:r>
                      <a:r>
                        <a:rPr lang="fr-FR" sz="1200" baseline="0" dirty="0" smtClean="0">
                          <a:latin typeface="Arial Narrow"/>
                          <a:cs typeface="Arial Narrow"/>
                        </a:rPr>
                        <a:t> transparence</a:t>
                      </a:r>
                      <a:endParaRPr lang="fr-FR" sz="1200" dirty="0">
                        <a:latin typeface="Arial Narrow"/>
                        <a:cs typeface="Arial Narrow"/>
                      </a:endParaRPr>
                    </a:p>
                  </a:txBody>
                  <a:tcPr/>
                </a:tc>
                <a:tc>
                  <a:txBody>
                    <a:bodyPr/>
                    <a:lstStyle/>
                    <a:p>
                      <a:r>
                        <a:rPr lang="fr-FR" sz="1200" dirty="0" smtClean="0">
                          <a:latin typeface="Arial Narrow"/>
                          <a:cs typeface="Arial Narrow"/>
                        </a:rPr>
                        <a:t>La</a:t>
                      </a:r>
                      <a:r>
                        <a:rPr lang="fr-FR" sz="1200" baseline="0" dirty="0" smtClean="0">
                          <a:latin typeface="Arial Narrow"/>
                          <a:cs typeface="Arial Narrow"/>
                        </a:rPr>
                        <a:t> linguistique (langue et parole)</a:t>
                      </a:r>
                      <a:r>
                        <a:rPr lang="fr-FR" sz="1200" dirty="0" smtClean="0">
                          <a:latin typeface="Arial Narrow"/>
                          <a:cs typeface="Arial Narrow"/>
                        </a:rPr>
                        <a:t> </a:t>
                      </a:r>
                      <a:endParaRPr lang="fr-FR" sz="1200" dirty="0">
                        <a:latin typeface="Arial Narrow"/>
                        <a:cs typeface="Arial Narrow"/>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latin typeface="Arial Narrow"/>
                          <a:cs typeface="Arial Narrow"/>
                        </a:rPr>
                        <a:t>L’enfant, le démagogue</a:t>
                      </a:r>
                    </a:p>
                    <a:p>
                      <a:endParaRPr lang="fr-FR" sz="1200" dirty="0">
                        <a:latin typeface="Arial Narrow"/>
                        <a:cs typeface="Arial Narrow"/>
                      </a:endParaRPr>
                    </a:p>
                  </a:txBody>
                  <a:tcPr/>
                </a:tc>
                <a:tc>
                  <a:txBody>
                    <a:bodyPr/>
                    <a:lstStyle/>
                    <a:p>
                      <a:r>
                        <a:rPr lang="fr-FR" sz="1200" dirty="0" smtClean="0">
                          <a:latin typeface="Arial Narrow"/>
                          <a:cs typeface="Arial Narrow"/>
                        </a:rPr>
                        <a:t>Positivisme: un fait</a:t>
                      </a:r>
                      <a:r>
                        <a:rPr lang="fr-FR" sz="1200" baseline="0" dirty="0" smtClean="0">
                          <a:latin typeface="Arial Narrow"/>
                          <a:cs typeface="Arial Narrow"/>
                        </a:rPr>
                        <a:t> est un fait</a:t>
                      </a:r>
                      <a:endParaRPr lang="fr-FR" sz="1200" dirty="0">
                        <a:latin typeface="Arial Narrow"/>
                        <a:cs typeface="Arial Narrow"/>
                      </a:endParaRPr>
                    </a:p>
                  </a:txBody>
                  <a:tcPr/>
                </a:tc>
              </a:tr>
              <a:tr h="343395">
                <a:tc>
                  <a:txBody>
                    <a:bodyPr/>
                    <a:lstStyle/>
                    <a:p>
                      <a:r>
                        <a:rPr lang="fr-FR" sz="1200" i="1" dirty="0" smtClean="0">
                          <a:latin typeface="Arial Narrow"/>
                          <a:cs typeface="Arial Narrow"/>
                        </a:rPr>
                        <a:t>C’est bien</a:t>
                      </a:r>
                      <a:endParaRPr lang="fr-FR" sz="1200" i="1" dirty="0">
                        <a:latin typeface="Arial Narrow"/>
                        <a:cs typeface="Arial Narrow"/>
                      </a:endParaRPr>
                    </a:p>
                  </a:txBody>
                  <a:tcPr/>
                </a:tc>
                <a:tc>
                  <a:txBody>
                    <a:bodyPr/>
                    <a:lstStyle/>
                    <a:p>
                      <a:r>
                        <a:rPr lang="fr-FR" sz="1200" dirty="0" smtClean="0">
                          <a:latin typeface="Arial Narrow"/>
                          <a:cs typeface="Arial Narrow"/>
                        </a:rPr>
                        <a:t>Moralisation</a:t>
                      </a:r>
                      <a:endParaRPr lang="fr-FR" sz="1200" dirty="0">
                        <a:latin typeface="Arial Narrow"/>
                        <a:cs typeface="Arial Narrow"/>
                      </a:endParaRPr>
                    </a:p>
                  </a:txBody>
                  <a:tcPr/>
                </a:tc>
                <a:tc>
                  <a:txBody>
                    <a:bodyPr/>
                    <a:lstStyle/>
                    <a:p>
                      <a:r>
                        <a:rPr lang="fr-FR" sz="1200" dirty="0" smtClean="0">
                          <a:latin typeface="Arial Narrow"/>
                          <a:cs typeface="Arial Narrow"/>
                        </a:rPr>
                        <a:t>La justice</a:t>
                      </a:r>
                      <a:endParaRPr lang="fr-FR" sz="1200" dirty="0">
                        <a:latin typeface="Arial Narrow"/>
                        <a:cs typeface="Arial Narrow"/>
                      </a:endParaRPr>
                    </a:p>
                  </a:txBody>
                  <a:tcPr/>
                </a:tc>
                <a:tc>
                  <a:txBody>
                    <a:bodyPr/>
                    <a:lstStyle/>
                    <a:p>
                      <a:r>
                        <a:rPr lang="fr-FR" sz="1200" dirty="0" smtClean="0">
                          <a:latin typeface="Arial Narrow"/>
                          <a:cs typeface="Arial Narrow"/>
                        </a:rPr>
                        <a:t>La formulation proverbiale</a:t>
                      </a:r>
                      <a:endParaRPr lang="fr-FR" sz="1200" dirty="0">
                        <a:latin typeface="Arial Narrow"/>
                        <a:cs typeface="Arial Narrow"/>
                      </a:endParaRPr>
                    </a:p>
                  </a:txBody>
                  <a:tcPr/>
                </a:tc>
                <a:tc>
                  <a:txBody>
                    <a:bodyPr/>
                    <a:lstStyle/>
                    <a:p>
                      <a:r>
                        <a:rPr lang="fr-FR" sz="1200" dirty="0" smtClean="0">
                          <a:latin typeface="Arial Narrow"/>
                          <a:cs typeface="Arial Narrow"/>
                        </a:rPr>
                        <a:t>L’ancien, le natif, l’autorité</a:t>
                      </a:r>
                      <a:endParaRPr lang="fr-FR" sz="1200" dirty="0">
                        <a:latin typeface="Arial Narrow"/>
                        <a:cs typeface="Arial Narrow"/>
                      </a:endParaRPr>
                    </a:p>
                  </a:txBody>
                  <a:tcPr/>
                </a:tc>
                <a:tc>
                  <a:txBody>
                    <a:bodyPr/>
                    <a:lstStyle/>
                    <a:p>
                      <a:r>
                        <a:rPr lang="fr-FR" sz="1200" dirty="0" smtClean="0">
                          <a:latin typeface="Arial Narrow"/>
                          <a:cs typeface="Arial Narrow"/>
                        </a:rPr>
                        <a:t>Gérontologie: le sage a raison</a:t>
                      </a:r>
                      <a:endParaRPr lang="fr-FR" sz="1200" dirty="0">
                        <a:latin typeface="Arial Narrow"/>
                        <a:cs typeface="Arial Narrow"/>
                      </a:endParaRPr>
                    </a:p>
                  </a:txBody>
                  <a:tcPr/>
                </a:tc>
              </a:tr>
              <a:tr h="343395">
                <a:tc>
                  <a:txBody>
                    <a:bodyPr/>
                    <a:lstStyle/>
                    <a:p>
                      <a:r>
                        <a:rPr lang="fr-FR" sz="1200" i="1" dirty="0" smtClean="0">
                          <a:latin typeface="Arial Narrow"/>
                          <a:cs typeface="Arial Narrow"/>
                        </a:rPr>
                        <a:t>Cela</a:t>
                      </a:r>
                      <a:r>
                        <a:rPr lang="fr-FR" sz="1200" i="1" baseline="0" dirty="0" smtClean="0">
                          <a:latin typeface="Arial Narrow"/>
                          <a:cs typeface="Arial Narrow"/>
                        </a:rPr>
                        <a:t> va dans le bon sens</a:t>
                      </a:r>
                      <a:endParaRPr lang="fr-FR" sz="1200" i="1" dirty="0">
                        <a:latin typeface="Arial Narrow"/>
                        <a:cs typeface="Arial Narrow"/>
                      </a:endParaRPr>
                    </a:p>
                  </a:txBody>
                  <a:tcPr/>
                </a:tc>
                <a:tc>
                  <a:txBody>
                    <a:bodyPr/>
                    <a:lstStyle/>
                    <a:p>
                      <a:r>
                        <a:rPr lang="fr-FR" sz="1200" dirty="0" smtClean="0">
                          <a:latin typeface="Arial Narrow"/>
                          <a:cs typeface="Arial Narrow"/>
                        </a:rPr>
                        <a:t>Politisation</a:t>
                      </a:r>
                      <a:endParaRPr lang="fr-FR" sz="1200" dirty="0">
                        <a:latin typeface="Arial Narrow"/>
                        <a:cs typeface="Arial Narrow"/>
                      </a:endParaRPr>
                    </a:p>
                  </a:txBody>
                  <a:tcPr/>
                </a:tc>
                <a:tc>
                  <a:txBody>
                    <a:bodyPr/>
                    <a:lstStyle/>
                    <a:p>
                      <a:r>
                        <a:rPr lang="fr-FR" sz="1200" dirty="0" smtClean="0">
                          <a:latin typeface="Arial Narrow"/>
                          <a:cs typeface="Arial Narrow"/>
                        </a:rPr>
                        <a:t>La cause</a:t>
                      </a:r>
                      <a:endParaRPr lang="fr-FR" sz="1200" dirty="0">
                        <a:latin typeface="Arial Narrow"/>
                        <a:cs typeface="Arial Narrow"/>
                      </a:endParaRPr>
                    </a:p>
                  </a:txBody>
                  <a:tcPr/>
                </a:tc>
                <a:tc>
                  <a:txBody>
                    <a:bodyPr/>
                    <a:lstStyle/>
                    <a:p>
                      <a:r>
                        <a:rPr lang="fr-FR" sz="1200" dirty="0" smtClean="0">
                          <a:latin typeface="Arial Narrow"/>
                          <a:cs typeface="Arial Narrow"/>
                        </a:rPr>
                        <a:t>Le sens de l’histoire</a:t>
                      </a:r>
                      <a:endParaRPr lang="fr-FR" sz="1200" dirty="0">
                        <a:latin typeface="Arial Narrow"/>
                        <a:cs typeface="Arial Narrow"/>
                      </a:endParaRPr>
                    </a:p>
                  </a:txBody>
                  <a:tcPr/>
                </a:tc>
                <a:tc>
                  <a:txBody>
                    <a:bodyPr/>
                    <a:lstStyle/>
                    <a:p>
                      <a:r>
                        <a:rPr lang="fr-FR" sz="1200" dirty="0" smtClean="0">
                          <a:latin typeface="Arial Narrow"/>
                          <a:cs typeface="Arial Narrow"/>
                        </a:rPr>
                        <a:t>La victime</a:t>
                      </a:r>
                      <a:r>
                        <a:rPr lang="fr-FR" sz="1200" baseline="0" dirty="0" smtClean="0">
                          <a:latin typeface="Arial Narrow"/>
                          <a:cs typeface="Arial Narrow"/>
                        </a:rPr>
                        <a:t> : </a:t>
                      </a:r>
                      <a:r>
                        <a:rPr lang="fr-FR" sz="1200" dirty="0" smtClean="0">
                          <a:latin typeface="Arial Narrow"/>
                          <a:cs typeface="Arial Narrow"/>
                        </a:rPr>
                        <a:t>colonisé, femme, ouvrier</a:t>
                      </a:r>
                      <a:endParaRPr lang="fr-FR" sz="1200" dirty="0">
                        <a:latin typeface="Arial Narrow"/>
                        <a:cs typeface="Arial Narrow"/>
                      </a:endParaRPr>
                    </a:p>
                  </a:txBody>
                  <a:tcPr/>
                </a:tc>
                <a:tc>
                  <a:txBody>
                    <a:bodyPr/>
                    <a:lstStyle/>
                    <a:p>
                      <a:r>
                        <a:rPr lang="fr-FR" sz="1200" dirty="0" smtClean="0">
                          <a:latin typeface="Arial Narrow"/>
                          <a:cs typeface="Arial Narrow"/>
                        </a:rPr>
                        <a:t>Activisme: le militant a la réponse</a:t>
                      </a:r>
                      <a:endParaRPr lang="fr-FR" sz="1200" dirty="0">
                        <a:latin typeface="Arial Narrow"/>
                        <a:cs typeface="Arial Narrow"/>
                      </a:endParaRPr>
                    </a:p>
                  </a:txBody>
                  <a:tcPr/>
                </a:tc>
              </a:tr>
              <a:tr h="343395">
                <a:tc>
                  <a:txBody>
                    <a:bodyPr/>
                    <a:lstStyle/>
                    <a:p>
                      <a:r>
                        <a:rPr lang="fr-FR" sz="1200" i="1" dirty="0" smtClean="0">
                          <a:latin typeface="Arial Narrow"/>
                          <a:cs typeface="Arial Narrow"/>
                        </a:rPr>
                        <a:t>C’est simple</a:t>
                      </a:r>
                      <a:endParaRPr lang="fr-FR" sz="1200" i="1" dirty="0">
                        <a:latin typeface="Arial Narrow"/>
                        <a:cs typeface="Arial Narrow"/>
                      </a:endParaRPr>
                    </a:p>
                  </a:txBody>
                  <a:tcPr/>
                </a:tc>
                <a:tc>
                  <a:txBody>
                    <a:bodyPr/>
                    <a:lstStyle/>
                    <a:p>
                      <a:r>
                        <a:rPr lang="fr-FR" sz="1200" dirty="0" smtClean="0">
                          <a:latin typeface="Arial Narrow"/>
                          <a:cs typeface="Arial Narrow"/>
                        </a:rPr>
                        <a:t>Accessibilité</a:t>
                      </a:r>
                      <a:endParaRPr lang="fr-FR" sz="1200" dirty="0">
                        <a:latin typeface="Arial Narrow"/>
                        <a:cs typeface="Arial Narrow"/>
                      </a:endParaRPr>
                    </a:p>
                  </a:txBody>
                  <a:tcPr/>
                </a:tc>
                <a:tc>
                  <a:txBody>
                    <a:bodyPr/>
                    <a:lstStyle/>
                    <a:p>
                      <a:r>
                        <a:rPr lang="fr-FR" sz="1200" dirty="0" smtClean="0">
                          <a:latin typeface="Arial Narrow"/>
                          <a:cs typeface="Arial Narrow"/>
                        </a:rPr>
                        <a:t>La compréhension sans </a:t>
                      </a:r>
                      <a:r>
                        <a:rPr lang="fr-FR" sz="1200" dirty="0" err="1" smtClean="0">
                          <a:latin typeface="Arial Narrow"/>
                          <a:cs typeface="Arial Narrow"/>
                        </a:rPr>
                        <a:t>pré-requis</a:t>
                      </a:r>
                      <a:r>
                        <a:rPr lang="fr-FR" sz="1200" dirty="0" smtClean="0">
                          <a:latin typeface="Arial Narrow"/>
                          <a:cs typeface="Arial Narrow"/>
                        </a:rPr>
                        <a:t> ni protocole</a:t>
                      </a:r>
                      <a:endParaRPr lang="fr-FR" sz="1200" dirty="0">
                        <a:latin typeface="Arial Narrow"/>
                        <a:cs typeface="Arial Narrow"/>
                      </a:endParaRPr>
                    </a:p>
                  </a:txBody>
                  <a:tcPr/>
                </a:tc>
                <a:tc>
                  <a:txBody>
                    <a:bodyPr/>
                    <a:lstStyle/>
                    <a:p>
                      <a:r>
                        <a:rPr lang="fr-FR" sz="1200" dirty="0" smtClean="0">
                          <a:latin typeface="Arial Narrow"/>
                          <a:cs typeface="Arial Narrow"/>
                        </a:rPr>
                        <a:t>Les techniques de communication</a:t>
                      </a:r>
                      <a:endParaRPr lang="fr-FR" sz="1200" dirty="0">
                        <a:latin typeface="Arial Narrow"/>
                        <a:cs typeface="Arial Narrow"/>
                      </a:endParaRPr>
                    </a:p>
                  </a:txBody>
                  <a:tcPr/>
                </a:tc>
                <a:tc>
                  <a:txBody>
                    <a:bodyPr/>
                    <a:lstStyle/>
                    <a:p>
                      <a:r>
                        <a:rPr lang="fr-FR" sz="1200" dirty="0" smtClean="0">
                          <a:latin typeface="Arial Narrow"/>
                          <a:cs typeface="Arial Narrow"/>
                        </a:rPr>
                        <a:t>Le pédagogue</a:t>
                      </a:r>
                      <a:endParaRPr lang="fr-FR" sz="1200" dirty="0">
                        <a:latin typeface="Arial Narrow"/>
                        <a:cs typeface="Arial Narrow"/>
                      </a:endParaRPr>
                    </a:p>
                  </a:txBody>
                  <a:tcPr/>
                </a:tc>
                <a:tc>
                  <a:txBody>
                    <a:bodyPr/>
                    <a:lstStyle/>
                    <a:p>
                      <a:r>
                        <a:rPr lang="fr-FR" sz="1200" dirty="0" smtClean="0">
                          <a:latin typeface="Arial Narrow"/>
                          <a:cs typeface="Arial Narrow"/>
                        </a:rPr>
                        <a:t>Simplisme: c’est le chercheur qui est compliqué</a:t>
                      </a:r>
                      <a:endParaRPr lang="fr-FR" sz="1200" dirty="0">
                        <a:latin typeface="Arial Narrow"/>
                        <a:cs typeface="Arial Narrow"/>
                      </a:endParaRPr>
                    </a:p>
                  </a:txBody>
                  <a:tcPr/>
                </a:tc>
              </a:tr>
            </a:tbl>
          </a:graphicData>
        </a:graphic>
      </p:graphicFrame>
    </p:spTree>
    <p:extLst>
      <p:ext uri="{BB962C8B-B14F-4D97-AF65-F5344CB8AC3E}">
        <p14:creationId xmlns:p14="http://schemas.microsoft.com/office/powerpoint/2010/main" val="3357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 - PP fiche lecture">
  <a:themeElements>
    <a:clrScheme name="Bocal 2">
      <a:dk1>
        <a:srgbClr val="3E3E5C"/>
      </a:dk1>
      <a:lt1>
        <a:srgbClr val="FFFFFF"/>
      </a:lt1>
      <a:dk2>
        <a:srgbClr val="90C0E5"/>
      </a:dk2>
      <a:lt2>
        <a:srgbClr val="FFFFFF"/>
      </a:lt2>
      <a:accent1>
        <a:srgbClr val="60597B"/>
      </a:accent1>
      <a:accent2>
        <a:srgbClr val="6666FF"/>
      </a:accent2>
      <a:accent3>
        <a:srgbClr val="C6DCF0"/>
      </a:accent3>
      <a:accent4>
        <a:srgbClr val="DADADA"/>
      </a:accent4>
      <a:accent5>
        <a:srgbClr val="B6B5BF"/>
      </a:accent5>
      <a:accent6>
        <a:srgbClr val="5C5CE7"/>
      </a:accent6>
      <a:hlink>
        <a:srgbClr val="99CCFF"/>
      </a:hlink>
      <a:folHlink>
        <a:srgbClr val="FFFF99"/>
      </a:folHlink>
    </a:clrScheme>
    <a:fontScheme name="Bocal">
      <a:majorFont>
        <a:latin typeface="Century Gothic"/>
        <a:ea typeface="ヒラギノ角ゴ Pro W3"/>
        <a:cs typeface=""/>
      </a:majorFont>
      <a:minorFont>
        <a:latin typeface="Century Gothic"/>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ocal 1">
        <a:dk1>
          <a:srgbClr val="777777"/>
        </a:dk1>
        <a:lt1>
          <a:srgbClr val="FFFFFF"/>
        </a:lt1>
        <a:dk2>
          <a:srgbClr val="90C0E5"/>
        </a:dk2>
        <a:lt2>
          <a:srgbClr val="FFFFFF"/>
        </a:lt2>
        <a:accent1>
          <a:srgbClr val="909082"/>
        </a:accent1>
        <a:accent2>
          <a:srgbClr val="809EA8"/>
        </a:accent2>
        <a:accent3>
          <a:srgbClr val="C6DCF0"/>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ocal 2">
        <a:dk1>
          <a:srgbClr val="3E3E5C"/>
        </a:dk1>
        <a:lt1>
          <a:srgbClr val="FFFFFF"/>
        </a:lt1>
        <a:dk2>
          <a:srgbClr val="90C0E5"/>
        </a:dk2>
        <a:lt2>
          <a:srgbClr val="FFFFFF"/>
        </a:lt2>
        <a:accent1>
          <a:srgbClr val="60597B"/>
        </a:accent1>
        <a:accent2>
          <a:srgbClr val="6666FF"/>
        </a:accent2>
        <a:accent3>
          <a:srgbClr val="C6DCF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3236</Words>
  <Application>Microsoft Office PowerPoint</Application>
  <PresentationFormat>On-screen Show (4:3)</PresentationFormat>
  <Paragraphs>404</Paragraphs>
  <Slides>38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Arial</vt:lpstr>
      <vt:lpstr>Arial Narrow</vt:lpstr>
      <vt:lpstr>Century Gothic</vt:lpstr>
      <vt:lpstr>Courier New</vt:lpstr>
      <vt:lpstr>Times New Roman</vt:lpstr>
      <vt:lpstr>Wingdings</vt:lpstr>
      <vt:lpstr>ヒラギノ角ゴ Pro W3</vt:lpstr>
      <vt:lpstr>2 - PP fiche lecture</vt:lpstr>
      <vt:lpstr>Les enjeux de la recherche en sciences de l’information et de la communication  L’exemple de la reconstitution de la naissance des SIC en France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enjeux de la recherche en sciences de l’information et de la communication  L’exemple de la reconstitution de la naissance des SIC en France  </dc:title>
  <dc:creator>MayAbdallah</dc:creator>
  <cp:lastModifiedBy>MayAbdallah</cp:lastModifiedBy>
  <cp:revision>1</cp:revision>
  <dcterms:modified xsi:type="dcterms:W3CDTF">2016-12-14T19:38:04Z</dcterms:modified>
</cp:coreProperties>
</file>