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4" r:id="rId1"/>
  </p:sldMasterIdLst>
  <p:notesMasterIdLst>
    <p:notesMasterId r:id="rId45"/>
  </p:notesMasterIdLst>
  <p:handoutMasterIdLst>
    <p:handoutMasterId r:id="rId46"/>
  </p:handoutMasterIdLst>
  <p:sldIdLst>
    <p:sldId id="256" r:id="rId2"/>
    <p:sldId id="486" r:id="rId3"/>
    <p:sldId id="487" r:id="rId4"/>
    <p:sldId id="488" r:id="rId5"/>
    <p:sldId id="492" r:id="rId6"/>
    <p:sldId id="493" r:id="rId7"/>
    <p:sldId id="494" r:id="rId8"/>
    <p:sldId id="495" r:id="rId9"/>
    <p:sldId id="551" r:id="rId10"/>
    <p:sldId id="552" r:id="rId11"/>
    <p:sldId id="553" r:id="rId12"/>
    <p:sldId id="554" r:id="rId13"/>
    <p:sldId id="497" r:id="rId14"/>
    <p:sldId id="539" r:id="rId15"/>
    <p:sldId id="565" r:id="rId16"/>
    <p:sldId id="538" r:id="rId17"/>
    <p:sldId id="499" r:id="rId18"/>
    <p:sldId id="550" r:id="rId19"/>
    <p:sldId id="564" r:id="rId20"/>
    <p:sldId id="560" r:id="rId21"/>
    <p:sldId id="561" r:id="rId22"/>
    <p:sldId id="500" r:id="rId23"/>
    <p:sldId id="536" r:id="rId24"/>
    <p:sldId id="503" r:id="rId25"/>
    <p:sldId id="543" r:id="rId26"/>
    <p:sldId id="544" r:id="rId27"/>
    <p:sldId id="545" r:id="rId28"/>
    <p:sldId id="546" r:id="rId29"/>
    <p:sldId id="509" r:id="rId30"/>
    <p:sldId id="510" r:id="rId31"/>
    <p:sldId id="548" r:id="rId32"/>
    <p:sldId id="555" r:id="rId33"/>
    <p:sldId id="556" r:id="rId34"/>
    <p:sldId id="513" r:id="rId35"/>
    <p:sldId id="562" r:id="rId36"/>
    <p:sldId id="563" r:id="rId37"/>
    <p:sldId id="557" r:id="rId38"/>
    <p:sldId id="549" r:id="rId39"/>
    <p:sldId id="518" r:id="rId40"/>
    <p:sldId id="540" r:id="rId41"/>
    <p:sldId id="524" r:id="rId42"/>
    <p:sldId id="520" r:id="rId43"/>
    <p:sldId id="292" r:id="rId44"/>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1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2E51826D-70AF-9C49-9A03-05E3CD451554}" type="datetime1">
              <a:rPr lang="fr-FR"/>
              <a:pPr>
                <a:defRPr/>
              </a:pPr>
              <a:t>21/06/2019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7AFAB7DA-6305-B349-8C81-9B75D05F1B90}" type="slidenum">
              <a:rPr lang="fr-FR"/>
              <a:pPr>
                <a:defRPr/>
              </a:pPr>
              <a:t>‹#›</a:t>
            </a:fld>
            <a:endParaRPr lang="fr-FR"/>
          </a:p>
        </p:txBody>
      </p:sp>
    </p:spTree>
    <p:extLst>
      <p:ext uri="{BB962C8B-B14F-4D97-AF65-F5344CB8AC3E}">
        <p14:creationId xmlns:p14="http://schemas.microsoft.com/office/powerpoint/2010/main" val="15501086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fr-FR"/>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fr-F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fr-FR"/>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D54EA402-C461-5248-84F9-C22E00CE7843}" type="slidenum">
              <a:rPr lang="fr-FR"/>
              <a:pPr>
                <a:defRPr/>
              </a:pPr>
              <a:t>‹#›</a:t>
            </a:fld>
            <a:endParaRPr lang="fr-FR"/>
          </a:p>
        </p:txBody>
      </p:sp>
    </p:spTree>
    <p:extLst>
      <p:ext uri="{BB962C8B-B14F-4D97-AF65-F5344CB8AC3E}">
        <p14:creationId xmlns:p14="http://schemas.microsoft.com/office/powerpoint/2010/main" val="31777728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3DDCA0E-AC16-924F-87CC-A34E7372CF21}" type="slidenum">
              <a:rPr lang="fr-FR">
                <a:latin typeface="Arial" pitchFamily="1" charset="0"/>
                <a:ea typeface="ＭＳ Ｐゴシック" pitchFamily="1" charset="-128"/>
                <a:cs typeface="ＭＳ Ｐゴシック" pitchFamily="1" charset="-128"/>
              </a:rPr>
              <a:pPr/>
              <a:t>1</a:t>
            </a:fld>
            <a:endParaRPr lang="fr-FR">
              <a:latin typeface="Arial" pitchFamily="1" charset="0"/>
              <a:ea typeface="ＭＳ Ｐゴシック" pitchFamily="1" charset="-128"/>
              <a:cs typeface="ＭＳ Ｐゴシック" pitchFamily="1"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62202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3EA2753-9B20-C34F-9A56-6481ADE5E907}" type="slidenum">
              <a:rPr lang="fr-FR">
                <a:latin typeface="Arial" pitchFamily="1" charset="0"/>
                <a:ea typeface="ＭＳ Ｐゴシック" pitchFamily="1" charset="-128"/>
                <a:cs typeface="ＭＳ Ｐゴシック" pitchFamily="1" charset="-128"/>
              </a:rPr>
              <a:pPr/>
              <a:t>43</a:t>
            </a:fld>
            <a:endParaRPr lang="fr-FR">
              <a:latin typeface="Arial" pitchFamily="1" charset="0"/>
              <a:ea typeface="ＭＳ Ｐゴシック" pitchFamily="1" charset="-128"/>
              <a:cs typeface="ＭＳ Ｐゴシック" pitchFamily="1"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41492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fr-FR" smtClean="0"/>
              <a:t>B. Cabedoche 17 décembre 2016</a:t>
            </a:r>
            <a:endParaRPr lang="de-DE"/>
          </a:p>
        </p:txBody>
      </p:sp>
      <p:sp>
        <p:nvSpPr>
          <p:cNvPr id="5" name="Footer Placeholder 4"/>
          <p:cNvSpPr>
            <a:spLocks noGrp="1"/>
          </p:cNvSpPr>
          <p:nvPr>
            <p:ph type="ftr" sz="quarter" idx="11"/>
          </p:nvPr>
        </p:nvSpPr>
        <p:spPr/>
        <p:txBody>
          <a:bodyPr/>
          <a:lstStyle/>
          <a:p>
            <a:pPr>
              <a:defRPr/>
            </a:pPr>
            <a:r>
              <a:rPr lang="fr-FR" smtClean="0"/>
              <a:t>Université de Beyrouth</a:t>
            </a:r>
            <a:endParaRPr lang="de-DE"/>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D9B1EE7A-2574-C644-BB78-9A22F1FFF6D4}" type="slidenum">
              <a:rPr lang="de-DE" smtClean="0"/>
              <a:pPr>
                <a:defRPr/>
              </a:pPr>
              <a:t>‹#›</a:t>
            </a:fld>
            <a:endParaRPr lang="de-DE"/>
          </a:p>
        </p:txBody>
      </p:sp>
    </p:spTree>
    <p:extLst>
      <p:ext uri="{BB962C8B-B14F-4D97-AF65-F5344CB8AC3E}">
        <p14:creationId xmlns:p14="http://schemas.microsoft.com/office/powerpoint/2010/main" val="1889504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fr-FR" smtClean="0"/>
              <a:t>B. Cabedoche 17 décembre 2016</a:t>
            </a:r>
            <a:endParaRPr lang="fr-FR"/>
          </a:p>
        </p:txBody>
      </p:sp>
      <p:sp>
        <p:nvSpPr>
          <p:cNvPr id="5" name="Footer Placeholder 4"/>
          <p:cNvSpPr>
            <a:spLocks noGrp="1"/>
          </p:cNvSpPr>
          <p:nvPr>
            <p:ph type="ftr" sz="quarter" idx="11"/>
          </p:nvPr>
        </p:nvSpPr>
        <p:spPr/>
        <p:txBody>
          <a:bodyPr/>
          <a:lstStyle/>
          <a:p>
            <a:pPr>
              <a:defRPr/>
            </a:pPr>
            <a:r>
              <a:rPr lang="fr-FR" smtClean="0"/>
              <a:t>Université de Beyrouth</a:t>
            </a:r>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18063DFE-53D0-4D4E-8425-7AD24FE0B8EE}" type="slidenum">
              <a:rPr lang="fr-FR" smtClean="0"/>
              <a:pPr>
                <a:defRPr/>
              </a:pPr>
              <a:t>‹#›</a:t>
            </a:fld>
            <a:endParaRPr lang="fr-FR"/>
          </a:p>
        </p:txBody>
      </p:sp>
    </p:spTree>
    <p:extLst>
      <p:ext uri="{BB962C8B-B14F-4D97-AF65-F5344CB8AC3E}">
        <p14:creationId xmlns:p14="http://schemas.microsoft.com/office/powerpoint/2010/main" val="3036634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fr-FR" smtClean="0"/>
              <a:t>B. Cabedoche 17 décembre 2016</a:t>
            </a:r>
            <a:endParaRPr lang="fr-FR"/>
          </a:p>
        </p:txBody>
      </p:sp>
      <p:sp>
        <p:nvSpPr>
          <p:cNvPr id="5" name="Footer Placeholder 4"/>
          <p:cNvSpPr>
            <a:spLocks noGrp="1"/>
          </p:cNvSpPr>
          <p:nvPr>
            <p:ph type="ftr" sz="quarter" idx="11"/>
          </p:nvPr>
        </p:nvSpPr>
        <p:spPr/>
        <p:txBody>
          <a:bodyPr/>
          <a:lstStyle/>
          <a:p>
            <a:pPr>
              <a:defRPr/>
            </a:pPr>
            <a:r>
              <a:rPr lang="fr-FR" smtClean="0"/>
              <a:t>Université de Beyrouth</a:t>
            </a:r>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18063DFE-53D0-4D4E-8425-7AD24FE0B8EE}" type="slidenum">
              <a:rPr lang="fr-FR" smtClean="0"/>
              <a:pPr>
                <a:defRPr/>
              </a:pPr>
              <a:t>‹#›</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530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r>
              <a:rPr lang="fr-FR" smtClean="0"/>
              <a:t>B. Cabedoche 17 décembre 2016</a:t>
            </a:r>
            <a:endParaRPr lang="fr-FR"/>
          </a:p>
        </p:txBody>
      </p:sp>
      <p:sp>
        <p:nvSpPr>
          <p:cNvPr id="6" name="Footer Placeholder 5"/>
          <p:cNvSpPr>
            <a:spLocks noGrp="1"/>
          </p:cNvSpPr>
          <p:nvPr>
            <p:ph type="ftr" sz="quarter" idx="11"/>
          </p:nvPr>
        </p:nvSpPr>
        <p:spPr/>
        <p:txBody>
          <a:bodyPr/>
          <a:lstStyle/>
          <a:p>
            <a:pPr>
              <a:defRPr/>
            </a:pPr>
            <a:r>
              <a:rPr lang="fr-FR" smtClean="0"/>
              <a:t>Université de Beyrouth</a:t>
            </a:r>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18063DFE-53D0-4D4E-8425-7AD24FE0B8EE}" type="slidenum">
              <a:rPr lang="fr-FR" smtClean="0"/>
              <a:pPr>
                <a:defRPr/>
              </a:pPr>
              <a:t>‹#›</a:t>
            </a:fld>
            <a:endParaRPr lang="fr-FR"/>
          </a:p>
        </p:txBody>
      </p:sp>
    </p:spTree>
    <p:extLst>
      <p:ext uri="{BB962C8B-B14F-4D97-AF65-F5344CB8AC3E}">
        <p14:creationId xmlns:p14="http://schemas.microsoft.com/office/powerpoint/2010/main" val="54080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r>
              <a:rPr lang="fr-FR" smtClean="0"/>
              <a:t>B. Cabedoche 17 décembre 2016</a:t>
            </a:r>
            <a:endParaRPr lang="fr-FR"/>
          </a:p>
        </p:txBody>
      </p:sp>
      <p:sp>
        <p:nvSpPr>
          <p:cNvPr id="6" name="Footer Placeholder 5"/>
          <p:cNvSpPr>
            <a:spLocks noGrp="1"/>
          </p:cNvSpPr>
          <p:nvPr>
            <p:ph type="ftr" sz="quarter" idx="11"/>
          </p:nvPr>
        </p:nvSpPr>
        <p:spPr/>
        <p:txBody>
          <a:bodyPr/>
          <a:lstStyle/>
          <a:p>
            <a:pPr>
              <a:defRPr/>
            </a:pPr>
            <a:r>
              <a:rPr lang="fr-FR" smtClean="0"/>
              <a:t>Université de Beyrouth</a:t>
            </a:r>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18063DFE-53D0-4D4E-8425-7AD24FE0B8EE}" type="slidenum">
              <a:rPr lang="fr-FR" smtClean="0"/>
              <a:pPr>
                <a:defRPr/>
              </a:pPr>
              <a:t>‹#›</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074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r>
              <a:rPr lang="fr-FR" smtClean="0"/>
              <a:t>B. Cabedoche 17 décembre 2016</a:t>
            </a:r>
            <a:endParaRPr lang="fr-FR"/>
          </a:p>
        </p:txBody>
      </p:sp>
      <p:sp>
        <p:nvSpPr>
          <p:cNvPr id="6" name="Footer Placeholder 5"/>
          <p:cNvSpPr>
            <a:spLocks noGrp="1"/>
          </p:cNvSpPr>
          <p:nvPr>
            <p:ph type="ftr" sz="quarter" idx="11"/>
          </p:nvPr>
        </p:nvSpPr>
        <p:spPr/>
        <p:txBody>
          <a:bodyPr/>
          <a:lstStyle/>
          <a:p>
            <a:pPr>
              <a:defRPr/>
            </a:pPr>
            <a:r>
              <a:rPr lang="fr-FR" smtClean="0"/>
              <a:t>Université de Beyrouth</a:t>
            </a:r>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18063DFE-53D0-4D4E-8425-7AD24FE0B8EE}" type="slidenum">
              <a:rPr lang="fr-FR" smtClean="0"/>
              <a:pPr>
                <a:defRPr/>
              </a:pPr>
              <a:t>‹#›</a:t>
            </a:fld>
            <a:endParaRPr lang="fr-FR"/>
          </a:p>
        </p:txBody>
      </p:sp>
    </p:spTree>
    <p:extLst>
      <p:ext uri="{BB962C8B-B14F-4D97-AF65-F5344CB8AC3E}">
        <p14:creationId xmlns:p14="http://schemas.microsoft.com/office/powerpoint/2010/main" val="467367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fr-FR" smtClean="0"/>
              <a:t>B. Cabedoche 17 décembre 2016</a:t>
            </a:r>
            <a:endParaRPr lang="fr-FR"/>
          </a:p>
        </p:txBody>
      </p:sp>
      <p:sp>
        <p:nvSpPr>
          <p:cNvPr id="5" name="Footer Placeholder 4"/>
          <p:cNvSpPr>
            <a:spLocks noGrp="1"/>
          </p:cNvSpPr>
          <p:nvPr>
            <p:ph type="ftr" sz="quarter" idx="11"/>
          </p:nvPr>
        </p:nvSpPr>
        <p:spPr/>
        <p:txBody>
          <a:bodyPr/>
          <a:lstStyle/>
          <a:p>
            <a:pPr>
              <a:defRPr/>
            </a:pPr>
            <a:r>
              <a:rPr lang="fr-FR" smtClean="0"/>
              <a:t>Université de Beyrouth</a:t>
            </a:r>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1719E1F-E6FB-7144-95F0-658B879C317A}" type="slidenum">
              <a:rPr lang="fr-FR" smtClean="0"/>
              <a:pPr>
                <a:defRPr/>
              </a:pPr>
              <a:t>‹#›</a:t>
            </a:fld>
            <a:endParaRPr lang="fr-FR"/>
          </a:p>
        </p:txBody>
      </p:sp>
    </p:spTree>
    <p:extLst>
      <p:ext uri="{BB962C8B-B14F-4D97-AF65-F5344CB8AC3E}">
        <p14:creationId xmlns:p14="http://schemas.microsoft.com/office/powerpoint/2010/main" val="3277144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fr-FR" smtClean="0"/>
              <a:t>B. Cabedoche 17 décembre 2016</a:t>
            </a:r>
            <a:endParaRPr lang="fr-FR"/>
          </a:p>
        </p:txBody>
      </p:sp>
      <p:sp>
        <p:nvSpPr>
          <p:cNvPr id="5" name="Footer Placeholder 4"/>
          <p:cNvSpPr>
            <a:spLocks noGrp="1"/>
          </p:cNvSpPr>
          <p:nvPr>
            <p:ph type="ftr" sz="quarter" idx="11"/>
          </p:nvPr>
        </p:nvSpPr>
        <p:spPr/>
        <p:txBody>
          <a:bodyPr/>
          <a:lstStyle/>
          <a:p>
            <a:pPr>
              <a:defRPr/>
            </a:pPr>
            <a:r>
              <a:rPr lang="fr-FR" smtClean="0"/>
              <a:t>Université de Beyrouth</a:t>
            </a:r>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9576FA9-806B-4D46-8D2B-22CF8DE570A4}" type="slidenum">
              <a:rPr lang="fr-FR" smtClean="0"/>
              <a:pPr>
                <a:defRPr/>
              </a:pPr>
              <a:t>‹#›</a:t>
            </a:fld>
            <a:endParaRPr lang="fr-FR"/>
          </a:p>
        </p:txBody>
      </p:sp>
    </p:spTree>
    <p:extLst>
      <p:ext uri="{BB962C8B-B14F-4D97-AF65-F5344CB8AC3E}">
        <p14:creationId xmlns:p14="http://schemas.microsoft.com/office/powerpoint/2010/main" val="4002550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fr-FR" smtClean="0"/>
              <a:t>B. Cabedoche 17 décembre 2016</a:t>
            </a:r>
            <a:endParaRPr lang="fr-FR"/>
          </a:p>
        </p:txBody>
      </p:sp>
      <p:sp>
        <p:nvSpPr>
          <p:cNvPr id="5" name="Footer Placeholder 4"/>
          <p:cNvSpPr>
            <a:spLocks noGrp="1"/>
          </p:cNvSpPr>
          <p:nvPr>
            <p:ph type="ftr" sz="quarter" idx="11"/>
          </p:nvPr>
        </p:nvSpPr>
        <p:spPr/>
        <p:txBody>
          <a:bodyPr/>
          <a:lstStyle/>
          <a:p>
            <a:pPr>
              <a:defRPr/>
            </a:pPr>
            <a:r>
              <a:rPr lang="fr-FR" smtClean="0"/>
              <a:t>Université de Beyrouth</a:t>
            </a:r>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a:t>
            </a:fld>
            <a:endParaRPr lang="fr-FR"/>
          </a:p>
        </p:txBody>
      </p:sp>
    </p:spTree>
    <p:extLst>
      <p:ext uri="{BB962C8B-B14F-4D97-AF65-F5344CB8AC3E}">
        <p14:creationId xmlns:p14="http://schemas.microsoft.com/office/powerpoint/2010/main" val="182555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fr-FR" smtClean="0"/>
              <a:t>B. Cabedoche 17 décembre 2016</a:t>
            </a:r>
            <a:endParaRPr lang="fr-FR"/>
          </a:p>
        </p:txBody>
      </p:sp>
      <p:sp>
        <p:nvSpPr>
          <p:cNvPr id="5" name="Footer Placeholder 4"/>
          <p:cNvSpPr>
            <a:spLocks noGrp="1"/>
          </p:cNvSpPr>
          <p:nvPr>
            <p:ph type="ftr" sz="quarter" idx="11"/>
          </p:nvPr>
        </p:nvSpPr>
        <p:spPr/>
        <p:txBody>
          <a:bodyPr/>
          <a:lstStyle/>
          <a:p>
            <a:pPr>
              <a:defRPr/>
            </a:pPr>
            <a:r>
              <a:rPr lang="fr-FR" smtClean="0"/>
              <a:t>Université de Beyrouth</a:t>
            </a:r>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F7A8EE32-0CCB-794D-AADD-3CE7E29A6D00}" type="slidenum">
              <a:rPr lang="fr-FR" smtClean="0"/>
              <a:pPr>
                <a:defRPr/>
              </a:pPr>
              <a:t>‹#›</a:t>
            </a:fld>
            <a:endParaRPr lang="fr-FR"/>
          </a:p>
        </p:txBody>
      </p:sp>
    </p:spTree>
    <p:extLst>
      <p:ext uri="{BB962C8B-B14F-4D97-AF65-F5344CB8AC3E}">
        <p14:creationId xmlns:p14="http://schemas.microsoft.com/office/powerpoint/2010/main" val="4015014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fr-FR" smtClean="0"/>
              <a:t>B. Cabedoche 17 décembre 2016</a:t>
            </a:r>
            <a:endParaRPr lang="fr-FR"/>
          </a:p>
        </p:txBody>
      </p:sp>
      <p:sp>
        <p:nvSpPr>
          <p:cNvPr id="6" name="Footer Placeholder 5"/>
          <p:cNvSpPr>
            <a:spLocks noGrp="1"/>
          </p:cNvSpPr>
          <p:nvPr>
            <p:ph type="ftr" sz="quarter" idx="11"/>
          </p:nvPr>
        </p:nvSpPr>
        <p:spPr/>
        <p:txBody>
          <a:bodyPr/>
          <a:lstStyle/>
          <a:p>
            <a:pPr>
              <a:defRPr/>
            </a:pPr>
            <a:r>
              <a:rPr lang="fr-FR" smtClean="0"/>
              <a:t>Université de Beyrouth</a:t>
            </a:r>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92846277-6A6B-DE40-BB36-4CE6BCB9D488}" type="slidenum">
              <a:rPr lang="fr-FR" smtClean="0"/>
              <a:pPr>
                <a:defRPr/>
              </a:pPr>
              <a:t>‹#›</a:t>
            </a:fld>
            <a:endParaRPr lang="fr-FR"/>
          </a:p>
        </p:txBody>
      </p:sp>
    </p:spTree>
    <p:extLst>
      <p:ext uri="{BB962C8B-B14F-4D97-AF65-F5344CB8AC3E}">
        <p14:creationId xmlns:p14="http://schemas.microsoft.com/office/powerpoint/2010/main" val="825077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fr-FR" smtClean="0"/>
              <a:t>B. Cabedoche 17 décembre 2016</a:t>
            </a:r>
            <a:endParaRPr lang="fr-FR"/>
          </a:p>
        </p:txBody>
      </p:sp>
      <p:sp>
        <p:nvSpPr>
          <p:cNvPr id="8" name="Footer Placeholder 7"/>
          <p:cNvSpPr>
            <a:spLocks noGrp="1"/>
          </p:cNvSpPr>
          <p:nvPr>
            <p:ph type="ftr" sz="quarter" idx="11"/>
          </p:nvPr>
        </p:nvSpPr>
        <p:spPr/>
        <p:txBody>
          <a:bodyPr/>
          <a:lstStyle/>
          <a:p>
            <a:pPr>
              <a:defRPr/>
            </a:pPr>
            <a:r>
              <a:rPr lang="fr-FR" smtClean="0"/>
              <a:t>Université de Beyrouth</a:t>
            </a:r>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869F7546-90A3-6B48-B0ED-FA4200A568E6}" type="slidenum">
              <a:rPr lang="fr-FR" smtClean="0"/>
              <a:pPr>
                <a:defRPr/>
              </a:pPr>
              <a:t>‹#›</a:t>
            </a:fld>
            <a:endParaRPr lang="fr-FR"/>
          </a:p>
        </p:txBody>
      </p:sp>
    </p:spTree>
    <p:extLst>
      <p:ext uri="{BB962C8B-B14F-4D97-AF65-F5344CB8AC3E}">
        <p14:creationId xmlns:p14="http://schemas.microsoft.com/office/powerpoint/2010/main" val="3233892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fr-FR" smtClean="0"/>
              <a:t>B. Cabedoche 17 décembre 2016</a:t>
            </a:r>
            <a:endParaRPr lang="fr-FR"/>
          </a:p>
        </p:txBody>
      </p:sp>
      <p:sp>
        <p:nvSpPr>
          <p:cNvPr id="4" name="Footer Placeholder 3"/>
          <p:cNvSpPr>
            <a:spLocks noGrp="1"/>
          </p:cNvSpPr>
          <p:nvPr>
            <p:ph type="ftr" sz="quarter" idx="11"/>
          </p:nvPr>
        </p:nvSpPr>
        <p:spPr/>
        <p:txBody>
          <a:bodyPr/>
          <a:lstStyle/>
          <a:p>
            <a:pPr>
              <a:defRPr/>
            </a:pPr>
            <a:r>
              <a:rPr lang="fr-FR" smtClean="0"/>
              <a:t>Université de Beyrouth</a:t>
            </a:r>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3DB8FBF3-81D8-EF49-B778-4BE17DDB59ED}" type="slidenum">
              <a:rPr lang="fr-FR" smtClean="0"/>
              <a:pPr>
                <a:defRPr/>
              </a:pPr>
              <a:t>‹#›</a:t>
            </a:fld>
            <a:endParaRPr lang="fr-FR"/>
          </a:p>
        </p:txBody>
      </p:sp>
    </p:spTree>
    <p:extLst>
      <p:ext uri="{BB962C8B-B14F-4D97-AF65-F5344CB8AC3E}">
        <p14:creationId xmlns:p14="http://schemas.microsoft.com/office/powerpoint/2010/main" val="226595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r-FR" smtClean="0"/>
              <a:t>B. Cabedoche 17 décembre 2016</a:t>
            </a:r>
            <a:endParaRPr lang="fr-FR"/>
          </a:p>
        </p:txBody>
      </p:sp>
      <p:sp>
        <p:nvSpPr>
          <p:cNvPr id="3" name="Footer Placeholder 2"/>
          <p:cNvSpPr>
            <a:spLocks noGrp="1"/>
          </p:cNvSpPr>
          <p:nvPr>
            <p:ph type="ftr" sz="quarter" idx="11"/>
          </p:nvPr>
        </p:nvSpPr>
        <p:spPr/>
        <p:txBody>
          <a:bodyPr/>
          <a:lstStyle/>
          <a:p>
            <a:pPr>
              <a:defRPr/>
            </a:pPr>
            <a:r>
              <a:rPr lang="fr-FR" smtClean="0"/>
              <a:t>Université de Beyrouth</a:t>
            </a:r>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A2FD4C21-A269-AE45-B679-A4256747F93A}" type="slidenum">
              <a:rPr lang="fr-FR" smtClean="0"/>
              <a:pPr>
                <a:defRPr/>
              </a:pPr>
              <a:t>‹#›</a:t>
            </a:fld>
            <a:endParaRPr lang="fr-FR"/>
          </a:p>
        </p:txBody>
      </p:sp>
    </p:spTree>
    <p:extLst>
      <p:ext uri="{BB962C8B-B14F-4D97-AF65-F5344CB8AC3E}">
        <p14:creationId xmlns:p14="http://schemas.microsoft.com/office/powerpoint/2010/main" val="3466750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fr-FR" smtClean="0"/>
              <a:t>B. Cabedoche 17 décembre 2016</a:t>
            </a:r>
            <a:endParaRPr lang="fr-FR"/>
          </a:p>
        </p:txBody>
      </p:sp>
      <p:sp>
        <p:nvSpPr>
          <p:cNvPr id="6" name="Footer Placeholder 5"/>
          <p:cNvSpPr>
            <a:spLocks noGrp="1"/>
          </p:cNvSpPr>
          <p:nvPr>
            <p:ph type="ftr" sz="quarter" idx="11"/>
          </p:nvPr>
        </p:nvSpPr>
        <p:spPr/>
        <p:txBody>
          <a:bodyPr/>
          <a:lstStyle/>
          <a:p>
            <a:pPr>
              <a:defRPr/>
            </a:pPr>
            <a:r>
              <a:rPr lang="fr-FR" smtClean="0"/>
              <a:t>Université de Beyrouth</a:t>
            </a:r>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66714394-5E30-5847-B590-6B3E4300374B}" type="slidenum">
              <a:rPr lang="fr-FR" smtClean="0"/>
              <a:pPr>
                <a:defRPr/>
              </a:pPr>
              <a:t>‹#›</a:t>
            </a:fld>
            <a:endParaRPr lang="fr-FR"/>
          </a:p>
        </p:txBody>
      </p:sp>
    </p:spTree>
    <p:extLst>
      <p:ext uri="{BB962C8B-B14F-4D97-AF65-F5344CB8AC3E}">
        <p14:creationId xmlns:p14="http://schemas.microsoft.com/office/powerpoint/2010/main" val="201504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fr-FR" smtClean="0"/>
              <a:t>B. Cabedoche 17 décembre 2016</a:t>
            </a:r>
            <a:endParaRPr lang="fr-FR"/>
          </a:p>
        </p:txBody>
      </p:sp>
      <p:sp>
        <p:nvSpPr>
          <p:cNvPr id="6" name="Footer Placeholder 5"/>
          <p:cNvSpPr>
            <a:spLocks noGrp="1"/>
          </p:cNvSpPr>
          <p:nvPr>
            <p:ph type="ftr" sz="quarter" idx="11"/>
          </p:nvPr>
        </p:nvSpPr>
        <p:spPr/>
        <p:txBody>
          <a:bodyPr/>
          <a:lstStyle/>
          <a:p>
            <a:pPr>
              <a:defRPr/>
            </a:pPr>
            <a:r>
              <a:rPr lang="fr-FR" smtClean="0"/>
              <a:t>Université de Beyrouth</a:t>
            </a:r>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799FD34-8224-104C-ABD0-E4EEB276AA48}" type="slidenum">
              <a:rPr lang="fr-FR" smtClean="0"/>
              <a:pPr>
                <a:defRPr/>
              </a:pPr>
              <a:t>‹#›</a:t>
            </a:fld>
            <a:endParaRPr lang="fr-FR"/>
          </a:p>
        </p:txBody>
      </p:sp>
    </p:spTree>
    <p:extLst>
      <p:ext uri="{BB962C8B-B14F-4D97-AF65-F5344CB8AC3E}">
        <p14:creationId xmlns:p14="http://schemas.microsoft.com/office/powerpoint/2010/main" val="3203665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fr-FR" smtClean="0"/>
              <a:t>B. Cabedoche 17 décembre 2016</a:t>
            </a:r>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fr-FR" smtClean="0"/>
              <a:t>Université de Beyrouth</a:t>
            </a:r>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18063DFE-53D0-4D4E-8425-7AD24FE0B8EE}" type="slidenum">
              <a:rPr lang="fr-FR" smtClean="0"/>
              <a:pPr>
                <a:defRPr/>
              </a:pPr>
              <a:t>‹#›</a:t>
            </a:fld>
            <a:endParaRPr lang="fr-FR"/>
          </a:p>
        </p:txBody>
      </p:sp>
    </p:spTree>
    <p:extLst>
      <p:ext uri="{BB962C8B-B14F-4D97-AF65-F5344CB8AC3E}">
        <p14:creationId xmlns:p14="http://schemas.microsoft.com/office/powerpoint/2010/main" val="38936806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Uses_and_Gratifications_Theo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lca.uqam.ca/recherches/design-communautiqu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Uncertainty_Reduction_Theory" TargetMode="External"/><Relationship Id="rId13" Type="http://schemas.openxmlformats.org/officeDocument/2006/relationships/hyperlink" Target="https://en.wikipedia.org/wiki/Control_theory_(sociology)" TargetMode="External"/><Relationship Id="rId18" Type="http://schemas.openxmlformats.org/officeDocument/2006/relationships/hyperlink" Target="https://en.wikipedia.org/wiki/Information_deficit_model" TargetMode="External"/><Relationship Id="rId3" Type="http://schemas.openxmlformats.org/officeDocument/2006/relationships/hyperlink" Target="https://en.wikipedia.org/wiki/Action_Assembly" TargetMode="External"/><Relationship Id="rId21" Type="http://schemas.openxmlformats.org/officeDocument/2006/relationships/hyperlink" Target="https://en.wikipedia.org/wiki/Face_Negotiation_Theory" TargetMode="External"/><Relationship Id="rId7" Type="http://schemas.openxmlformats.org/officeDocument/2006/relationships/hyperlink" Target="https://en.wikipedia.org/wiki/Coordinated_Management_of_Meaning" TargetMode="External"/><Relationship Id="rId12" Type="http://schemas.openxmlformats.org/officeDocument/2006/relationships/hyperlink" Target="https://en.wikipedia.org/wiki/Structuration_Theory" TargetMode="External"/><Relationship Id="rId17" Type="http://schemas.openxmlformats.org/officeDocument/2006/relationships/hyperlink" Target="https://en.wikipedia.org/wiki/Agenda-setting_theory" TargetMode="External"/><Relationship Id="rId2" Type="http://schemas.openxmlformats.org/officeDocument/2006/relationships/hyperlink" Target="https://en.wikipedia.org/wiki/Constructivism_(learning_theory)" TargetMode="External"/><Relationship Id="rId16" Type="http://schemas.openxmlformats.org/officeDocument/2006/relationships/hyperlink" Target="https://en.wikipedia.org/wiki/Uses_and_Gratifications_Theory" TargetMode="External"/><Relationship Id="rId20" Type="http://schemas.openxmlformats.org/officeDocument/2006/relationships/hyperlink" Target="https://en.wikipedia.org/wiki/Speech_Code_Theory" TargetMode="External"/><Relationship Id="rId1" Type="http://schemas.openxmlformats.org/officeDocument/2006/relationships/slideLayout" Target="../slideLayouts/slideLayout2.xml"/><Relationship Id="rId6" Type="http://schemas.openxmlformats.org/officeDocument/2006/relationships/hyperlink" Target="https://en.wikipedia.org/wiki/Speech_Acts_Theory" TargetMode="External"/><Relationship Id="rId11" Type="http://schemas.openxmlformats.org/officeDocument/2006/relationships/hyperlink" Target="https://en.wikipedia.org/wiki/Relational_Dialectics" TargetMode="External"/><Relationship Id="rId5" Type="http://schemas.openxmlformats.org/officeDocument/2006/relationships/hyperlink" Target="https://en.wikipedia.org/wiki/Inoculation_theory" TargetMode="External"/><Relationship Id="rId15" Type="http://schemas.openxmlformats.org/officeDocument/2006/relationships/hyperlink" Target="https://en.wikipedia.org/wiki/Social_Cognitive_Theory" TargetMode="External"/><Relationship Id="rId23" Type="http://schemas.openxmlformats.org/officeDocument/2006/relationships/hyperlink" Target="https://en.wikipedia.org/wiki/Gateway_Belief_Model" TargetMode="External"/><Relationship Id="rId10" Type="http://schemas.openxmlformats.org/officeDocument/2006/relationships/hyperlink" Target="https://en.wikipedia.org/wiki/Predicted_outcome_value_theory" TargetMode="External"/><Relationship Id="rId19" Type="http://schemas.openxmlformats.org/officeDocument/2006/relationships/hyperlink" Target="https://en.wikipedia.org/wiki/Spiral_of_silence" TargetMode="External"/><Relationship Id="rId4" Type="http://schemas.openxmlformats.org/officeDocument/2006/relationships/hyperlink" Target="https://en.wikipedia.org/wiki/Elaboration_Likelihood_Model" TargetMode="External"/><Relationship Id="rId9" Type="http://schemas.openxmlformats.org/officeDocument/2006/relationships/hyperlink" Target="https://en.wikipedia.org/wiki/Social_Penetration_Theory" TargetMode="External"/><Relationship Id="rId14" Type="http://schemas.openxmlformats.org/officeDocument/2006/relationships/hyperlink" Target="https://en.wikipedia.org/wiki/Symbolic_Convergence_Theory" TargetMode="External"/><Relationship Id="rId22" Type="http://schemas.openxmlformats.org/officeDocument/2006/relationships/hyperlink" Target="https://en.wikipedia.org/wiki/Symbolic_Interactionis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074059" y="1700808"/>
            <a:ext cx="4818421" cy="2088232"/>
          </a:xfrm>
          <a:effectLst/>
        </p:spPr>
        <p:txBody>
          <a:bodyPr>
            <a:normAutofit fontScale="90000"/>
          </a:bodyPr>
          <a:lstStyle/>
          <a:p>
            <a:pPr algn="ctr" eaLnBrk="1" hangingPunct="1">
              <a:lnSpc>
                <a:spcPct val="90000"/>
              </a:lnSpc>
              <a:spcBef>
                <a:spcPts val="1200"/>
              </a:spcBef>
              <a:spcAft>
                <a:spcPts val="1200"/>
              </a:spcAft>
              <a:defRPr/>
            </a:pPr>
            <a:r>
              <a:rPr lang="en-GB" sz="3600" b="1" dirty="0" smtClean="0">
                <a:solidFill>
                  <a:schemeClr val="tx2"/>
                </a:solidFill>
                <a:effectLst>
                  <a:outerShdw blurRad="38100" dist="38100" dir="2700000" algn="tl">
                    <a:srgbClr val="FFFFFF"/>
                  </a:outerShdw>
                </a:effectLst>
                <a:latin typeface="Arial" charset="0"/>
              </a:rPr>
              <a:t>The Theoretical approaches in SIC</a:t>
            </a:r>
            <a:r>
              <a:rPr lang="en-GB" sz="2000" b="1" dirty="0" smtClean="0">
                <a:solidFill>
                  <a:srgbClr val="010102"/>
                </a:solidFill>
                <a:effectLst>
                  <a:outerShdw blurRad="38100" dist="38100" dir="2700000" algn="tl">
                    <a:srgbClr val="FFFFFF"/>
                  </a:outerShdw>
                </a:effectLst>
                <a:latin typeface="Arial" charset="0"/>
              </a:rPr>
              <a:t/>
            </a:r>
            <a:br>
              <a:rPr lang="en-GB" sz="2000" b="1" dirty="0" smtClean="0">
                <a:solidFill>
                  <a:srgbClr val="010102"/>
                </a:solidFill>
                <a:effectLst>
                  <a:outerShdw blurRad="38100" dist="38100" dir="2700000" algn="tl">
                    <a:srgbClr val="FFFFFF"/>
                  </a:outerShdw>
                </a:effectLst>
                <a:latin typeface="Arial" charset="0"/>
              </a:rPr>
            </a:br>
            <a:r>
              <a:rPr lang="en-GB" sz="2000" b="1" dirty="0" smtClean="0">
                <a:solidFill>
                  <a:srgbClr val="010102"/>
                </a:solidFill>
                <a:effectLst>
                  <a:outerShdw blurRad="38100" dist="38100" dir="2700000" algn="tl">
                    <a:srgbClr val="FFFFFF"/>
                  </a:outerShdw>
                </a:effectLst>
                <a:latin typeface="Arial" charset="0"/>
              </a:rPr>
              <a:t/>
            </a:r>
            <a:br>
              <a:rPr lang="en-GB" sz="2000" b="1" dirty="0" smtClean="0">
                <a:solidFill>
                  <a:srgbClr val="010102"/>
                </a:solidFill>
                <a:effectLst>
                  <a:outerShdw blurRad="38100" dist="38100" dir="2700000" algn="tl">
                    <a:srgbClr val="FFFFFF"/>
                  </a:outerShdw>
                </a:effectLst>
                <a:latin typeface="Arial" charset="0"/>
              </a:rPr>
            </a:br>
            <a:r>
              <a:rPr lang="en-GB" sz="3600" b="1" dirty="0" smtClean="0">
                <a:solidFill>
                  <a:srgbClr val="010102"/>
                </a:solidFill>
                <a:effectLst>
                  <a:outerShdw blurRad="38100" dist="38100" dir="2700000" algn="tl">
                    <a:srgbClr val="FFFFFF"/>
                  </a:outerShdw>
                </a:effectLst>
                <a:latin typeface="Arial" charset="0"/>
              </a:rPr>
              <a:t/>
            </a:r>
            <a:br>
              <a:rPr lang="en-GB" sz="3600" b="1" dirty="0" smtClean="0">
                <a:solidFill>
                  <a:srgbClr val="010102"/>
                </a:solidFill>
                <a:effectLst>
                  <a:outerShdw blurRad="38100" dist="38100" dir="2700000" algn="tl">
                    <a:srgbClr val="FFFFFF"/>
                  </a:outerShdw>
                </a:effectLst>
                <a:latin typeface="Arial" charset="0"/>
              </a:rPr>
            </a:br>
            <a:endParaRPr lang="fr-FR" sz="2400" b="1" dirty="0" smtClean="0">
              <a:solidFill>
                <a:srgbClr val="3E3E5C"/>
              </a:solidFill>
              <a:latin typeface="Times New Roman" charset="0"/>
            </a:endParaRPr>
          </a:p>
        </p:txBody>
      </p:sp>
      <p:sp>
        <p:nvSpPr>
          <p:cNvPr id="8" name="Espace réservé de la date 7"/>
          <p:cNvSpPr>
            <a:spLocks noGrp="1"/>
          </p:cNvSpPr>
          <p:nvPr>
            <p:ph type="dt" sz="half" idx="10"/>
          </p:nvPr>
        </p:nvSpPr>
        <p:spPr>
          <a:xfrm>
            <a:off x="5078994" y="3548959"/>
            <a:ext cx="3379206" cy="3192410"/>
          </a:xfrm>
        </p:spPr>
        <p:txBody>
          <a:bodyPr/>
          <a:lstStyle/>
          <a:p>
            <a:pPr>
              <a:defRPr/>
            </a:pPr>
            <a:r>
              <a:rPr lang="fr-FR" sz="2400" b="1" dirty="0" smtClean="0">
                <a:solidFill>
                  <a:schemeClr val="tx2"/>
                </a:solidFill>
              </a:rPr>
              <a:t>May Abdallah</a:t>
            </a:r>
          </a:p>
          <a:p>
            <a:pPr>
              <a:defRPr/>
            </a:pPr>
            <a:endParaRPr lang="fr-FR" sz="2400" b="1" dirty="0" smtClean="0">
              <a:solidFill>
                <a:schemeClr val="tx2"/>
              </a:solidFill>
            </a:endParaRPr>
          </a:p>
          <a:p>
            <a:pPr>
              <a:defRPr/>
            </a:pPr>
            <a:r>
              <a:rPr lang="fr-FR" sz="2400" b="1">
                <a:solidFill>
                  <a:schemeClr val="tx2"/>
                </a:solidFill>
              </a:rPr>
              <a:t>Ecole </a:t>
            </a:r>
            <a:r>
              <a:rPr lang="fr-FR" sz="2400" b="1" smtClean="0">
                <a:solidFill>
                  <a:schemeClr val="tx2"/>
                </a:solidFill>
              </a:rPr>
              <a:t>Doctorale UL</a:t>
            </a:r>
            <a:endParaRPr lang="fr-FR" sz="2400" b="1" dirty="0" smtClean="0">
              <a:solidFill>
                <a:schemeClr val="tx2"/>
              </a:solidFill>
            </a:endParaRPr>
          </a:p>
          <a:p>
            <a:pPr>
              <a:defRPr/>
            </a:pPr>
            <a:r>
              <a:rPr lang="fr-FR" sz="2400" b="1" dirty="0" smtClean="0">
                <a:solidFill>
                  <a:schemeClr val="tx2"/>
                </a:solidFill>
              </a:rPr>
              <a:t>19</a:t>
            </a:r>
            <a:r>
              <a:rPr lang="en-US" sz="2400" b="1" dirty="0" smtClean="0">
                <a:solidFill>
                  <a:schemeClr val="tx2"/>
                </a:solidFill>
              </a:rPr>
              <a:t>/6/2019</a:t>
            </a:r>
            <a:endParaRPr lang="de-DE" sz="2400" b="1" dirty="0">
              <a:solidFill>
                <a:schemeClr val="tx2"/>
              </a:solidFill>
            </a:endParaRPr>
          </a:p>
        </p:txBody>
      </p:sp>
      <p:sp>
        <p:nvSpPr>
          <p:cNvPr id="9" name="Espace réservé du numéro de diapositive 8"/>
          <p:cNvSpPr>
            <a:spLocks noGrp="1"/>
          </p:cNvSpPr>
          <p:nvPr>
            <p:ph type="sldNum" sz="quarter" idx="12"/>
          </p:nvPr>
        </p:nvSpPr>
        <p:spPr/>
        <p:txBody>
          <a:bodyPr/>
          <a:lstStyle/>
          <a:p>
            <a:pPr>
              <a:defRPr/>
            </a:pPr>
            <a:fld id="{C2C32356-6881-8744-BCDB-AE6F69BCD5D6}" type="slidenum">
              <a:rPr lang="de-DE" smtClean="0"/>
              <a:pPr>
                <a:defRPr/>
              </a:pPr>
              <a:t>1</a:t>
            </a:fld>
            <a:endParaRPr lang="de-DE"/>
          </a:p>
        </p:txBody>
      </p:sp>
      <p:pic>
        <p:nvPicPr>
          <p:cNvPr id="2" name="Picture 1"/>
          <p:cNvPicPr>
            <a:picLocks noChangeAspect="1"/>
          </p:cNvPicPr>
          <p:nvPr/>
        </p:nvPicPr>
        <p:blipFill>
          <a:blip r:embed="rId3"/>
          <a:stretch>
            <a:fillRect/>
          </a:stretch>
        </p:blipFill>
        <p:spPr>
          <a:xfrm>
            <a:off x="1174772" y="1459230"/>
            <a:ext cx="3216445" cy="3685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4848" y="1084367"/>
            <a:ext cx="6189552" cy="4826855"/>
          </a:xfrm>
        </p:spPr>
        <p:txBody>
          <a:bodyPr>
            <a:normAutofit fontScale="85000" lnSpcReduction="20000"/>
          </a:bodyPr>
          <a:lstStyle/>
          <a:p>
            <a:r>
              <a:rPr lang="en-US" b="1" dirty="0"/>
              <a:t>Diffusion of Innovations Theory</a:t>
            </a:r>
          </a:p>
          <a:p>
            <a:r>
              <a:rPr lang="en-US" b="1" dirty="0" smtClean="0"/>
              <a:t>Domestication</a:t>
            </a:r>
            <a:r>
              <a:rPr lang="ar-LB" b="1" dirty="0" smtClean="0"/>
              <a:t> </a:t>
            </a:r>
            <a:r>
              <a:rPr lang="en-US" b="1" dirty="0" smtClean="0"/>
              <a:t>Theory</a:t>
            </a:r>
            <a:endParaRPr lang="en-US" b="1" dirty="0"/>
          </a:p>
          <a:p>
            <a:r>
              <a:rPr lang="en-US" b="1" dirty="0"/>
              <a:t>Elaboration Likelihood Model</a:t>
            </a:r>
          </a:p>
          <a:p>
            <a:r>
              <a:rPr lang="en-US" b="1" dirty="0"/>
              <a:t>Expectancy Value Theory</a:t>
            </a:r>
          </a:p>
          <a:p>
            <a:r>
              <a:rPr lang="en-US" b="1" dirty="0" smtClean="0"/>
              <a:t>Gatekeeping</a:t>
            </a:r>
            <a:r>
              <a:rPr lang="ar-LB" b="1" dirty="0" smtClean="0"/>
              <a:t> </a:t>
            </a:r>
            <a:r>
              <a:rPr lang="en-US" b="1" dirty="0" smtClean="0"/>
              <a:t>Theory</a:t>
            </a:r>
            <a:endParaRPr lang="en-US" b="1" dirty="0"/>
          </a:p>
          <a:p>
            <a:r>
              <a:rPr lang="en-US" b="1" dirty="0"/>
              <a:t>Health Belief Model</a:t>
            </a:r>
          </a:p>
          <a:p>
            <a:r>
              <a:rPr lang="en-US" b="1" dirty="0"/>
              <a:t>Hypodermic Needle Theory</a:t>
            </a:r>
          </a:p>
          <a:p>
            <a:r>
              <a:rPr lang="en-US" b="1" dirty="0"/>
              <a:t>Information </a:t>
            </a:r>
            <a:r>
              <a:rPr lang="en-US" b="1" dirty="0" smtClean="0"/>
              <a:t>Theory</a:t>
            </a:r>
            <a:endParaRPr lang="en-US" b="1" dirty="0"/>
          </a:p>
          <a:p>
            <a:r>
              <a:rPr lang="en-US" b="1" dirty="0"/>
              <a:t>Knowledge Gap </a:t>
            </a:r>
            <a:r>
              <a:rPr lang="en-US" b="1" dirty="0" smtClean="0"/>
              <a:t>Theory</a:t>
            </a:r>
            <a:endParaRPr lang="en-US" b="1" dirty="0"/>
          </a:p>
          <a:p>
            <a:r>
              <a:rPr lang="en-US" b="1" dirty="0"/>
              <a:t>Language Expectancy Theory</a:t>
            </a:r>
          </a:p>
          <a:p>
            <a:r>
              <a:rPr lang="en-US" b="1" dirty="0" smtClean="0"/>
              <a:t>Media </a:t>
            </a:r>
            <a:r>
              <a:rPr lang="en-US" b="1" dirty="0"/>
              <a:t>Richness Theory</a:t>
            </a:r>
          </a:p>
          <a:p>
            <a:r>
              <a:rPr lang="en-US" b="1" dirty="0"/>
              <a:t>Medium Theory</a:t>
            </a:r>
          </a:p>
          <a:p>
            <a:r>
              <a:rPr lang="en-US" b="1" dirty="0"/>
              <a:t>Mental Models</a:t>
            </a:r>
          </a:p>
          <a:p>
            <a:r>
              <a:rPr lang="en-US" b="1" dirty="0" smtClean="0"/>
              <a:t>Minimalism Theory</a:t>
            </a:r>
            <a:endParaRPr lang="en-US" b="1" dirty="0"/>
          </a:p>
          <a:p>
            <a:r>
              <a:rPr lang="en-US" b="1" dirty="0"/>
              <a:t>Model of Text </a:t>
            </a:r>
            <a:r>
              <a:rPr lang="en-US" b="1" dirty="0" smtClean="0"/>
              <a:t>Comprehension</a:t>
            </a:r>
            <a:endParaRPr lang="en-US" b="1"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10</a:t>
            </a:fld>
            <a:endParaRPr lang="fr-FR"/>
          </a:p>
        </p:txBody>
      </p:sp>
    </p:spTree>
    <p:extLst>
      <p:ext uri="{BB962C8B-B14F-4D97-AF65-F5344CB8AC3E}">
        <p14:creationId xmlns:p14="http://schemas.microsoft.com/office/powerpoint/2010/main" val="2285423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4971" y="597529"/>
            <a:ext cx="5999430" cy="5794218"/>
          </a:xfrm>
        </p:spPr>
        <p:txBody>
          <a:bodyPr>
            <a:normAutofit fontScale="77500" lnSpcReduction="20000"/>
          </a:bodyPr>
          <a:lstStyle/>
          <a:p>
            <a:r>
              <a:rPr lang="en-US" b="1" dirty="0"/>
              <a:t>Modernization Theory</a:t>
            </a:r>
          </a:p>
          <a:p>
            <a:r>
              <a:rPr lang="en-US" b="1" dirty="0"/>
              <a:t>Network Theory and Analysis</a:t>
            </a:r>
          </a:p>
          <a:p>
            <a:r>
              <a:rPr lang="en-US" b="1" dirty="0"/>
              <a:t>Priming </a:t>
            </a:r>
            <a:r>
              <a:rPr lang="en-US" b="1" dirty="0" smtClean="0"/>
              <a:t>Theory</a:t>
            </a:r>
            <a:endParaRPr lang="en-US" b="1" dirty="0"/>
          </a:p>
          <a:p>
            <a:r>
              <a:rPr lang="en-US" b="1" dirty="0"/>
              <a:t>Protection Motivation Theory</a:t>
            </a:r>
          </a:p>
          <a:p>
            <a:r>
              <a:rPr lang="en-US" b="1" dirty="0"/>
              <a:t>Transactional Model of Stress and Coping</a:t>
            </a:r>
          </a:p>
          <a:p>
            <a:r>
              <a:rPr lang="en-US" b="1" dirty="0"/>
              <a:t>Two Step Flow Theory</a:t>
            </a:r>
          </a:p>
          <a:p>
            <a:r>
              <a:rPr lang="en-US" b="1" dirty="0"/>
              <a:t>Uncertainty Reduction Theory</a:t>
            </a:r>
          </a:p>
          <a:p>
            <a:r>
              <a:rPr lang="en-US" b="1" dirty="0"/>
              <a:t>Uses and Gratifications </a:t>
            </a:r>
            <a:r>
              <a:rPr lang="en-US" b="1" dirty="0" smtClean="0"/>
              <a:t>Approach</a:t>
            </a:r>
            <a:endParaRPr lang="en-US" b="1" dirty="0"/>
          </a:p>
          <a:p>
            <a:r>
              <a:rPr lang="en-US" b="1" dirty="0" smtClean="0"/>
              <a:t>Psycho-Linguistic </a:t>
            </a:r>
            <a:r>
              <a:rPr lang="en-US" b="1" dirty="0"/>
              <a:t>Theory</a:t>
            </a:r>
          </a:p>
          <a:p>
            <a:r>
              <a:rPr lang="en-US" b="1" dirty="0" smtClean="0"/>
              <a:t>Social </a:t>
            </a:r>
            <a:r>
              <a:rPr lang="en-US" b="1" dirty="0"/>
              <a:t>Cues Approach</a:t>
            </a:r>
          </a:p>
          <a:p>
            <a:r>
              <a:rPr lang="en-US" b="1" dirty="0"/>
              <a:t>Semiotic Theories</a:t>
            </a:r>
          </a:p>
          <a:p>
            <a:r>
              <a:rPr lang="en-US" b="1" dirty="0"/>
              <a:t>Social Cognitive Theory</a:t>
            </a:r>
          </a:p>
          <a:p>
            <a:r>
              <a:rPr lang="en-US" b="1" dirty="0"/>
              <a:t>Social Identity Model of </a:t>
            </a:r>
            <a:r>
              <a:rPr lang="en-US" b="1" dirty="0" smtClean="0"/>
              <a:t>Social </a:t>
            </a:r>
            <a:r>
              <a:rPr lang="en-US" b="1" dirty="0"/>
              <a:t>Presence Theory</a:t>
            </a:r>
          </a:p>
          <a:p>
            <a:r>
              <a:rPr lang="en-US" b="1" dirty="0"/>
              <a:t>Social Support </a:t>
            </a:r>
            <a:r>
              <a:rPr lang="en-US" b="1" dirty="0" smtClean="0"/>
              <a:t>Theory</a:t>
            </a:r>
            <a:endParaRPr lang="en-US" b="1" dirty="0"/>
          </a:p>
          <a:p>
            <a:r>
              <a:rPr lang="en-US" b="1" dirty="0"/>
              <a:t>Speech Act </a:t>
            </a:r>
            <a:r>
              <a:rPr lang="en-US" b="1" dirty="0" smtClean="0"/>
              <a:t>Theory</a:t>
            </a:r>
            <a:endParaRPr lang="en-US" b="1" dirty="0"/>
          </a:p>
          <a:p>
            <a:r>
              <a:rPr lang="en-US" b="1" dirty="0"/>
              <a:t>Spiral of Silence </a:t>
            </a:r>
            <a:r>
              <a:rPr lang="en-US" b="1" dirty="0" smtClean="0"/>
              <a:t>Theory</a:t>
            </a:r>
            <a:endParaRPr lang="en-US" b="1" dirty="0"/>
          </a:p>
          <a:p>
            <a:r>
              <a:rPr lang="en-US" b="1" dirty="0"/>
              <a:t>System Theory</a:t>
            </a:r>
          </a:p>
          <a:p>
            <a:r>
              <a:rPr lang="en-US" b="1" dirty="0"/>
              <a:t>Theory of Planned Behavior/ Reasoned </a:t>
            </a:r>
            <a:r>
              <a:rPr lang="en-US" b="1" dirty="0" smtClean="0"/>
              <a:t>Action</a:t>
            </a:r>
          </a:p>
          <a:p>
            <a:r>
              <a:rPr lang="fr-FR" b="1" dirty="0" smtClean="0"/>
              <a:t>……….</a:t>
            </a:r>
            <a:endParaRPr lang="en-US" b="1" dirty="0"/>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11</a:t>
            </a:fld>
            <a:endParaRPr lang="fr-FR"/>
          </a:p>
        </p:txBody>
      </p:sp>
    </p:spTree>
    <p:extLst>
      <p:ext uri="{BB962C8B-B14F-4D97-AF65-F5344CB8AC3E}">
        <p14:creationId xmlns:p14="http://schemas.microsoft.com/office/powerpoint/2010/main" val="55188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385925"/>
            <a:ext cx="2652665" cy="2619825"/>
          </a:xfrm>
          <a:prstGeom prst="rect">
            <a:avLst/>
          </a:prstGeom>
        </p:spPr>
      </p:pic>
      <p:pic>
        <p:nvPicPr>
          <p:cNvPr id="7" name="Content Placeholder 6"/>
          <p:cNvPicPr>
            <a:picLocks noGrp="1" noChangeAspect="1"/>
          </p:cNvPicPr>
          <p:nvPr>
            <p:ph idx="1"/>
          </p:nvPr>
        </p:nvPicPr>
        <p:blipFill>
          <a:blip r:embed="rId3"/>
          <a:stretch>
            <a:fillRect/>
          </a:stretch>
        </p:blipFill>
        <p:spPr>
          <a:xfrm>
            <a:off x="4785718" y="3367889"/>
            <a:ext cx="2022296" cy="2770361"/>
          </a:xfrm>
          <a:prstGeom prst="rect">
            <a:avLst/>
          </a:prstGeom>
        </p:spPr>
      </p:pic>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12</a:t>
            </a:fld>
            <a:endParaRPr lang="fr-FR"/>
          </a:p>
        </p:txBody>
      </p:sp>
      <p:pic>
        <p:nvPicPr>
          <p:cNvPr id="9" name="Picture 8"/>
          <p:cNvPicPr>
            <a:picLocks noChangeAspect="1"/>
          </p:cNvPicPr>
          <p:nvPr/>
        </p:nvPicPr>
        <p:blipFill>
          <a:blip r:embed="rId4"/>
          <a:stretch>
            <a:fillRect/>
          </a:stretch>
        </p:blipFill>
        <p:spPr>
          <a:xfrm>
            <a:off x="6944008" y="3367889"/>
            <a:ext cx="2000816" cy="2770361"/>
          </a:xfrm>
          <a:prstGeom prst="rect">
            <a:avLst/>
          </a:prstGeom>
        </p:spPr>
      </p:pic>
      <p:pic>
        <p:nvPicPr>
          <p:cNvPr id="10" name="Picture 9"/>
          <p:cNvPicPr>
            <a:picLocks noChangeAspect="1"/>
          </p:cNvPicPr>
          <p:nvPr/>
        </p:nvPicPr>
        <p:blipFill>
          <a:blip r:embed="rId5"/>
          <a:stretch>
            <a:fillRect/>
          </a:stretch>
        </p:blipFill>
        <p:spPr>
          <a:xfrm>
            <a:off x="298764" y="3367889"/>
            <a:ext cx="2353900" cy="2770360"/>
          </a:xfrm>
          <a:prstGeom prst="rect">
            <a:avLst/>
          </a:prstGeom>
        </p:spPr>
      </p:pic>
      <p:pic>
        <p:nvPicPr>
          <p:cNvPr id="13" name="Picture 12"/>
          <p:cNvPicPr>
            <a:picLocks noChangeAspect="1"/>
          </p:cNvPicPr>
          <p:nvPr/>
        </p:nvPicPr>
        <p:blipFill>
          <a:blip r:embed="rId6"/>
          <a:stretch>
            <a:fillRect/>
          </a:stretch>
        </p:blipFill>
        <p:spPr>
          <a:xfrm>
            <a:off x="4834742" y="385925"/>
            <a:ext cx="1973272" cy="2619826"/>
          </a:xfrm>
          <a:prstGeom prst="rect">
            <a:avLst/>
          </a:prstGeom>
        </p:spPr>
      </p:pic>
      <p:pic>
        <p:nvPicPr>
          <p:cNvPr id="14" name="Picture 13"/>
          <p:cNvPicPr>
            <a:picLocks noChangeAspect="1"/>
          </p:cNvPicPr>
          <p:nvPr/>
        </p:nvPicPr>
        <p:blipFill>
          <a:blip r:embed="rId7"/>
          <a:stretch>
            <a:fillRect/>
          </a:stretch>
        </p:blipFill>
        <p:spPr>
          <a:xfrm>
            <a:off x="6944008" y="385926"/>
            <a:ext cx="2000815" cy="2619824"/>
          </a:xfrm>
          <a:prstGeom prst="rect">
            <a:avLst/>
          </a:prstGeom>
        </p:spPr>
      </p:pic>
      <p:pic>
        <p:nvPicPr>
          <p:cNvPr id="11" name="Picture 10"/>
          <p:cNvPicPr>
            <a:picLocks noChangeAspect="1"/>
          </p:cNvPicPr>
          <p:nvPr/>
        </p:nvPicPr>
        <p:blipFill>
          <a:blip r:embed="rId8"/>
          <a:stretch>
            <a:fillRect/>
          </a:stretch>
        </p:blipFill>
        <p:spPr>
          <a:xfrm>
            <a:off x="2652664" y="385925"/>
            <a:ext cx="2046085" cy="2619825"/>
          </a:xfrm>
          <a:prstGeom prst="rect">
            <a:avLst/>
          </a:prstGeom>
        </p:spPr>
      </p:pic>
      <p:pic>
        <p:nvPicPr>
          <p:cNvPr id="15" name="Picture 14"/>
          <p:cNvPicPr>
            <a:picLocks noChangeAspect="1"/>
          </p:cNvPicPr>
          <p:nvPr/>
        </p:nvPicPr>
        <p:blipFill>
          <a:blip r:embed="rId9"/>
          <a:stretch>
            <a:fillRect/>
          </a:stretch>
        </p:blipFill>
        <p:spPr>
          <a:xfrm>
            <a:off x="2788658" y="3367888"/>
            <a:ext cx="1929063" cy="2770361"/>
          </a:xfrm>
          <a:prstGeom prst="rect">
            <a:avLst/>
          </a:prstGeom>
        </p:spPr>
      </p:pic>
    </p:spTree>
    <p:extLst>
      <p:ext uri="{BB962C8B-B14F-4D97-AF65-F5344CB8AC3E}">
        <p14:creationId xmlns:p14="http://schemas.microsoft.com/office/powerpoint/2010/main" val="235037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8756" y="362139"/>
            <a:ext cx="5920967" cy="5549083"/>
          </a:xfrm>
        </p:spPr>
        <p:txBody>
          <a:bodyPr>
            <a:normAutofit fontScale="92500" lnSpcReduction="10000"/>
          </a:bodyPr>
          <a:lstStyle/>
          <a:p>
            <a:pPr marL="0" indent="0">
              <a:buNone/>
            </a:pPr>
            <a:r>
              <a:rPr lang="en-US" sz="2400" b="1" dirty="0" smtClean="0">
                <a:solidFill>
                  <a:schemeClr val="accent2">
                    <a:lumMod val="75000"/>
                  </a:schemeClr>
                </a:solidFill>
              </a:rPr>
              <a:t>3-The evolution of theories:</a:t>
            </a:r>
          </a:p>
          <a:p>
            <a:pPr marL="0" indent="0">
              <a:buNone/>
            </a:pPr>
            <a:endParaRPr lang="en-US" sz="2400" b="1" dirty="0" smtClean="0">
              <a:solidFill>
                <a:schemeClr val="tx2">
                  <a:lumMod val="60000"/>
                  <a:lumOff val="40000"/>
                </a:schemeClr>
              </a:solidFill>
            </a:endParaRPr>
          </a:p>
          <a:p>
            <a:pPr marL="0" lvl="0" indent="0">
              <a:buNone/>
            </a:pPr>
            <a:r>
              <a:rPr lang="en-US" sz="2000" b="1" u="sng" dirty="0" smtClean="0">
                <a:solidFill>
                  <a:schemeClr val="tx2">
                    <a:lumMod val="60000"/>
                    <a:lumOff val="40000"/>
                  </a:schemeClr>
                </a:solidFill>
                <a:hlinkClick r:id="rId2" tooltip="Uses and Gratifications Theory"/>
              </a:rPr>
              <a:t>An example: - Uses </a:t>
            </a:r>
            <a:r>
              <a:rPr lang="en-US" sz="2000" b="1" u="sng" dirty="0">
                <a:solidFill>
                  <a:schemeClr val="tx2">
                    <a:lumMod val="60000"/>
                    <a:lumOff val="40000"/>
                  </a:schemeClr>
                </a:solidFill>
                <a:hlinkClick r:id="rId2" tooltip="Uses and Gratifications Theory"/>
              </a:rPr>
              <a:t>and Gratifications </a:t>
            </a:r>
            <a:r>
              <a:rPr lang="en-US" sz="2000" b="1" u="sng" dirty="0" smtClean="0">
                <a:solidFill>
                  <a:schemeClr val="tx2">
                    <a:lumMod val="60000"/>
                    <a:lumOff val="40000"/>
                  </a:schemeClr>
                </a:solidFill>
                <a:hlinkClick r:id="rId2" tooltip="Uses and Gratifications Theory"/>
              </a:rPr>
              <a:t>Theory</a:t>
            </a:r>
            <a:r>
              <a:rPr lang="en-US" sz="2000" b="1" u="sng" dirty="0" smtClean="0">
                <a:solidFill>
                  <a:schemeClr val="tx2">
                    <a:lumMod val="60000"/>
                    <a:lumOff val="40000"/>
                  </a:schemeClr>
                </a:solidFill>
              </a:rPr>
              <a:t>:</a:t>
            </a:r>
          </a:p>
          <a:p>
            <a:pPr marL="0" lvl="0" indent="0">
              <a:buNone/>
            </a:pPr>
            <a:r>
              <a:rPr lang="en-US" b="1" dirty="0" smtClean="0"/>
              <a:t>Stage 1</a:t>
            </a:r>
          </a:p>
          <a:p>
            <a:pPr marL="0" lvl="0" indent="0">
              <a:buNone/>
            </a:pPr>
            <a:endParaRPr lang="en-US" b="1" dirty="0"/>
          </a:p>
          <a:p>
            <a:r>
              <a:rPr lang="en-US" b="1" dirty="0" smtClean="0"/>
              <a:t>Beginning in the 1940s, researchers began seeing patterns under the perspective of the uses and gratifications theory in radio listeners. Early research was concerned with topics such as children's use of comics... An interest in more </a:t>
            </a:r>
            <a:r>
              <a:rPr lang="en-US" b="1" u="sng" dirty="0" smtClean="0"/>
              <a:t>psychological interpretations</a:t>
            </a:r>
            <a:r>
              <a:rPr lang="en-US" b="1" dirty="0" smtClean="0"/>
              <a:t> emerged during this time period.</a:t>
            </a:r>
          </a:p>
          <a:p>
            <a:r>
              <a:rPr lang="en-US" b="1" dirty="0" smtClean="0"/>
              <a:t>In 1948, </a:t>
            </a:r>
            <a:r>
              <a:rPr lang="en-US" b="1" dirty="0" err="1" smtClean="0"/>
              <a:t>Lasswell</a:t>
            </a:r>
            <a:r>
              <a:rPr lang="en-US" b="1" dirty="0" smtClean="0"/>
              <a:t> introduced a four-functional interpretation of the media on a macro-sociological level. Media served the functions of </a:t>
            </a:r>
            <a:r>
              <a:rPr lang="en-US" b="1" u="sng" dirty="0" smtClean="0"/>
              <a:t>surveillance, correlation, entertainment and cultural transmission </a:t>
            </a:r>
            <a:r>
              <a:rPr lang="en-US" b="1" dirty="0" smtClean="0"/>
              <a:t>for both society and individuals.</a:t>
            </a:r>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13</a:t>
            </a:fld>
            <a:endParaRPr lang="fr-FR"/>
          </a:p>
        </p:txBody>
      </p:sp>
      <p:pic>
        <p:nvPicPr>
          <p:cNvPr id="4" name="Picture 3"/>
          <p:cNvPicPr>
            <a:picLocks noChangeAspect="1"/>
          </p:cNvPicPr>
          <p:nvPr/>
        </p:nvPicPr>
        <p:blipFill>
          <a:blip r:embed="rId3"/>
          <a:stretch>
            <a:fillRect/>
          </a:stretch>
        </p:blipFill>
        <p:spPr>
          <a:xfrm>
            <a:off x="298764" y="2498756"/>
            <a:ext cx="2199991" cy="2626449"/>
          </a:xfrm>
          <a:prstGeom prst="rect">
            <a:avLst/>
          </a:prstGeom>
        </p:spPr>
      </p:pic>
    </p:spTree>
    <p:extLst>
      <p:ext uri="{BB962C8B-B14F-4D97-AF65-F5344CB8AC3E}">
        <p14:creationId xmlns:p14="http://schemas.microsoft.com/office/powerpoint/2010/main" val="379465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3077" y="968721"/>
            <a:ext cx="6455120" cy="4942501"/>
          </a:xfrm>
        </p:spPr>
        <p:txBody>
          <a:bodyPr>
            <a:normAutofit/>
          </a:bodyPr>
          <a:lstStyle/>
          <a:p>
            <a:r>
              <a:rPr lang="en-US" b="1" dirty="0"/>
              <a:t>According to West and Turner, UGT was an extension of Needs and Motivation Theory, as outlined by </a:t>
            </a:r>
            <a:r>
              <a:rPr lang="en-US" b="1" u="sng" dirty="0"/>
              <a:t>Abraham Maslow in 1954</a:t>
            </a:r>
            <a:r>
              <a:rPr lang="en-US" b="1" dirty="0"/>
              <a:t>, which argues that people actively looked to satisfy their needs based on a hierarchy. These needs are organized as </a:t>
            </a:r>
            <a:r>
              <a:rPr lang="en-US" b="1" u="sng" dirty="0"/>
              <a:t>Maslow's Hierarchy of Needs</a:t>
            </a:r>
            <a:r>
              <a:rPr lang="en-US" b="1" dirty="0"/>
              <a:t> in the form of a pyramid </a:t>
            </a:r>
            <a:r>
              <a:rPr lang="en-US" b="1" dirty="0" smtClean="0"/>
              <a:t>.</a:t>
            </a:r>
            <a:endParaRPr lang="en-US" b="1" dirty="0"/>
          </a:p>
          <a:p>
            <a:r>
              <a:rPr lang="en-US" b="1" dirty="0"/>
              <a:t>In 1954 Wilbur Schramm developed </a:t>
            </a:r>
            <a:r>
              <a:rPr lang="en-US" b="1" u="sng" dirty="0"/>
              <a:t>the fraction of selection</a:t>
            </a:r>
            <a:r>
              <a:rPr lang="en-US" b="1" dirty="0"/>
              <a:t>, a formula for determining which form of mass media an individual would select. The formula helped to decide the amount of gratification an individual would expect to gain from the medium over how much effort they had to make to achieve gratification.</a:t>
            </a:r>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14</a:t>
            </a:fld>
            <a:endParaRPr lang="fr-FR"/>
          </a:p>
        </p:txBody>
      </p:sp>
      <p:pic>
        <p:nvPicPr>
          <p:cNvPr id="7" name="Picture 6"/>
          <p:cNvPicPr>
            <a:picLocks noChangeAspect="1"/>
          </p:cNvPicPr>
          <p:nvPr/>
        </p:nvPicPr>
        <p:blipFill>
          <a:blip r:embed="rId2"/>
          <a:stretch>
            <a:fillRect/>
          </a:stretch>
        </p:blipFill>
        <p:spPr>
          <a:xfrm>
            <a:off x="181069" y="2335086"/>
            <a:ext cx="2372008" cy="2553785"/>
          </a:xfrm>
          <a:prstGeom prst="rect">
            <a:avLst/>
          </a:prstGeom>
        </p:spPr>
      </p:pic>
    </p:spTree>
    <p:extLst>
      <p:ext uri="{BB962C8B-B14F-4D97-AF65-F5344CB8AC3E}">
        <p14:creationId xmlns:p14="http://schemas.microsoft.com/office/powerpoint/2010/main" val="314884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15</a:t>
            </a:fld>
            <a:endParaRPr lang="fr-FR"/>
          </a:p>
        </p:txBody>
      </p:sp>
      <p:pic>
        <p:nvPicPr>
          <p:cNvPr id="2050" name="Picture 2" descr="RÃ©sultat de recherche d'images pour &quot;uses and gratifications theor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054" y="970345"/>
            <a:ext cx="7620000"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44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28798"/>
          </a:xfrm>
        </p:spPr>
        <p:txBody>
          <a:bodyPr>
            <a:normAutofit/>
          </a:bodyPr>
          <a:lstStyle/>
          <a:p>
            <a:r>
              <a:rPr lang="en-US" sz="2000" b="1" dirty="0" smtClean="0">
                <a:solidFill>
                  <a:schemeClr val="tx1"/>
                </a:solidFill>
              </a:rPr>
              <a:t>Stage 2</a:t>
            </a:r>
            <a:endParaRPr lang="en-US" sz="2000" b="1" dirty="0">
              <a:solidFill>
                <a:schemeClr val="tx1"/>
              </a:solidFill>
            </a:endParaRPr>
          </a:p>
        </p:txBody>
      </p:sp>
      <p:sp>
        <p:nvSpPr>
          <p:cNvPr id="3" name="Content Placeholder 2"/>
          <p:cNvSpPr>
            <a:spLocks noGrp="1"/>
          </p:cNvSpPr>
          <p:nvPr>
            <p:ph idx="1"/>
          </p:nvPr>
        </p:nvSpPr>
        <p:spPr>
          <a:xfrm>
            <a:off x="3041963" y="950614"/>
            <a:ext cx="5395867" cy="4978715"/>
          </a:xfrm>
        </p:spPr>
        <p:txBody>
          <a:bodyPr>
            <a:noAutofit/>
          </a:bodyPr>
          <a:lstStyle/>
          <a:p>
            <a:pPr marL="0" indent="0">
              <a:buNone/>
            </a:pPr>
            <a:endParaRPr lang="en-US" sz="2000" b="1" dirty="0"/>
          </a:p>
          <a:p>
            <a:r>
              <a:rPr lang="en-US" sz="2000" b="1" dirty="0"/>
              <a:t>In 1972 Denis </a:t>
            </a:r>
            <a:r>
              <a:rPr lang="en-US" sz="2000" b="1" dirty="0" err="1"/>
              <a:t>McQuail</a:t>
            </a:r>
            <a:r>
              <a:rPr lang="en-US" sz="2000" b="1" dirty="0"/>
              <a:t>, Jay </a:t>
            </a:r>
            <a:r>
              <a:rPr lang="en-US" sz="2000" b="1" dirty="0" err="1"/>
              <a:t>Blumler</a:t>
            </a:r>
            <a:r>
              <a:rPr lang="en-US" sz="2000" b="1" dirty="0"/>
              <a:t> and Joseph Brown suggested that the uses of different types of media could be grouped into 4 </a:t>
            </a:r>
            <a:r>
              <a:rPr lang="en-US" sz="2000" b="1" dirty="0" smtClean="0"/>
              <a:t>categories: </a:t>
            </a:r>
            <a:r>
              <a:rPr lang="en-US" sz="2000" b="1" u="sng" dirty="0" smtClean="0"/>
              <a:t>diversion, personal relationships, personal identity and surveillance. </a:t>
            </a:r>
          </a:p>
          <a:p>
            <a:r>
              <a:rPr lang="en-US" sz="2000" b="1" dirty="0" err="1" smtClean="0"/>
              <a:t>AIn</a:t>
            </a:r>
            <a:r>
              <a:rPr lang="en-US" sz="2000" b="1" dirty="0" smtClean="0"/>
              <a:t> 1973-74 </a:t>
            </a:r>
            <a:r>
              <a:rPr lang="en-US" sz="2000" b="1" dirty="0" err="1" smtClean="0"/>
              <a:t>McQuail</a:t>
            </a:r>
            <a:r>
              <a:rPr lang="en-US" sz="2000" b="1" dirty="0" smtClean="0"/>
              <a:t>, </a:t>
            </a:r>
            <a:r>
              <a:rPr lang="en-US" sz="2000" b="1" dirty="0" err="1" smtClean="0"/>
              <a:t>Blumler</a:t>
            </a:r>
            <a:r>
              <a:rPr lang="en-US" sz="2000" b="1" dirty="0" smtClean="0"/>
              <a:t> and Brown were joined by </a:t>
            </a:r>
            <a:r>
              <a:rPr lang="en-US" sz="2000" b="1" u="sng" dirty="0" err="1" smtClean="0"/>
              <a:t>Elihu</a:t>
            </a:r>
            <a:r>
              <a:rPr lang="en-US" sz="2000" b="1" u="sng" dirty="0" smtClean="0"/>
              <a:t> Katz</a:t>
            </a:r>
            <a:r>
              <a:rPr lang="en-US" sz="2000" b="1" dirty="0" smtClean="0"/>
              <a:t>,</a:t>
            </a:r>
            <a:r>
              <a:rPr lang="en-US" sz="2000" b="1" u="sng" dirty="0" smtClean="0"/>
              <a:t> Michael </a:t>
            </a:r>
            <a:r>
              <a:rPr lang="en-US" sz="2000" b="1" u="sng" dirty="0" err="1" smtClean="0"/>
              <a:t>Gurevitch</a:t>
            </a:r>
            <a:r>
              <a:rPr lang="en-US" sz="2000" b="1" u="sng" dirty="0" smtClean="0"/>
              <a:t> and Hadassah Haas, </a:t>
            </a:r>
            <a:r>
              <a:rPr lang="en-US" sz="2000" b="1" dirty="0" smtClean="0"/>
              <a:t>in their media exploration. The collaborative research began to indicate how people saw the mass media.</a:t>
            </a:r>
          </a:p>
          <a:p>
            <a:endParaRPr lang="en-US" sz="2000"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16</a:t>
            </a:fld>
            <a:endParaRPr lang="fr-FR"/>
          </a:p>
        </p:txBody>
      </p:sp>
      <p:pic>
        <p:nvPicPr>
          <p:cNvPr id="7" name="Picture 6"/>
          <p:cNvPicPr>
            <a:picLocks noChangeAspect="1"/>
          </p:cNvPicPr>
          <p:nvPr/>
        </p:nvPicPr>
        <p:blipFill>
          <a:blip r:embed="rId2"/>
          <a:stretch>
            <a:fillRect/>
          </a:stretch>
        </p:blipFill>
        <p:spPr>
          <a:xfrm>
            <a:off x="280657" y="2306464"/>
            <a:ext cx="2209045" cy="2971706"/>
          </a:xfrm>
          <a:prstGeom prst="rect">
            <a:avLst/>
          </a:prstGeom>
        </p:spPr>
      </p:pic>
    </p:spTree>
    <p:extLst>
      <p:ext uri="{BB962C8B-B14F-4D97-AF65-F5344CB8AC3E}">
        <p14:creationId xmlns:p14="http://schemas.microsoft.com/office/powerpoint/2010/main" val="2017211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28798"/>
          </a:xfrm>
        </p:spPr>
        <p:txBody>
          <a:bodyPr>
            <a:normAutofit/>
          </a:bodyPr>
          <a:lstStyle/>
          <a:p>
            <a:r>
              <a:rPr lang="en-US" sz="2000" b="1" dirty="0">
                <a:solidFill>
                  <a:schemeClr val="tx1"/>
                </a:solidFill>
              </a:rPr>
              <a:t>Stage </a:t>
            </a:r>
            <a:r>
              <a:rPr lang="en-US" sz="2000" b="1" dirty="0" smtClean="0">
                <a:solidFill>
                  <a:schemeClr val="tx1"/>
                </a:solidFill>
              </a:rPr>
              <a:t>3</a:t>
            </a:r>
            <a:endParaRPr lang="en-US" sz="2000" b="1" dirty="0">
              <a:solidFill>
                <a:schemeClr val="tx1"/>
              </a:solidFill>
            </a:endParaRPr>
          </a:p>
        </p:txBody>
      </p:sp>
      <p:sp>
        <p:nvSpPr>
          <p:cNvPr id="3" name="Content Placeholder 2"/>
          <p:cNvSpPr>
            <a:spLocks noGrp="1"/>
          </p:cNvSpPr>
          <p:nvPr>
            <p:ph idx="1"/>
          </p:nvPr>
        </p:nvSpPr>
        <p:spPr>
          <a:xfrm>
            <a:off x="2897109" y="1294645"/>
            <a:ext cx="6020554" cy="4598470"/>
          </a:xfrm>
        </p:spPr>
        <p:txBody>
          <a:bodyPr>
            <a:normAutofit/>
          </a:bodyPr>
          <a:lstStyle/>
          <a:p>
            <a:pPr marL="0" indent="0">
              <a:buNone/>
            </a:pPr>
            <a:endParaRPr lang="en-US" dirty="0"/>
          </a:p>
          <a:p>
            <a:pPr lvl="0"/>
            <a:r>
              <a:rPr lang="en-US" sz="2400" b="1" dirty="0"/>
              <a:t>The most recent interest surrounding Uses and Gratifications Theory is the link between </a:t>
            </a:r>
            <a:r>
              <a:rPr lang="en-US" sz="2400" b="1" u="sng" dirty="0"/>
              <a:t>the reason </a:t>
            </a:r>
            <a:r>
              <a:rPr lang="en-US" sz="2400" b="1" dirty="0"/>
              <a:t>why media is used and the achieved gratification</a:t>
            </a:r>
            <a:r>
              <a:rPr lang="en-US" sz="2400" b="1" dirty="0" smtClean="0"/>
              <a:t>. </a:t>
            </a:r>
          </a:p>
          <a:p>
            <a:pPr lvl="0"/>
            <a:r>
              <a:rPr lang="en-US" sz="2400" b="1" dirty="0" smtClean="0"/>
              <a:t>In </a:t>
            </a:r>
            <a:r>
              <a:rPr lang="en-US" sz="2400" b="1" dirty="0"/>
              <a:t>the 1980s, </a:t>
            </a:r>
            <a:r>
              <a:rPr lang="en-US" sz="2400" b="1" dirty="0" err="1"/>
              <a:t>Rehman</a:t>
            </a:r>
            <a:r>
              <a:rPr lang="en-US" sz="2400" b="1" dirty="0"/>
              <a:t> (1983) applied UGT to study the relationship between the </a:t>
            </a:r>
            <a:r>
              <a:rPr lang="en-US" sz="2400" b="1" u="sng" dirty="0"/>
              <a:t>movie audience </a:t>
            </a:r>
            <a:r>
              <a:rPr lang="en-US" sz="2400" b="1" dirty="0"/>
              <a:t>expectations and satisfaction derived from going to the movies.</a:t>
            </a:r>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17</a:t>
            </a:fld>
            <a:endParaRPr lang="fr-FR"/>
          </a:p>
        </p:txBody>
      </p:sp>
      <p:pic>
        <p:nvPicPr>
          <p:cNvPr id="4" name="Picture 3"/>
          <p:cNvPicPr>
            <a:picLocks noChangeAspect="1"/>
          </p:cNvPicPr>
          <p:nvPr/>
        </p:nvPicPr>
        <p:blipFill>
          <a:blip r:embed="rId2"/>
          <a:stretch>
            <a:fillRect/>
          </a:stretch>
        </p:blipFill>
        <p:spPr>
          <a:xfrm>
            <a:off x="380246" y="2138786"/>
            <a:ext cx="2516863" cy="2632390"/>
          </a:xfrm>
          <a:prstGeom prst="rect">
            <a:avLst/>
          </a:prstGeom>
        </p:spPr>
      </p:pic>
    </p:spTree>
    <p:extLst>
      <p:ext uri="{BB962C8B-B14F-4D97-AF65-F5344CB8AC3E}">
        <p14:creationId xmlns:p14="http://schemas.microsoft.com/office/powerpoint/2010/main" val="909265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425513"/>
            <a:ext cx="6589199" cy="1479487"/>
          </a:xfrm>
        </p:spPr>
        <p:txBody>
          <a:bodyPr>
            <a:normAutofit/>
          </a:bodyPr>
          <a:lstStyle/>
          <a:p>
            <a:r>
              <a:rPr lang="en-US" sz="2400" b="1" dirty="0"/>
              <a:t>5-The </a:t>
            </a:r>
            <a:r>
              <a:rPr lang="en-US" sz="2400" b="1" dirty="0" smtClean="0"/>
              <a:t>Social Media </a:t>
            </a:r>
            <a:r>
              <a:rPr lang="en-US" sz="2400" b="1" dirty="0"/>
              <a:t>Theories and </a:t>
            </a:r>
            <a:r>
              <a:rPr lang="en-US" sz="2400" b="1" dirty="0" smtClean="0"/>
              <a:t>Models </a:t>
            </a:r>
            <a:r>
              <a:rPr lang="en-US" sz="2400" b="1" dirty="0"/>
              <a:t>:</a:t>
            </a:r>
            <a:endParaRPr lang="en-US" sz="2400" b="1" dirty="0">
              <a:solidFill>
                <a:schemeClr val="tx1"/>
              </a:solidFill>
            </a:endParaRPr>
          </a:p>
        </p:txBody>
      </p:sp>
      <p:sp>
        <p:nvSpPr>
          <p:cNvPr id="3" name="Content Placeholder 2"/>
          <p:cNvSpPr>
            <a:spLocks noGrp="1"/>
          </p:cNvSpPr>
          <p:nvPr>
            <p:ph idx="1"/>
          </p:nvPr>
        </p:nvSpPr>
        <p:spPr>
          <a:xfrm>
            <a:off x="3621386" y="1801639"/>
            <a:ext cx="4913014" cy="4472411"/>
          </a:xfrm>
        </p:spPr>
        <p:txBody>
          <a:bodyPr>
            <a:normAutofit/>
          </a:bodyPr>
          <a:lstStyle/>
          <a:p>
            <a:r>
              <a:rPr lang="en-US" b="1" dirty="0"/>
              <a:t>Towards the end of the 1990s, the Web, and its architects, forged the tools that would spark a renaissance of influence and empowerment</a:t>
            </a:r>
            <a:r>
              <a:rPr lang="en-US" b="1" dirty="0" smtClean="0"/>
              <a:t>.</a:t>
            </a:r>
          </a:p>
          <a:p>
            <a:r>
              <a:rPr lang="en-US" b="1" dirty="0" smtClean="0"/>
              <a:t> The </a:t>
            </a:r>
            <a:r>
              <a:rPr lang="en-US" b="1" dirty="0"/>
              <a:t>Social Revolution is the catalyst for the democratization of content and exchange of </a:t>
            </a:r>
            <a:r>
              <a:rPr lang="en-US" b="1" dirty="0" smtClean="0"/>
              <a:t>information. </a:t>
            </a:r>
            <a:endParaRPr lang="en-US" b="1" dirty="0"/>
          </a:p>
          <a:p>
            <a:r>
              <a:rPr lang="en-US" b="1" dirty="0"/>
              <a:t>B</a:t>
            </a:r>
            <a:r>
              <a:rPr lang="en-US" b="1" dirty="0" smtClean="0"/>
              <a:t>ut </a:t>
            </a:r>
            <a:r>
              <a:rPr lang="en-US" b="1" dirty="0"/>
              <a:t>we're still experimenting and wrestling with the true impact of this change and how exactly these new models, on every side of the equation, will ultimately settle.</a:t>
            </a:r>
            <a:br>
              <a:rPr lang="en-US" b="1" dirty="0"/>
            </a:br>
            <a:endParaRPr lang="en-US" b="1" dirty="0"/>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18</a:t>
            </a:fld>
            <a:endParaRPr lang="fr-FR"/>
          </a:p>
        </p:txBody>
      </p:sp>
      <p:pic>
        <p:nvPicPr>
          <p:cNvPr id="7" name="Picture 6"/>
          <p:cNvPicPr>
            <a:picLocks noChangeAspect="1"/>
          </p:cNvPicPr>
          <p:nvPr/>
        </p:nvPicPr>
        <p:blipFill>
          <a:blip r:embed="rId2"/>
          <a:stretch>
            <a:fillRect/>
          </a:stretch>
        </p:blipFill>
        <p:spPr>
          <a:xfrm>
            <a:off x="366666" y="1801639"/>
            <a:ext cx="2639085" cy="3429000"/>
          </a:xfrm>
          <a:prstGeom prst="rect">
            <a:avLst/>
          </a:prstGeom>
        </p:spPr>
      </p:pic>
    </p:spTree>
    <p:extLst>
      <p:ext uri="{BB962C8B-B14F-4D97-AF65-F5344CB8AC3E}">
        <p14:creationId xmlns:p14="http://schemas.microsoft.com/office/powerpoint/2010/main" val="3577574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19</a:t>
            </a:fld>
            <a:endParaRPr lang="fr-FR"/>
          </a:p>
        </p:txBody>
      </p:sp>
      <p:pic>
        <p:nvPicPr>
          <p:cNvPr id="1026"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554" y="693012"/>
            <a:ext cx="7318752" cy="566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5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568" y="679010"/>
            <a:ext cx="5220832" cy="5232212"/>
          </a:xfrm>
        </p:spPr>
        <p:txBody>
          <a:bodyPr>
            <a:normAutofit/>
          </a:bodyPr>
          <a:lstStyle/>
          <a:p>
            <a:pPr marL="0" indent="0">
              <a:buNone/>
            </a:pPr>
            <a:r>
              <a:rPr lang="en-US" sz="2400" b="1" dirty="0" smtClean="0">
                <a:solidFill>
                  <a:schemeClr val="accent2">
                    <a:lumMod val="75000"/>
                  </a:schemeClr>
                </a:solidFill>
                <a:ea typeface="ＭＳ Ｐゴシック" charset="-128"/>
                <a:cs typeface="Arial" panose="020B0604020202020204" pitchFamily="34" charset="0"/>
              </a:rPr>
              <a:t>1- Introduction</a:t>
            </a:r>
          </a:p>
          <a:p>
            <a:pPr marL="0" indent="0">
              <a:buNone/>
            </a:pPr>
            <a:endParaRPr lang="en-US" sz="2400" b="1" dirty="0" smtClean="0">
              <a:solidFill>
                <a:schemeClr val="accent2">
                  <a:lumMod val="75000"/>
                </a:schemeClr>
              </a:solidFill>
              <a:ea typeface="ＭＳ Ｐゴシック" charset="-128"/>
              <a:cs typeface="Arial" panose="020B0604020202020204" pitchFamily="34" charset="0"/>
            </a:endParaRPr>
          </a:p>
          <a:p>
            <a:pPr marL="0" indent="0">
              <a:buNone/>
            </a:pPr>
            <a:endParaRPr lang="en-US" sz="2400" b="1" dirty="0">
              <a:solidFill>
                <a:schemeClr val="tx1"/>
              </a:solidFill>
              <a:ea typeface="ＭＳ Ｐゴシック" charset="-128"/>
              <a:cs typeface="Arial" panose="020B0604020202020204" pitchFamily="34" charset="0"/>
            </a:endParaRPr>
          </a:p>
          <a:p>
            <a:r>
              <a:rPr lang="en-US" sz="2400" b="1" dirty="0" smtClean="0">
                <a:solidFill>
                  <a:schemeClr val="tx1"/>
                </a:solidFill>
                <a:ea typeface="ＭＳ Ｐゴシック" charset="-128"/>
                <a:cs typeface="Arial" panose="020B0604020202020204" pitchFamily="34" charset="0"/>
              </a:rPr>
              <a:t>The theoretical approach is </a:t>
            </a:r>
            <a:r>
              <a:rPr lang="en-US" sz="2400" b="1" dirty="0">
                <a:solidFill>
                  <a:schemeClr val="tx1"/>
                </a:solidFill>
                <a:ea typeface="ＭＳ Ｐゴシック" charset="-128"/>
                <a:cs typeface="Arial" panose="020B0604020202020204" pitchFamily="34" charset="0"/>
              </a:rPr>
              <a:t>a necessity for any thesis.</a:t>
            </a:r>
          </a:p>
          <a:p>
            <a:r>
              <a:rPr lang="en-US" sz="2400" b="1" dirty="0">
                <a:solidFill>
                  <a:schemeClr val="tx1"/>
                </a:solidFill>
                <a:ea typeface="ＭＳ Ｐゴシック" charset="-128"/>
                <a:cs typeface="Arial" panose="020B0604020202020204" pitchFamily="34" charset="0"/>
              </a:rPr>
              <a:t>Quality assessment is based on </a:t>
            </a:r>
            <a:r>
              <a:rPr lang="en-US" sz="2400" b="1" dirty="0" smtClean="0">
                <a:solidFill>
                  <a:schemeClr val="tx1"/>
                </a:solidFill>
                <a:ea typeface="ＭＳ Ｐゴシック" charset="-128"/>
                <a:cs typeface="Arial" panose="020B0604020202020204" pitchFamily="34" charset="0"/>
              </a:rPr>
              <a:t>a paradigm to </a:t>
            </a:r>
            <a:r>
              <a:rPr lang="en-US" sz="2400" b="1" dirty="0">
                <a:solidFill>
                  <a:schemeClr val="tx1"/>
                </a:solidFill>
                <a:ea typeface="ＭＳ Ｐゴシック" charset="-128"/>
                <a:cs typeface="Arial" panose="020B0604020202020204" pitchFamily="34" charset="0"/>
              </a:rPr>
              <a:t>structure </a:t>
            </a:r>
            <a:r>
              <a:rPr lang="en-US" sz="2400" b="1" dirty="0" smtClean="0">
                <a:solidFill>
                  <a:schemeClr val="tx1"/>
                </a:solidFill>
                <a:ea typeface="ＭＳ Ｐゴシック" charset="-128"/>
                <a:cs typeface="Arial" panose="020B0604020202020204" pitchFamily="34" charset="0"/>
              </a:rPr>
              <a:t>the research work</a:t>
            </a:r>
            <a:r>
              <a:rPr lang="en-US" sz="2400" b="1" dirty="0">
                <a:solidFill>
                  <a:schemeClr val="tx1"/>
                </a:solidFill>
                <a:ea typeface="ＭＳ Ｐゴシック" charset="-128"/>
                <a:cs typeface="Arial" panose="020B0604020202020204" pitchFamily="34" charset="0"/>
              </a:rPr>
              <a:t>.</a:t>
            </a:r>
          </a:p>
          <a:p>
            <a:r>
              <a:rPr lang="en-US" sz="2400" b="1" dirty="0">
                <a:solidFill>
                  <a:schemeClr val="tx1"/>
                </a:solidFill>
                <a:ea typeface="ＭＳ Ｐゴシック" charset="-128"/>
                <a:cs typeface="Arial" panose="020B0604020202020204" pitchFamily="34" charset="0"/>
              </a:rPr>
              <a:t>The use of theory is </a:t>
            </a:r>
            <a:r>
              <a:rPr lang="en-US" sz="2400" b="1" dirty="0" smtClean="0">
                <a:solidFill>
                  <a:schemeClr val="tx1"/>
                </a:solidFill>
                <a:ea typeface="ＭＳ Ｐゴシック" charset="-128"/>
                <a:cs typeface="Arial" panose="020B0604020202020204" pitchFamily="34" charset="0"/>
              </a:rPr>
              <a:t>essential for any scientific research. </a:t>
            </a:r>
            <a:endParaRPr lang="fr-FR" sz="2400" b="1" dirty="0">
              <a:solidFill>
                <a:schemeClr val="tx1"/>
              </a:solidFill>
              <a:ea typeface="ＭＳ Ｐゴシック" charset="-128"/>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a:t>
            </a:fld>
            <a:endParaRPr lang="fr-FR"/>
          </a:p>
        </p:txBody>
      </p:sp>
      <p:pic>
        <p:nvPicPr>
          <p:cNvPr id="2" name="Picture 1"/>
          <p:cNvPicPr>
            <a:picLocks noChangeAspect="1"/>
          </p:cNvPicPr>
          <p:nvPr/>
        </p:nvPicPr>
        <p:blipFill>
          <a:blip r:embed="rId2"/>
          <a:stretch>
            <a:fillRect/>
          </a:stretch>
        </p:blipFill>
        <p:spPr>
          <a:xfrm>
            <a:off x="511228" y="1897646"/>
            <a:ext cx="2641427" cy="3522333"/>
          </a:xfrm>
          <a:prstGeom prst="rect">
            <a:avLst/>
          </a:prstGeom>
        </p:spPr>
      </p:pic>
    </p:spTree>
    <p:extLst>
      <p:ext uri="{BB962C8B-B14F-4D97-AF65-F5344CB8AC3E}">
        <p14:creationId xmlns:p14="http://schemas.microsoft.com/office/powerpoint/2010/main" val="2546306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20</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87" y="738187"/>
            <a:ext cx="7362825" cy="5381625"/>
          </a:xfrm>
          <a:prstGeom prst="rect">
            <a:avLst/>
          </a:prstGeom>
        </p:spPr>
      </p:pic>
    </p:spTree>
    <p:extLst>
      <p:ext uri="{BB962C8B-B14F-4D97-AF65-F5344CB8AC3E}">
        <p14:creationId xmlns:p14="http://schemas.microsoft.com/office/powerpoint/2010/main" val="3808083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5468293"/>
            <a:ext cx="6591985" cy="1204110"/>
          </a:xfrm>
        </p:spPr>
        <p:txBody>
          <a:bodyPr>
            <a:normAutofit/>
          </a:bodyPr>
          <a:lstStyle/>
          <a:p>
            <a:r>
              <a:rPr lang="en-US" dirty="0" smtClean="0"/>
              <a:t>Sam Wee 2018</a:t>
            </a:r>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21</a:t>
            </a:fld>
            <a:endParaRPr lang="fr-F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06" y="615595"/>
            <a:ext cx="7540800" cy="4852697"/>
          </a:xfrm>
          <a:prstGeom prst="rect">
            <a:avLst/>
          </a:prstGeom>
        </p:spPr>
      </p:pic>
    </p:spTree>
    <p:extLst>
      <p:ext uri="{BB962C8B-B14F-4D97-AF65-F5344CB8AC3E}">
        <p14:creationId xmlns:p14="http://schemas.microsoft.com/office/powerpoint/2010/main" val="3585790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501" y="624110"/>
            <a:ext cx="7094899" cy="1280890"/>
          </a:xfrm>
        </p:spPr>
        <p:txBody>
          <a:bodyPr>
            <a:noAutofit/>
          </a:bodyPr>
          <a:lstStyle/>
          <a:p>
            <a:r>
              <a:rPr lang="en-US" sz="2000" b="1" dirty="0">
                <a:solidFill>
                  <a:schemeClr val="tx1"/>
                </a:solidFill>
              </a:rPr>
              <a:t>Stage </a:t>
            </a:r>
            <a:r>
              <a:rPr lang="en-US" sz="2000" b="1" dirty="0" smtClean="0">
                <a:solidFill>
                  <a:schemeClr val="tx1"/>
                </a:solidFill>
              </a:rPr>
              <a:t>4</a:t>
            </a:r>
            <a:r>
              <a:rPr lang="en-US" sz="2000" b="1" dirty="0" smtClean="0"/>
              <a:t/>
            </a:r>
            <a:br>
              <a:rPr lang="en-US" sz="2000" b="1" dirty="0" smtClean="0"/>
            </a:br>
            <a:r>
              <a:rPr lang="en-US" sz="2000" b="1" dirty="0"/>
              <a:t/>
            </a:r>
            <a:br>
              <a:rPr lang="en-US" sz="2000" b="1" dirty="0"/>
            </a:br>
            <a:r>
              <a:rPr lang="en-US" sz="2000" b="1" dirty="0" smtClean="0"/>
              <a:t>Modern </a:t>
            </a:r>
            <a:r>
              <a:rPr lang="en-US" sz="2000" b="1" dirty="0"/>
              <a:t>applications of uses and gratifications </a:t>
            </a:r>
            <a:r>
              <a:rPr lang="en-US" sz="2000" b="1" dirty="0" smtClean="0"/>
              <a:t>research:</a:t>
            </a:r>
            <a:br>
              <a:rPr lang="en-US" sz="2000" b="1" dirty="0" smtClean="0"/>
            </a:br>
            <a:r>
              <a:rPr lang="en-US" sz="2000" b="1" dirty="0" smtClean="0"/>
              <a:t/>
            </a:r>
            <a:br>
              <a:rPr lang="en-US" sz="2000" b="1" dirty="0" smtClean="0"/>
            </a:br>
            <a:r>
              <a:rPr lang="ar-LB" sz="2000" b="1" dirty="0" smtClean="0"/>
              <a:t>      </a:t>
            </a:r>
            <a:r>
              <a:rPr lang="en-US" sz="2000" b="1" dirty="0" smtClean="0">
                <a:solidFill>
                  <a:schemeClr val="tx1"/>
                </a:solidFill>
              </a:rPr>
              <a:t>Mobile </a:t>
            </a:r>
            <a:r>
              <a:rPr lang="en-US" sz="2000" b="1" dirty="0">
                <a:solidFill>
                  <a:schemeClr val="tx1"/>
                </a:solidFill>
              </a:rPr>
              <a:t>phone </a:t>
            </a:r>
            <a:r>
              <a:rPr lang="en-US" sz="2000" b="1" dirty="0" smtClean="0">
                <a:solidFill>
                  <a:schemeClr val="tx1"/>
                </a:solidFill>
              </a:rPr>
              <a:t>usage:</a:t>
            </a:r>
            <a:endParaRPr lang="en-US" sz="2000" b="1" dirty="0">
              <a:solidFill>
                <a:schemeClr val="tx1"/>
              </a:solidFill>
            </a:endParaRPr>
          </a:p>
        </p:txBody>
      </p:sp>
      <p:sp>
        <p:nvSpPr>
          <p:cNvPr id="3" name="Content Placeholder 2"/>
          <p:cNvSpPr>
            <a:spLocks noGrp="1"/>
          </p:cNvSpPr>
          <p:nvPr>
            <p:ph idx="1"/>
          </p:nvPr>
        </p:nvSpPr>
        <p:spPr>
          <a:xfrm>
            <a:off x="1855960" y="2308633"/>
            <a:ext cx="6953061" cy="3947311"/>
          </a:xfrm>
        </p:spPr>
        <p:txBody>
          <a:bodyPr>
            <a:normAutofit/>
          </a:bodyPr>
          <a:lstStyle/>
          <a:p>
            <a:endParaRPr lang="en-US" dirty="0"/>
          </a:p>
          <a:p>
            <a:pPr marL="0" indent="0">
              <a:buNone/>
            </a:pPr>
            <a:r>
              <a:rPr lang="en-US" b="1" dirty="0" smtClean="0"/>
              <a:t>In </a:t>
            </a:r>
            <a:r>
              <a:rPr lang="en-US" b="1" dirty="0"/>
              <a:t>general, people use mobile phones for the following uses and gratifications:</a:t>
            </a:r>
          </a:p>
          <a:p>
            <a:r>
              <a:rPr lang="en-US" b="1" dirty="0"/>
              <a:t>Affection/sociability</a:t>
            </a:r>
          </a:p>
          <a:p>
            <a:r>
              <a:rPr lang="en-US" b="1" dirty="0"/>
              <a:t>Entertainment</a:t>
            </a:r>
          </a:p>
          <a:p>
            <a:r>
              <a:rPr lang="en-US" b="1" dirty="0"/>
              <a:t>Instrumentality</a:t>
            </a:r>
          </a:p>
          <a:p>
            <a:r>
              <a:rPr lang="en-US" b="1" dirty="0"/>
              <a:t>Psychological reassurance</a:t>
            </a:r>
          </a:p>
          <a:p>
            <a:r>
              <a:rPr lang="en-US" b="1" dirty="0"/>
              <a:t>Fashion/status</a:t>
            </a:r>
          </a:p>
          <a:p>
            <a:r>
              <a:rPr lang="en-US" b="1" dirty="0"/>
              <a:t>Mobility</a:t>
            </a:r>
          </a:p>
          <a:p>
            <a:r>
              <a:rPr lang="en-US" b="1" dirty="0"/>
              <a:t>Immediate access</a:t>
            </a:r>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22</a:t>
            </a:fld>
            <a:endParaRPr lang="fr-FR"/>
          </a:p>
        </p:txBody>
      </p:sp>
    </p:spTree>
    <p:extLst>
      <p:ext uri="{BB962C8B-B14F-4D97-AF65-F5344CB8AC3E}">
        <p14:creationId xmlns:p14="http://schemas.microsoft.com/office/powerpoint/2010/main" val="1834375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tx1"/>
                </a:solidFill>
              </a:rPr>
              <a:t>Internet </a:t>
            </a:r>
            <a:r>
              <a:rPr lang="en-US" sz="2000" b="1" dirty="0" smtClean="0">
                <a:solidFill>
                  <a:schemeClr val="tx1"/>
                </a:solidFill>
              </a:rPr>
              <a:t>usage:</a:t>
            </a:r>
            <a:endParaRPr lang="en-US" sz="2000" b="1" dirty="0">
              <a:solidFill>
                <a:schemeClr val="tx1"/>
              </a:solidFill>
            </a:endParaRPr>
          </a:p>
        </p:txBody>
      </p:sp>
      <p:sp>
        <p:nvSpPr>
          <p:cNvPr id="3" name="Content Placeholder 2"/>
          <p:cNvSpPr>
            <a:spLocks noGrp="1"/>
          </p:cNvSpPr>
          <p:nvPr>
            <p:ph idx="1"/>
          </p:nvPr>
        </p:nvSpPr>
        <p:spPr>
          <a:xfrm>
            <a:off x="3295461" y="1692998"/>
            <a:ext cx="5585988" cy="4218224"/>
          </a:xfrm>
        </p:spPr>
        <p:txBody>
          <a:bodyPr>
            <a:normAutofit/>
          </a:bodyPr>
          <a:lstStyle/>
          <a:p>
            <a:pPr marL="0" indent="0">
              <a:buNone/>
            </a:pPr>
            <a:r>
              <a:rPr lang="en-US" b="1" dirty="0"/>
              <a:t>The Internet provides a new and deep field for exploring UGT. It was found to have three main categories of gratifications: </a:t>
            </a:r>
            <a:endParaRPr lang="en-US" b="1" dirty="0" smtClean="0"/>
          </a:p>
          <a:p>
            <a:r>
              <a:rPr lang="en-US" b="1" dirty="0" smtClean="0"/>
              <a:t>Content</a:t>
            </a:r>
            <a:r>
              <a:rPr lang="en-US" b="1" dirty="0"/>
              <a:t>: Uses for the Internet include the need for researching or finding specific information or material, which are gratified with content.</a:t>
            </a:r>
          </a:p>
          <a:p>
            <a:r>
              <a:rPr lang="en-US" b="1" dirty="0"/>
              <a:t>Process: Users gain gratification from the experience of purposeful navigating or random browsing of the Internet in its functional process.</a:t>
            </a:r>
          </a:p>
          <a:p>
            <a:r>
              <a:rPr lang="en-US" b="1" dirty="0"/>
              <a:t>Social: Uses encompass a wide range of forming and deepening social ties.</a:t>
            </a:r>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23</a:t>
            </a:fld>
            <a:endParaRPr lang="fr-FR"/>
          </a:p>
        </p:txBody>
      </p:sp>
      <p:pic>
        <p:nvPicPr>
          <p:cNvPr id="7" name="Picture 6"/>
          <p:cNvPicPr>
            <a:picLocks noChangeAspect="1"/>
          </p:cNvPicPr>
          <p:nvPr/>
        </p:nvPicPr>
        <p:blipFill>
          <a:blip r:embed="rId2"/>
          <a:stretch>
            <a:fillRect/>
          </a:stretch>
        </p:blipFill>
        <p:spPr>
          <a:xfrm>
            <a:off x="511229" y="1905000"/>
            <a:ext cx="2437183" cy="3545883"/>
          </a:xfrm>
          <a:prstGeom prst="rect">
            <a:avLst/>
          </a:prstGeom>
        </p:spPr>
      </p:pic>
    </p:spTree>
    <p:extLst>
      <p:ext uri="{BB962C8B-B14F-4D97-AF65-F5344CB8AC3E}">
        <p14:creationId xmlns:p14="http://schemas.microsoft.com/office/powerpoint/2010/main" val="169292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33910"/>
          </a:xfrm>
        </p:spPr>
        <p:txBody>
          <a:bodyPr>
            <a:normAutofit/>
          </a:bodyPr>
          <a:lstStyle/>
          <a:p>
            <a:r>
              <a:rPr lang="en-US" sz="2000" b="1" dirty="0">
                <a:solidFill>
                  <a:schemeClr val="tx1"/>
                </a:solidFill>
              </a:rPr>
              <a:t>Social media </a:t>
            </a:r>
            <a:r>
              <a:rPr lang="en-US" sz="2000" b="1" dirty="0" smtClean="0">
                <a:solidFill>
                  <a:schemeClr val="tx1"/>
                </a:solidFill>
              </a:rPr>
              <a:t>usage:</a:t>
            </a:r>
            <a:endParaRPr lang="en-US" sz="2000" b="1" dirty="0">
              <a:solidFill>
                <a:schemeClr val="tx1"/>
              </a:solidFill>
            </a:endParaRPr>
          </a:p>
        </p:txBody>
      </p:sp>
      <p:sp>
        <p:nvSpPr>
          <p:cNvPr id="3" name="Content Placeholder 2"/>
          <p:cNvSpPr>
            <a:spLocks noGrp="1"/>
          </p:cNvSpPr>
          <p:nvPr>
            <p:ph idx="1"/>
          </p:nvPr>
        </p:nvSpPr>
        <p:spPr>
          <a:xfrm>
            <a:off x="1530036" y="1457607"/>
            <a:ext cx="7297094" cy="4906979"/>
          </a:xfrm>
        </p:spPr>
        <p:txBody>
          <a:bodyPr>
            <a:normAutofit/>
          </a:bodyPr>
          <a:lstStyle/>
          <a:p>
            <a:pPr marL="0" indent="0">
              <a:buNone/>
            </a:pPr>
            <a:r>
              <a:rPr lang="en-US" b="1" dirty="0" smtClean="0"/>
              <a:t>Users </a:t>
            </a:r>
            <a:r>
              <a:rPr lang="en-US" b="1" dirty="0"/>
              <a:t>have motivations of the following overall:</a:t>
            </a:r>
          </a:p>
          <a:p>
            <a:r>
              <a:rPr lang="en-US" b="1" dirty="0"/>
              <a:t>Social and affection</a:t>
            </a:r>
          </a:p>
          <a:p>
            <a:r>
              <a:rPr lang="en-US" b="1" dirty="0"/>
              <a:t>Need to vent negative feelings</a:t>
            </a:r>
          </a:p>
          <a:p>
            <a:r>
              <a:rPr lang="en-US" b="1" dirty="0"/>
              <a:t>Recognition</a:t>
            </a:r>
          </a:p>
          <a:p>
            <a:r>
              <a:rPr lang="en-US" b="1" dirty="0"/>
              <a:t>Entertainment</a:t>
            </a:r>
          </a:p>
          <a:p>
            <a:r>
              <a:rPr lang="en-US" b="1" dirty="0"/>
              <a:t>Cognitive </a:t>
            </a:r>
            <a:r>
              <a:rPr lang="en-US" b="1" dirty="0" smtClean="0"/>
              <a:t>needs</a:t>
            </a:r>
          </a:p>
          <a:p>
            <a:pPr marL="0" indent="0">
              <a:buNone/>
            </a:pPr>
            <a:endParaRPr lang="en-US" b="1" dirty="0"/>
          </a:p>
          <a:p>
            <a:r>
              <a:rPr lang="en-US" b="1" dirty="0"/>
              <a:t>Forums were found to be the main media for venting negative feelings, potentially due to the fact that comparatively, forums are more of a one-way street</a:t>
            </a:r>
            <a:r>
              <a:rPr lang="en-US" b="1" dirty="0" smtClean="0"/>
              <a:t>.</a:t>
            </a:r>
            <a:endParaRPr lang="en-US" b="1"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24</a:t>
            </a:fld>
            <a:endParaRPr lang="fr-FR"/>
          </a:p>
        </p:txBody>
      </p:sp>
    </p:spTree>
    <p:extLst>
      <p:ext uri="{BB962C8B-B14F-4D97-AF65-F5344CB8AC3E}">
        <p14:creationId xmlns:p14="http://schemas.microsoft.com/office/powerpoint/2010/main" val="403622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944" y="-814813"/>
            <a:ext cx="7242773" cy="814813"/>
          </a:xfrm>
        </p:spPr>
        <p:txBody>
          <a:bodyPr>
            <a:normAutofit fontScale="90000"/>
          </a:bodyPr>
          <a:lstStyle/>
          <a:p>
            <a:r>
              <a:rPr lang="en-US" dirty="0"/>
              <a:t/>
            </a:r>
            <a:br>
              <a:rPr lang="en-US" dirty="0"/>
            </a:br>
            <a:r>
              <a:rPr lang="en-US" sz="2200" b="1" dirty="0"/>
              <a:t/>
            </a:r>
            <a:br>
              <a:rPr lang="en-US" sz="2200" b="1" dirty="0"/>
            </a:br>
            <a:r>
              <a:rPr lang="en-US" sz="2200" b="1" dirty="0"/>
              <a:t/>
            </a:r>
            <a:br>
              <a:rPr lang="en-US" sz="2200" b="1" dirty="0"/>
            </a:br>
            <a:r>
              <a:rPr lang="en-US" sz="2000" b="1" dirty="0" smtClean="0"/>
              <a:t/>
            </a:r>
            <a:br>
              <a:rPr lang="en-US" sz="2000" b="1" dirty="0" smtClean="0"/>
            </a:br>
            <a:r>
              <a:rPr lang="en-US" sz="2000" b="1" dirty="0"/>
              <a:t/>
            </a:r>
            <a:br>
              <a:rPr lang="en-US" sz="2000" b="1" dirty="0"/>
            </a:br>
            <a:r>
              <a:rPr lang="en-US" sz="2200" b="1" dirty="0" smtClean="0"/>
              <a:t>Web </a:t>
            </a:r>
            <a:r>
              <a:rPr lang="en-US" sz="2200" b="1" dirty="0"/>
              <a:t>2.0 has </a:t>
            </a:r>
            <a:r>
              <a:rPr lang="en-US" sz="2200" b="1" dirty="0" smtClean="0"/>
              <a:t>modified </a:t>
            </a:r>
            <a:r>
              <a:rPr lang="en-US" sz="2200" b="1" dirty="0"/>
              <a:t>the communication ecosystem and this calls into question certain points of the </a:t>
            </a:r>
            <a:r>
              <a:rPr lang="en-US" sz="2200" b="1" dirty="0" err="1"/>
              <a:t>Lazarsfeld</a:t>
            </a:r>
            <a:r>
              <a:rPr lang="en-US" sz="2200" b="1" dirty="0"/>
              <a:t> model</a:t>
            </a:r>
            <a:r>
              <a:rPr lang="en-US" sz="2200" b="1" dirty="0" smtClean="0"/>
              <a:t>:</a:t>
            </a:r>
            <a:r>
              <a:rPr lang="en-US" sz="2000" b="1" dirty="0" smtClean="0"/>
              <a:t/>
            </a:r>
            <a:br>
              <a:rPr lang="en-US" sz="2000" b="1" dirty="0" smtClean="0"/>
            </a:br>
            <a:r>
              <a:rPr lang="en-US" sz="2000" b="1" dirty="0"/>
              <a:t/>
            </a:r>
            <a:br>
              <a:rPr lang="en-US" sz="20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endParaRPr lang="en-US" sz="2200" b="1" dirty="0"/>
          </a:p>
        </p:txBody>
      </p:sp>
      <p:sp>
        <p:nvSpPr>
          <p:cNvPr id="3" name="Content Placeholder 2"/>
          <p:cNvSpPr>
            <a:spLocks noGrp="1"/>
          </p:cNvSpPr>
          <p:nvPr>
            <p:ph idx="1"/>
          </p:nvPr>
        </p:nvSpPr>
        <p:spPr>
          <a:xfrm>
            <a:off x="1683944" y="2245259"/>
            <a:ext cx="6762939" cy="3665963"/>
          </a:xfrm>
        </p:spPr>
        <p:txBody>
          <a:bodyPr>
            <a:noAutofit/>
          </a:bodyPr>
          <a:lstStyle/>
          <a:p>
            <a:pPr fontAlgn="base"/>
            <a:r>
              <a:rPr lang="en-US" sz="2000" b="1" dirty="0"/>
              <a:t>T</a:t>
            </a:r>
            <a:r>
              <a:rPr lang="en-US" sz="2000" b="1" dirty="0" smtClean="0"/>
              <a:t>he </a:t>
            </a:r>
            <a:r>
              <a:rPr lang="en-US" sz="2000" b="1" dirty="0"/>
              <a:t>individual is both a producer and a receiver of media content, which complicates the already controversial issue of influence. </a:t>
            </a:r>
            <a:endParaRPr lang="en-US" sz="2000" b="1" dirty="0" smtClean="0"/>
          </a:p>
          <a:p>
            <a:pPr fontAlgn="base"/>
            <a:r>
              <a:rPr lang="en-US" sz="2000" b="1" dirty="0" smtClean="0"/>
              <a:t>This </a:t>
            </a:r>
            <a:r>
              <a:rPr lang="en-US" sz="2000" b="1" dirty="0"/>
              <a:t>is what new researchers in media studies call the </a:t>
            </a:r>
            <a:r>
              <a:rPr lang="en-US" sz="2000" b="1" u="sng" dirty="0"/>
              <a:t>"complex receiver". </a:t>
            </a:r>
            <a:endParaRPr lang="en-US" sz="2000" b="1" u="sng" dirty="0" smtClean="0"/>
          </a:p>
          <a:p>
            <a:pPr fontAlgn="base"/>
            <a:r>
              <a:rPr lang="en-US" sz="2000" b="1" dirty="0" smtClean="0"/>
              <a:t>Blogs</a:t>
            </a:r>
            <a:r>
              <a:rPr lang="en-US" sz="2000" b="1" dirty="0"/>
              <a:t>, wikis, videos, social networks are platforms that allow anyone to share information, sometimes reaching even larger audiences than traditional media.</a:t>
            </a:r>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25</a:t>
            </a:fld>
            <a:endParaRPr lang="fr-FR"/>
          </a:p>
        </p:txBody>
      </p:sp>
    </p:spTree>
    <p:extLst>
      <p:ext uri="{BB962C8B-B14F-4D97-AF65-F5344CB8AC3E}">
        <p14:creationId xmlns:p14="http://schemas.microsoft.com/office/powerpoint/2010/main" val="2230799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539" y="-81481"/>
            <a:ext cx="7749766" cy="1234389"/>
          </a:xfrm>
        </p:spPr>
        <p:txBody>
          <a:bodyPr>
            <a:noAutofit/>
          </a:bodyPr>
          <a:lstStyle/>
          <a:p>
            <a:r>
              <a:rPr lang="en-US" sz="2000" b="1" dirty="0"/>
              <a:t/>
            </a:r>
            <a:br>
              <a:rPr lang="en-US" sz="2000" b="1" dirty="0"/>
            </a:br>
            <a:r>
              <a:rPr lang="en-US" sz="2000" b="1" dirty="0"/>
              <a:t/>
            </a:r>
            <a:br>
              <a:rPr lang="en-US" sz="2000" b="1" dirty="0"/>
            </a:br>
            <a:endParaRPr lang="en-US" sz="2000" b="1" dirty="0"/>
          </a:p>
        </p:txBody>
      </p:sp>
      <p:sp>
        <p:nvSpPr>
          <p:cNvPr id="3" name="Content Placeholder 2"/>
          <p:cNvSpPr>
            <a:spLocks noGrp="1"/>
          </p:cNvSpPr>
          <p:nvPr>
            <p:ph idx="1"/>
          </p:nvPr>
        </p:nvSpPr>
        <p:spPr>
          <a:xfrm>
            <a:off x="1584357" y="615636"/>
            <a:ext cx="6382694" cy="5685577"/>
          </a:xfrm>
        </p:spPr>
        <p:txBody>
          <a:bodyPr>
            <a:normAutofit/>
          </a:bodyPr>
          <a:lstStyle/>
          <a:p>
            <a:endParaRPr lang="en-US" dirty="0"/>
          </a:p>
          <a:p>
            <a:r>
              <a:rPr lang="en-US" sz="2400" b="1" dirty="0" smtClean="0"/>
              <a:t>The </a:t>
            </a:r>
            <a:r>
              <a:rPr lang="en-US" sz="2400" b="1" dirty="0"/>
              <a:t>information is thus increasingly transmitted by influential but non-expert personalities who address directly to their followers, mainly via YouTube and Twitter. </a:t>
            </a:r>
            <a:endParaRPr lang="en-US" sz="2400" b="1" dirty="0" smtClean="0"/>
          </a:p>
          <a:p>
            <a:r>
              <a:rPr lang="en-US" sz="2400" b="1" dirty="0" smtClean="0"/>
              <a:t>This </a:t>
            </a:r>
            <a:r>
              <a:rPr lang="en-US" sz="2400" b="1" dirty="0"/>
              <a:t>is how brands, rather than going through traditional networks to advertise, are willing to pay millions for a simple photo on the </a:t>
            </a:r>
            <a:r>
              <a:rPr lang="en-US" sz="2400" b="1" dirty="0" err="1"/>
              <a:t>Instagram</a:t>
            </a:r>
            <a:r>
              <a:rPr lang="en-US" sz="2400" b="1" dirty="0"/>
              <a:t> account of an influential person on the web</a:t>
            </a:r>
            <a:r>
              <a:rPr lang="en-US" sz="2400" b="1" dirty="0" smtClean="0"/>
              <a:t>.</a:t>
            </a:r>
            <a:endParaRPr lang="en-US" sz="2400" b="1"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26</a:t>
            </a:fld>
            <a:endParaRPr lang="fr-FR"/>
          </a:p>
        </p:txBody>
      </p:sp>
    </p:spTree>
    <p:extLst>
      <p:ext uri="{BB962C8B-B14F-4D97-AF65-F5344CB8AC3E}">
        <p14:creationId xmlns:p14="http://schemas.microsoft.com/office/powerpoint/2010/main" val="8948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555" y="1152908"/>
            <a:ext cx="5966233" cy="4758313"/>
          </a:xfrm>
        </p:spPr>
        <p:txBody>
          <a:bodyPr>
            <a:normAutofit/>
          </a:bodyPr>
          <a:lstStyle/>
          <a:p>
            <a:r>
              <a:rPr lang="en-US" sz="2400" b="1" dirty="0" smtClean="0"/>
              <a:t>The media </a:t>
            </a:r>
            <a:r>
              <a:rPr lang="en-US" sz="2400" b="1" dirty="0"/>
              <a:t>no longer have a monopoly on information. Before the web, it was they who were directing the national debate. </a:t>
            </a:r>
            <a:endParaRPr lang="en-US" sz="2400" b="1" dirty="0" smtClean="0"/>
          </a:p>
          <a:p>
            <a:r>
              <a:rPr lang="en-US" sz="2400" b="1" dirty="0" smtClean="0"/>
              <a:t>From </a:t>
            </a:r>
            <a:r>
              <a:rPr lang="en-US" sz="2400" b="1" dirty="0"/>
              <a:t>now on, the debates are initiated on the networks and it is sometimes the traditional media which adapts to these subjects</a:t>
            </a:r>
            <a:r>
              <a:rPr lang="en-US" sz="2400" b="1" dirty="0" smtClean="0"/>
              <a:t>.</a:t>
            </a:r>
            <a:endParaRPr lang="en-US" sz="2400" b="1"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27</a:t>
            </a:fld>
            <a:endParaRPr lang="fr-FR"/>
          </a:p>
        </p:txBody>
      </p:sp>
    </p:spTree>
    <p:extLst>
      <p:ext uri="{BB962C8B-B14F-4D97-AF65-F5344CB8AC3E}">
        <p14:creationId xmlns:p14="http://schemas.microsoft.com/office/powerpoint/2010/main" val="985490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678" y="1548142"/>
            <a:ext cx="5776110" cy="4759351"/>
          </a:xfrm>
        </p:spPr>
        <p:txBody>
          <a:bodyPr>
            <a:normAutofit/>
          </a:bodyPr>
          <a:lstStyle/>
          <a:p>
            <a:r>
              <a:rPr lang="en-US" sz="2400" b="1" dirty="0" smtClean="0"/>
              <a:t>Due </a:t>
            </a:r>
            <a:r>
              <a:rPr lang="en-US" sz="2400" b="1" dirty="0"/>
              <a:t>to the rapid adoption of Social Media Marketing as a major communication integration medium, it's necessary to consider how the social interaction has affected the communication process.</a:t>
            </a:r>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28</a:t>
            </a:fld>
            <a:endParaRPr lang="fr-FR"/>
          </a:p>
        </p:txBody>
      </p:sp>
    </p:spTree>
    <p:extLst>
      <p:ext uri="{BB962C8B-B14F-4D97-AF65-F5344CB8AC3E}">
        <p14:creationId xmlns:p14="http://schemas.microsoft.com/office/powerpoint/2010/main" val="253036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433" y="0"/>
            <a:ext cx="8048530" cy="1905000"/>
          </a:xfrm>
        </p:spPr>
        <p:txBody>
          <a:bodyPr>
            <a:normAutofit fontScale="90000"/>
          </a:bodyPr>
          <a:lstStyle/>
          <a:p>
            <a:r>
              <a:rPr lang="en-US" sz="2700" b="1" dirty="0" smtClean="0"/>
              <a:t>       </a:t>
            </a:r>
            <a:r>
              <a:rPr lang="en-US" sz="2200" b="1" dirty="0" smtClean="0"/>
              <a:t/>
            </a:r>
            <a:br>
              <a:rPr lang="en-US" sz="2200" b="1" dirty="0" smtClean="0"/>
            </a:br>
            <a:r>
              <a:rPr lang="en-US" dirty="0"/>
              <a:t/>
            </a:r>
            <a:br>
              <a:rPr lang="en-US" dirty="0"/>
            </a:br>
            <a:r>
              <a:rPr lang="en-US" sz="2700" b="1" dirty="0" smtClean="0"/>
              <a:t>A : </a:t>
            </a:r>
            <a:r>
              <a:rPr lang="en-US" sz="2700" b="1" dirty="0"/>
              <a:t>Social Exchange Theory (</a:t>
            </a:r>
            <a:r>
              <a:rPr lang="en-US" sz="2700" b="1" dirty="0" err="1"/>
              <a:t>Thibaut</a:t>
            </a:r>
            <a:r>
              <a:rPr lang="en-US" sz="2700" b="1" dirty="0"/>
              <a:t> &amp; Kelley, 1952</a:t>
            </a:r>
            <a:r>
              <a:rPr lang="en-US" sz="2700" b="1" dirty="0" smtClean="0"/>
              <a:t>):</a:t>
            </a:r>
            <a:r>
              <a:rPr lang="en-US" dirty="0"/>
              <a:t/>
            </a:r>
            <a:br>
              <a:rPr lang="en-US" dirty="0"/>
            </a:br>
            <a:endParaRPr lang="en-US" dirty="0"/>
          </a:p>
        </p:txBody>
      </p:sp>
      <p:sp>
        <p:nvSpPr>
          <p:cNvPr id="3" name="Content Placeholder 2"/>
          <p:cNvSpPr>
            <a:spLocks noGrp="1"/>
          </p:cNvSpPr>
          <p:nvPr>
            <p:ph idx="1"/>
          </p:nvPr>
        </p:nvSpPr>
        <p:spPr>
          <a:xfrm>
            <a:off x="3443275" y="1905000"/>
            <a:ext cx="5243524" cy="4713083"/>
          </a:xfrm>
        </p:spPr>
        <p:txBody>
          <a:bodyPr>
            <a:noAutofit/>
          </a:bodyPr>
          <a:lstStyle/>
          <a:p>
            <a:pPr fontAlgn="base"/>
            <a:r>
              <a:rPr lang="en-US" sz="2400" b="1" dirty="0" smtClean="0"/>
              <a:t>Social </a:t>
            </a:r>
            <a:r>
              <a:rPr lang="en-US" sz="2400" b="1" dirty="0"/>
              <a:t>Exchange Theory, or SET, says that you choose the relationships you invest in because they’re beneficial to you in some way. There is a constant reconsideration of costs and rewards, which sounds a little harsh when it comes to humans, but it’s what we do all the time. </a:t>
            </a:r>
            <a:endParaRPr lang="en-US" sz="2400" b="1" dirty="0" smtClean="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29</a:t>
            </a:fld>
            <a:endParaRPr lang="fr-FR"/>
          </a:p>
        </p:txBody>
      </p:sp>
      <p:pic>
        <p:nvPicPr>
          <p:cNvPr id="7" name="Picture 6"/>
          <p:cNvPicPr>
            <a:picLocks noChangeAspect="1"/>
          </p:cNvPicPr>
          <p:nvPr/>
        </p:nvPicPr>
        <p:blipFill>
          <a:blip r:embed="rId2"/>
          <a:stretch>
            <a:fillRect/>
          </a:stretch>
        </p:blipFill>
        <p:spPr>
          <a:xfrm>
            <a:off x="386540" y="2416627"/>
            <a:ext cx="2785868" cy="2873829"/>
          </a:xfrm>
          <a:prstGeom prst="rect">
            <a:avLst/>
          </a:prstGeom>
        </p:spPr>
      </p:pic>
    </p:spTree>
    <p:extLst>
      <p:ext uri="{BB962C8B-B14F-4D97-AF65-F5344CB8AC3E}">
        <p14:creationId xmlns:p14="http://schemas.microsoft.com/office/powerpoint/2010/main" val="1625672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solidFill>
                  <a:srgbClr val="FFFFFF"/>
                </a:solidFill>
                <a:latin typeface="Arial" charset="0"/>
                <a:ea typeface="ＭＳ Ｐゴシック" charset="-128"/>
                <a:cs typeface="ＭＳ Ｐゴシック" charset="-128"/>
              </a:rPr>
              <a:t>1 – La thèse comme art de se poser des questions, liées à l’obligation de distanciation</a:t>
            </a:r>
            <a:br>
              <a:rPr lang="fr-FR" b="1" dirty="0">
                <a:solidFill>
                  <a:srgbClr val="FFFFFF"/>
                </a:solidFill>
                <a:latin typeface="Arial" charset="0"/>
                <a:ea typeface="ＭＳ Ｐゴシック" charset="-128"/>
                <a:cs typeface="ＭＳ Ｐゴシック" charset="-128"/>
              </a:rPr>
            </a:br>
            <a:endParaRPr lang="en-US" dirty="0"/>
          </a:p>
        </p:txBody>
      </p:sp>
      <p:sp>
        <p:nvSpPr>
          <p:cNvPr id="3" name="Content Placeholder 2"/>
          <p:cNvSpPr>
            <a:spLocks noGrp="1"/>
          </p:cNvSpPr>
          <p:nvPr>
            <p:ph idx="1"/>
          </p:nvPr>
        </p:nvSpPr>
        <p:spPr>
          <a:xfrm>
            <a:off x="4182701" y="1152908"/>
            <a:ext cx="4816444" cy="4758313"/>
          </a:xfrm>
        </p:spPr>
        <p:txBody>
          <a:bodyPr/>
          <a:lstStyle/>
          <a:p>
            <a:endParaRPr lang="en-US" b="1" dirty="0">
              <a:solidFill>
                <a:srgbClr val="010102"/>
              </a:solidFill>
            </a:endParaRPr>
          </a:p>
          <a:p>
            <a:r>
              <a:rPr lang="en-US" sz="2000" b="1" dirty="0">
                <a:solidFill>
                  <a:srgbClr val="010102"/>
                </a:solidFill>
              </a:rPr>
              <a:t>The thesis is the art of asking questions </a:t>
            </a:r>
            <a:r>
              <a:rPr lang="en-US" sz="2000" b="1" dirty="0" smtClean="0">
                <a:solidFill>
                  <a:srgbClr val="010102"/>
                </a:solidFill>
              </a:rPr>
              <a:t>and it is related </a:t>
            </a:r>
            <a:r>
              <a:rPr lang="en-US" sz="2000" b="1" dirty="0">
                <a:solidFill>
                  <a:srgbClr val="010102"/>
                </a:solidFill>
              </a:rPr>
              <a:t>to the obligation of distancing.</a:t>
            </a:r>
          </a:p>
          <a:p>
            <a:r>
              <a:rPr lang="en-US" sz="2000" b="1" dirty="0">
                <a:solidFill>
                  <a:srgbClr val="010102"/>
                </a:solidFill>
              </a:rPr>
              <a:t>Evidence for the researcher </a:t>
            </a:r>
            <a:r>
              <a:rPr lang="en-US" sz="2000" b="1" dirty="0" smtClean="0">
                <a:solidFill>
                  <a:srgbClr val="010102"/>
                </a:solidFill>
              </a:rPr>
              <a:t>is Always </a:t>
            </a:r>
            <a:r>
              <a:rPr lang="en-US" sz="2000" b="1" dirty="0">
                <a:solidFill>
                  <a:srgbClr val="010102"/>
                </a:solidFill>
              </a:rPr>
              <a:t>facing the </a:t>
            </a:r>
            <a:r>
              <a:rPr lang="en-US" sz="2000" b="1" dirty="0" smtClean="0">
                <a:solidFill>
                  <a:srgbClr val="010102"/>
                </a:solidFill>
              </a:rPr>
              <a:t>common belief. (</a:t>
            </a:r>
            <a:r>
              <a:rPr lang="en-US" sz="2000" b="1" dirty="0" err="1" smtClean="0">
                <a:solidFill>
                  <a:srgbClr val="010102"/>
                </a:solidFill>
              </a:rPr>
              <a:t>doxa</a:t>
            </a:r>
            <a:r>
              <a:rPr lang="en-US" sz="2000" b="1" dirty="0" smtClean="0">
                <a:solidFill>
                  <a:srgbClr val="010102"/>
                </a:solidFill>
              </a:rPr>
              <a:t>)</a:t>
            </a:r>
            <a:endParaRPr lang="en-US" sz="2000" b="1" dirty="0">
              <a:solidFill>
                <a:srgbClr val="010102"/>
              </a:solidFill>
            </a:endParaRPr>
          </a:p>
          <a:p>
            <a:r>
              <a:rPr lang="en-US" sz="2000" b="1" dirty="0">
                <a:solidFill>
                  <a:srgbClr val="010102"/>
                </a:solidFill>
              </a:rPr>
              <a:t>The wise man continues to wonder when the fool already has the answer.</a:t>
            </a:r>
          </a:p>
          <a:p>
            <a:r>
              <a:rPr lang="en-US" sz="2000" b="1" dirty="0">
                <a:solidFill>
                  <a:srgbClr val="010102"/>
                </a:solidFill>
              </a:rPr>
              <a:t>Many authors warn against the illusion of immediate comprehension</a:t>
            </a:r>
            <a:r>
              <a:rPr lang="en-US" b="1" dirty="0">
                <a:solidFill>
                  <a:srgbClr val="010102"/>
                </a:solidFill>
              </a:rPr>
              <a:t>.</a:t>
            </a:r>
            <a:endParaRPr lang="fr-FR" b="1" dirty="0">
              <a:solidFill>
                <a:srgbClr val="010102"/>
              </a:solidFill>
            </a:endParaRPr>
          </a:p>
          <a:p>
            <a:endParaRPr lang="fr-FR" b="1" dirty="0" smtClean="0">
              <a:solidFill>
                <a:srgbClr val="010102"/>
              </a:solidFill>
              <a:cs typeface="ヒラギノ角ゴ Pro W3" charset="-128"/>
            </a:endParaRPr>
          </a:p>
          <a:p>
            <a:endParaRPr lang="fr-FR" b="1" dirty="0">
              <a:solidFill>
                <a:srgbClr val="010102"/>
              </a:solidFill>
              <a:cs typeface="ヒラギノ角ゴ Pro W3" charset="-128"/>
            </a:endParaRPr>
          </a:p>
          <a:p>
            <a:endParaRPr lang="fr-FR" b="1" dirty="0">
              <a:solidFill>
                <a:schemeClr val="tx1"/>
              </a:solidFill>
              <a:latin typeface="Arial" charset="0"/>
              <a:ea typeface="ＭＳ Ｐゴシック" charset="-128"/>
              <a:cs typeface="ＭＳ Ｐゴシック" charset="-128"/>
            </a:endParaRPr>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a:t>
            </a:fld>
            <a:endParaRPr lang="fr-FR"/>
          </a:p>
        </p:txBody>
      </p:sp>
      <p:pic>
        <p:nvPicPr>
          <p:cNvPr id="1026" name="Picture 2" descr="MagritteP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70" y="1696770"/>
            <a:ext cx="3354602" cy="303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88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0" y="624110"/>
            <a:ext cx="7885568" cy="1280890"/>
          </a:xfrm>
        </p:spPr>
        <p:txBody>
          <a:bodyPr>
            <a:normAutofit fontScale="90000"/>
          </a:bodyPr>
          <a:lstStyle/>
          <a:p>
            <a:r>
              <a:rPr lang="en-US" sz="2400" b="1" dirty="0" smtClean="0"/>
              <a:t>B: </a:t>
            </a:r>
            <a:r>
              <a:rPr lang="en-US" sz="2400" b="1" dirty="0"/>
              <a:t>Social Penetration Theory (Altman &amp; Taylor, 1973) </a:t>
            </a:r>
            <a:r>
              <a:rPr lang="en-US" sz="2400" b="1" dirty="0" smtClean="0"/>
              <a:t>:</a:t>
            </a:r>
            <a:r>
              <a:rPr lang="en-US" dirty="0"/>
              <a:t/>
            </a:r>
            <a:br>
              <a:rPr lang="en-US" dirty="0"/>
            </a:br>
            <a:endParaRPr lang="en-US" dirty="0"/>
          </a:p>
        </p:txBody>
      </p:sp>
      <p:sp>
        <p:nvSpPr>
          <p:cNvPr id="3" name="Content Placeholder 2"/>
          <p:cNvSpPr>
            <a:spLocks noGrp="1"/>
          </p:cNvSpPr>
          <p:nvPr>
            <p:ph idx="1"/>
          </p:nvPr>
        </p:nvSpPr>
        <p:spPr>
          <a:xfrm>
            <a:off x="4209126" y="1575303"/>
            <a:ext cx="4572736" cy="4318503"/>
          </a:xfrm>
        </p:spPr>
        <p:txBody>
          <a:bodyPr>
            <a:normAutofit fontScale="92500"/>
          </a:bodyPr>
          <a:lstStyle/>
          <a:p>
            <a:pPr fontAlgn="base"/>
            <a:r>
              <a:rPr lang="en-US" sz="2000" b="1" dirty="0" smtClean="0"/>
              <a:t>Social </a:t>
            </a:r>
            <a:r>
              <a:rPr lang="en-US" sz="2000" b="1" dirty="0"/>
              <a:t>Penetration Theory provides a name for the super common phenomenon called “getting to know someone.” This theory posits that interpersonal relationships move from a very shallow, surface level to deeper, more intimate levels over time. </a:t>
            </a:r>
            <a:r>
              <a:rPr lang="en-US" sz="2000" b="1" dirty="0" smtClean="0"/>
              <a:t>Moving </a:t>
            </a:r>
            <a:r>
              <a:rPr lang="en-US" sz="2000" b="1" dirty="0"/>
              <a:t>between the levels and getting to know someone better happens with mutual self-disclosure, or sharing inner feelings, and vulnerability, which is also, incidentally, sharing inner feelings</a:t>
            </a:r>
            <a:r>
              <a:rPr lang="en-US" sz="2000" b="1" dirty="0" smtClean="0"/>
              <a:t>.</a:t>
            </a:r>
            <a:endParaRPr lang="en-US" sz="2000"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30</a:t>
            </a:fld>
            <a:endParaRPr lang="fr-FR"/>
          </a:p>
        </p:txBody>
      </p:sp>
      <p:pic>
        <p:nvPicPr>
          <p:cNvPr id="4" name="Picture 3"/>
          <p:cNvPicPr>
            <a:picLocks noChangeAspect="1"/>
          </p:cNvPicPr>
          <p:nvPr/>
        </p:nvPicPr>
        <p:blipFill>
          <a:blip r:embed="rId2"/>
          <a:stretch>
            <a:fillRect/>
          </a:stretch>
        </p:blipFill>
        <p:spPr>
          <a:xfrm>
            <a:off x="172016" y="1792586"/>
            <a:ext cx="3920149" cy="3612333"/>
          </a:xfrm>
          <a:prstGeom prst="rect">
            <a:avLst/>
          </a:prstGeom>
        </p:spPr>
      </p:pic>
    </p:spTree>
    <p:extLst>
      <p:ext uri="{BB962C8B-B14F-4D97-AF65-F5344CB8AC3E}">
        <p14:creationId xmlns:p14="http://schemas.microsoft.com/office/powerpoint/2010/main" val="2459129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234" y="624110"/>
            <a:ext cx="7315199" cy="528798"/>
          </a:xfrm>
        </p:spPr>
        <p:txBody>
          <a:bodyPr>
            <a:normAutofit fontScale="90000"/>
          </a:bodyPr>
          <a:lstStyle/>
          <a:p>
            <a:r>
              <a:rPr lang="en-US" sz="2700" b="1" dirty="0" smtClean="0"/>
              <a:t>C: </a:t>
            </a:r>
            <a:r>
              <a:rPr lang="en-US" sz="2700" b="1" dirty="0"/>
              <a:t>Expectancy Violation Theory (</a:t>
            </a:r>
            <a:r>
              <a:rPr lang="en-US" sz="2700" b="1" dirty="0" err="1"/>
              <a:t>Burgoon</a:t>
            </a:r>
            <a:r>
              <a:rPr lang="en-US" sz="2700" b="1" dirty="0"/>
              <a:t>, 1978</a:t>
            </a:r>
            <a:r>
              <a:rPr lang="en-US" sz="2700" b="1" dirty="0" smtClean="0"/>
              <a:t>):</a:t>
            </a:r>
            <a:r>
              <a:rPr lang="en-US" dirty="0"/>
              <a:t/>
            </a:r>
            <a:br>
              <a:rPr lang="en-US" dirty="0"/>
            </a:br>
            <a:endParaRPr lang="en-US" dirty="0"/>
          </a:p>
        </p:txBody>
      </p:sp>
      <p:sp>
        <p:nvSpPr>
          <p:cNvPr id="3" name="Content Placeholder 2"/>
          <p:cNvSpPr>
            <a:spLocks noGrp="1"/>
          </p:cNvSpPr>
          <p:nvPr>
            <p:ph idx="1"/>
          </p:nvPr>
        </p:nvSpPr>
        <p:spPr>
          <a:xfrm>
            <a:off x="3594226" y="1828799"/>
            <a:ext cx="4970352" cy="4010685"/>
          </a:xfrm>
        </p:spPr>
        <p:txBody>
          <a:bodyPr>
            <a:noAutofit/>
          </a:bodyPr>
          <a:lstStyle/>
          <a:p>
            <a:pPr fontAlgn="base"/>
            <a:r>
              <a:rPr lang="en-US" sz="2400" b="1" dirty="0" smtClean="0"/>
              <a:t>Expectancy </a:t>
            </a:r>
            <a:r>
              <a:rPr lang="en-US" sz="2400" b="1" dirty="0"/>
              <a:t>Violation Theory, or EVT, tries to explain human reaction to unexpected behavior. The unexpected behavior can be either positive, like saying ‘I love you’ for the first time or negative, like criticizing your relational partner. </a:t>
            </a:r>
            <a:endParaRPr lang="en-US" sz="2400" b="1" dirty="0" smtClean="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31</a:t>
            </a:fld>
            <a:endParaRPr lang="fr-FR"/>
          </a:p>
        </p:txBody>
      </p:sp>
      <p:pic>
        <p:nvPicPr>
          <p:cNvPr id="4" name="Picture 3"/>
          <p:cNvPicPr>
            <a:picLocks noChangeAspect="1"/>
          </p:cNvPicPr>
          <p:nvPr/>
        </p:nvPicPr>
        <p:blipFill>
          <a:blip r:embed="rId2"/>
          <a:stretch>
            <a:fillRect/>
          </a:stretch>
        </p:blipFill>
        <p:spPr>
          <a:xfrm>
            <a:off x="398354" y="1973656"/>
            <a:ext cx="2806573" cy="3168713"/>
          </a:xfrm>
          <a:prstGeom prst="rect">
            <a:avLst/>
          </a:prstGeom>
        </p:spPr>
      </p:pic>
    </p:spTree>
    <p:extLst>
      <p:ext uri="{BB962C8B-B14F-4D97-AF65-F5344CB8AC3E}">
        <p14:creationId xmlns:p14="http://schemas.microsoft.com/office/powerpoint/2010/main" val="148716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New horizons:</a:t>
            </a:r>
            <a:r>
              <a:rPr lang="en-US" dirty="0" smtClean="0"/>
              <a:t/>
            </a:r>
            <a:br>
              <a:rPr lang="en-US" dirty="0" smtClean="0"/>
            </a:br>
            <a:endParaRPr lang="en-US" dirty="0"/>
          </a:p>
        </p:txBody>
      </p:sp>
      <p:sp>
        <p:nvSpPr>
          <p:cNvPr id="3" name="Content Placeholder 2"/>
          <p:cNvSpPr>
            <a:spLocks noGrp="1"/>
          </p:cNvSpPr>
          <p:nvPr>
            <p:ph idx="1"/>
          </p:nvPr>
        </p:nvSpPr>
        <p:spPr>
          <a:xfrm>
            <a:off x="3838670" y="1312752"/>
            <a:ext cx="4508625" cy="4173648"/>
          </a:xfrm>
        </p:spPr>
        <p:txBody>
          <a:bodyPr>
            <a:normAutofit/>
          </a:bodyPr>
          <a:lstStyle/>
          <a:p>
            <a:pPr marL="0" indent="0">
              <a:buNone/>
            </a:pPr>
            <a:r>
              <a:rPr lang="en-US" u="sng" dirty="0"/>
              <a:t/>
            </a:r>
            <a:br>
              <a:rPr lang="en-US" u="sng" dirty="0"/>
            </a:br>
            <a:r>
              <a:rPr lang="en-US" sz="2400" b="1" u="sng" dirty="0"/>
              <a:t>Community </a:t>
            </a:r>
            <a:r>
              <a:rPr lang="en-US" sz="2400" b="1" u="sng" dirty="0" smtClean="0"/>
              <a:t>Design: </a:t>
            </a:r>
          </a:p>
          <a:p>
            <a:pPr marL="0" indent="0">
              <a:buNone/>
            </a:pPr>
            <a:endParaRPr lang="en-US" dirty="0" smtClean="0"/>
          </a:p>
          <a:p>
            <a:pPr marL="0" indent="0">
              <a:buNone/>
            </a:pPr>
            <a:r>
              <a:rPr lang="en-US" sz="2400" b="1" dirty="0" smtClean="0"/>
              <a:t>Researchers </a:t>
            </a:r>
            <a:r>
              <a:rPr lang="en-US" sz="2400" b="1" dirty="0"/>
              <a:t>are remodeling the </a:t>
            </a:r>
            <a:r>
              <a:rPr lang="en-US" sz="2400" b="1" dirty="0" smtClean="0"/>
              <a:t>Theory </a:t>
            </a:r>
            <a:r>
              <a:rPr lang="en-US" sz="2400" b="1" dirty="0"/>
              <a:t>of </a:t>
            </a:r>
            <a:r>
              <a:rPr lang="en-US" sz="2400" b="1" dirty="0" smtClean="0"/>
              <a:t>communication </a:t>
            </a:r>
            <a:r>
              <a:rPr lang="en-US" sz="2400" b="1" dirty="0"/>
              <a:t>and the </a:t>
            </a:r>
            <a:r>
              <a:rPr lang="en-US" sz="2400" b="1" dirty="0" smtClean="0"/>
              <a:t>Theory </a:t>
            </a:r>
            <a:r>
              <a:rPr lang="en-US" sz="2400" b="1" dirty="0"/>
              <a:t>of the mobilization of collective </a:t>
            </a:r>
            <a:r>
              <a:rPr lang="en-US" sz="2400" b="1" dirty="0" smtClean="0"/>
              <a:t>knowledge</a:t>
            </a:r>
            <a:r>
              <a:rPr lang="en-US" sz="2400" b="1" dirty="0"/>
              <a:t>.</a:t>
            </a:r>
            <a:endParaRPr lang="fr-FR" sz="2400" b="1" dirty="0"/>
          </a:p>
        </p:txBody>
      </p:sp>
      <p:sp>
        <p:nvSpPr>
          <p:cNvPr id="5" name="Footer Placeholder 4"/>
          <p:cNvSpPr>
            <a:spLocks noGrp="1"/>
          </p:cNvSpPr>
          <p:nvPr>
            <p:ph type="ftr" sz="quarter" idx="11"/>
          </p:nvPr>
        </p:nvSpPr>
        <p:spPr/>
        <p:txBody>
          <a:bodyPr/>
          <a:lstStyle/>
          <a:p>
            <a:pPr>
              <a:defRPr/>
            </a:pPr>
            <a:r>
              <a:rPr lang="en-US" sz="1600" dirty="0">
                <a:hlinkClick r:id="rId2"/>
              </a:rPr>
              <a:t>https://www.lca.uqam.ca/recherches/design-communautique/</a:t>
            </a:r>
            <a:endParaRPr lang="fr-FR" sz="1600"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32</a:t>
            </a:fld>
            <a:endParaRPr lang="fr-FR"/>
          </a:p>
        </p:txBody>
      </p:sp>
      <p:pic>
        <p:nvPicPr>
          <p:cNvPr id="1026" name="Picture 2" descr="Pierre-LÃ©onard Harvey, Ph.D. Sociologie des TIC. Design communautique et  intelligence collabo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32" y="1817892"/>
            <a:ext cx="2399169" cy="3007605"/>
          </a:xfrm>
          <a:prstGeom prst="rect">
            <a:avLst/>
          </a:prstGeom>
          <a:solidFill>
            <a:schemeClr val="tx2"/>
          </a:solidFill>
        </p:spPr>
      </p:pic>
    </p:spTree>
    <p:extLst>
      <p:ext uri="{BB962C8B-B14F-4D97-AF65-F5344CB8AC3E}">
        <p14:creationId xmlns:p14="http://schemas.microsoft.com/office/powerpoint/2010/main" val="155836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48" y="887240"/>
            <a:ext cx="5477346" cy="5023982"/>
          </a:xfrm>
        </p:spPr>
        <p:txBody>
          <a:bodyPr>
            <a:normAutofit/>
          </a:bodyPr>
          <a:lstStyle/>
          <a:p>
            <a:r>
              <a:rPr lang="en-US" sz="2000" b="1" dirty="0" smtClean="0"/>
              <a:t>A </a:t>
            </a:r>
            <a:r>
              <a:rPr lang="en-US" sz="2000" b="1" dirty="0"/>
              <a:t>project of emancipation, a "counter-expertise" that comes out of organizations, positivism and design centered exclusively on technology, to direct </a:t>
            </a:r>
            <a:r>
              <a:rPr lang="en-US" sz="2000" b="1" dirty="0" smtClean="0"/>
              <a:t>researchers </a:t>
            </a:r>
            <a:r>
              <a:rPr lang="en-US" sz="2000" b="1" dirty="0"/>
              <a:t>towards </a:t>
            </a:r>
            <a:r>
              <a:rPr lang="en-US" sz="2000" b="1" u="sng" dirty="0"/>
              <a:t>analysis and social action. </a:t>
            </a:r>
            <a:endParaRPr lang="en-US" sz="2000" b="1" u="sng" dirty="0" smtClean="0"/>
          </a:p>
          <a:p>
            <a:r>
              <a:rPr lang="en-US" sz="2000" b="1" dirty="0"/>
              <a:t>Knowledge is born in action within new digital social systems. </a:t>
            </a:r>
            <a:endParaRPr lang="en-US" sz="2000" b="1" dirty="0" smtClean="0"/>
          </a:p>
          <a:p>
            <a:r>
              <a:rPr lang="en-US" sz="2000" b="1" dirty="0" smtClean="0"/>
              <a:t>A </a:t>
            </a:r>
            <a:r>
              <a:rPr lang="en-US" sz="2000" b="1" dirty="0"/>
              <a:t>new sociotechnical approach that multiplies the angles of disciplinary analysis. </a:t>
            </a:r>
            <a:endParaRPr lang="en-US" sz="2000" b="1" dirty="0" smtClean="0"/>
          </a:p>
          <a:p>
            <a:r>
              <a:rPr lang="en-US" sz="2000" b="1" dirty="0" smtClean="0"/>
              <a:t>A </a:t>
            </a:r>
            <a:r>
              <a:rPr lang="en-US" sz="2000" b="1" dirty="0"/>
              <a:t>new research strategy in applied </a:t>
            </a:r>
            <a:r>
              <a:rPr lang="en-US" sz="2000" b="1" dirty="0" smtClean="0"/>
              <a:t>communication.</a:t>
            </a:r>
            <a:endParaRPr lang="en-US" sz="2000" b="1"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33</a:t>
            </a:fld>
            <a:endParaRPr lang="fr-F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228" y="1358020"/>
            <a:ext cx="2567687" cy="3623963"/>
          </a:xfrm>
          <a:prstGeom prst="rect">
            <a:avLst/>
          </a:prstGeom>
        </p:spPr>
      </p:pic>
    </p:spTree>
    <p:extLst>
      <p:ext uri="{BB962C8B-B14F-4D97-AF65-F5344CB8AC3E}">
        <p14:creationId xmlns:p14="http://schemas.microsoft.com/office/powerpoint/2010/main" val="1048461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9914" y="1152908"/>
            <a:ext cx="5957179" cy="4279170"/>
          </a:xfrm>
        </p:spPr>
        <p:txBody>
          <a:bodyPr>
            <a:noAutofit/>
          </a:bodyPr>
          <a:lstStyle/>
          <a:p>
            <a:r>
              <a:rPr lang="en-US" sz="2400" b="1" dirty="0" err="1" smtClean="0"/>
              <a:t>Connectivists</a:t>
            </a:r>
            <a:r>
              <a:rPr lang="en-US" sz="2400" b="1" dirty="0" smtClean="0"/>
              <a:t> </a:t>
            </a:r>
            <a:r>
              <a:rPr lang="en-US" sz="2400" b="1" dirty="0"/>
              <a:t>claim that the background or the general climate has recently changed: a new generation of researchers, </a:t>
            </a:r>
            <a:r>
              <a:rPr lang="en-US" sz="2400" b="1" dirty="0" err="1"/>
              <a:t>connectivists</a:t>
            </a:r>
            <a:r>
              <a:rPr lang="en-US" sz="2400" b="1" dirty="0"/>
              <a:t> propose a new way of conceiving </a:t>
            </a:r>
            <a:r>
              <a:rPr lang="en-US" sz="2400" b="1" dirty="0" smtClean="0"/>
              <a:t>knowledge.</a:t>
            </a:r>
          </a:p>
          <a:p>
            <a:r>
              <a:rPr lang="en-US" sz="2400" b="1" dirty="0" smtClean="0"/>
              <a:t>Knowledge </a:t>
            </a:r>
            <a:r>
              <a:rPr lang="en-US" sz="2400" b="1" dirty="0"/>
              <a:t>is a network and learning is a process of exploring this network. </a:t>
            </a:r>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34</a:t>
            </a:fld>
            <a:endParaRPr lang="fr-FR"/>
          </a:p>
        </p:txBody>
      </p:sp>
    </p:spTree>
    <p:extLst>
      <p:ext uri="{BB962C8B-B14F-4D97-AF65-F5344CB8AC3E}">
        <p14:creationId xmlns:p14="http://schemas.microsoft.com/office/powerpoint/2010/main" val="2428386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35</a:t>
            </a:fld>
            <a:endParaRPr lang="fr-F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378" y="298764"/>
            <a:ext cx="7288040" cy="6267842"/>
          </a:xfrm>
          <a:prstGeom prst="rect">
            <a:avLst/>
          </a:prstGeom>
        </p:spPr>
      </p:pic>
    </p:spTree>
    <p:extLst>
      <p:ext uri="{BB962C8B-B14F-4D97-AF65-F5344CB8AC3E}">
        <p14:creationId xmlns:p14="http://schemas.microsoft.com/office/powerpoint/2010/main" val="122154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2999" y="5260062"/>
            <a:ext cx="6841402" cy="1597937"/>
          </a:xfrm>
        </p:spPr>
        <p:txBody>
          <a:bodyPr>
            <a:normAutofit/>
          </a:bodyPr>
          <a:lstStyle/>
          <a:p>
            <a:r>
              <a:rPr lang="en-US" dirty="0" smtClean="0"/>
              <a:t>Transmission model.</a:t>
            </a:r>
          </a:p>
          <a:p>
            <a:r>
              <a:rPr lang="en-US" dirty="0" smtClean="0"/>
              <a:t> Interactional model. </a:t>
            </a:r>
          </a:p>
          <a:p>
            <a:r>
              <a:rPr lang="en-US" b="1" u="sng" dirty="0" smtClean="0"/>
              <a:t>Transactional model.</a:t>
            </a:r>
            <a:endParaRPr lang="en-US" b="1" u="sng"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36</a:t>
            </a:fld>
            <a:endParaRPr lang="fr-F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716" y="452673"/>
            <a:ext cx="7233718" cy="4707801"/>
          </a:xfrm>
          <a:prstGeom prst="rect">
            <a:avLst/>
          </a:prstGeom>
        </p:spPr>
      </p:pic>
    </p:spTree>
    <p:extLst>
      <p:ext uri="{BB962C8B-B14F-4D97-AF65-F5344CB8AC3E}">
        <p14:creationId xmlns:p14="http://schemas.microsoft.com/office/powerpoint/2010/main" val="4136048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37</a:t>
            </a:fld>
            <a:endParaRPr lang="fr-F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234" y="561315"/>
            <a:ext cx="7007382" cy="5513560"/>
          </a:xfrm>
          <a:prstGeom prst="rect">
            <a:avLst/>
          </a:prstGeom>
        </p:spPr>
      </p:pic>
    </p:spTree>
    <p:extLst>
      <p:ext uri="{BB962C8B-B14F-4D97-AF65-F5344CB8AC3E}">
        <p14:creationId xmlns:p14="http://schemas.microsoft.com/office/powerpoint/2010/main" val="58250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6206" y="407406"/>
            <a:ext cx="7658495" cy="5503817"/>
          </a:xfrm>
        </p:spPr>
        <p:txBody>
          <a:bodyPr>
            <a:normAutofit/>
          </a:bodyPr>
          <a:lstStyle/>
          <a:p>
            <a:pPr marL="0" indent="0">
              <a:buNone/>
            </a:pPr>
            <a:r>
              <a:rPr lang="en-US" sz="2400" b="1" dirty="0" smtClean="0">
                <a:solidFill>
                  <a:schemeClr val="accent2">
                    <a:lumMod val="75000"/>
                  </a:schemeClr>
                </a:solidFill>
              </a:rPr>
              <a:t>7- Mapping </a:t>
            </a:r>
            <a:r>
              <a:rPr lang="en-US" sz="2400" b="1" dirty="0">
                <a:solidFill>
                  <a:schemeClr val="accent2">
                    <a:lumMod val="75000"/>
                  </a:schemeClr>
                </a:solidFill>
              </a:rPr>
              <a:t>Social Media </a:t>
            </a:r>
            <a:r>
              <a:rPr lang="en-US" sz="2400" b="1" dirty="0" smtClean="0">
                <a:solidFill>
                  <a:schemeClr val="accent2">
                    <a:lumMod val="75000"/>
                  </a:schemeClr>
                </a:solidFill>
              </a:rPr>
              <a:t>Research:</a:t>
            </a:r>
          </a:p>
          <a:p>
            <a:pPr marL="0" indent="0">
              <a:buNone/>
            </a:pPr>
            <a:endParaRPr lang="en-US" dirty="0"/>
          </a:p>
          <a:p>
            <a:r>
              <a:rPr lang="en-US" sz="2000" b="1" dirty="0" smtClean="0"/>
              <a:t>We must first understand </a:t>
            </a:r>
            <a:r>
              <a:rPr lang="en-US" sz="2000" b="1" dirty="0"/>
              <a:t>the current landscape of this still emerging field of social media research. </a:t>
            </a:r>
            <a:endParaRPr lang="en-US" sz="2000" b="1" dirty="0" smtClean="0"/>
          </a:p>
          <a:p>
            <a:r>
              <a:rPr lang="en-US" sz="2000" b="1" dirty="0" smtClean="0"/>
              <a:t>The Figure below </a:t>
            </a:r>
            <a:r>
              <a:rPr lang="en-US" sz="2000" b="1" dirty="0"/>
              <a:t>shows a map of the topics frequently mentioned in the 14,500 abstracts of journal articles and conference papers on “social media” or “social networking websites” published after 1999.  </a:t>
            </a:r>
            <a:endParaRPr lang="en-US" sz="2000" b="1" dirty="0" smtClean="0"/>
          </a:p>
          <a:p>
            <a:r>
              <a:rPr lang="en-US" sz="2000" b="1" dirty="0" smtClean="0"/>
              <a:t>Looking </a:t>
            </a:r>
            <a:r>
              <a:rPr lang="en-US" sz="2000" b="1" dirty="0"/>
              <a:t>at the map, one can see that some of the most researched areas in social media research include: (1) health-related research, (2) studies focusing on the educational use of social media, (3) computational and computer science papers, (4) business, organizational and marketing studies, as well as (5) studies on political and social engagement.</a:t>
            </a:r>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38</a:t>
            </a:fld>
            <a:endParaRPr lang="fr-FR"/>
          </a:p>
        </p:txBody>
      </p:sp>
    </p:spTree>
    <p:extLst>
      <p:ext uri="{BB962C8B-B14F-4D97-AF65-F5344CB8AC3E}">
        <p14:creationId xmlns:p14="http://schemas.microsoft.com/office/powerpoint/2010/main" val="3455763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715" y="624110"/>
            <a:ext cx="7351414" cy="1280890"/>
          </a:xfrm>
        </p:spPr>
        <p:txBody>
          <a:bodyPr>
            <a:normAutofit/>
          </a:bodyPr>
          <a:lstStyle/>
          <a:p>
            <a:r>
              <a:rPr lang="en-US" sz="2000" b="1" dirty="0"/>
              <a:t>Popular Topics Discussed in Social Media </a:t>
            </a:r>
            <a:r>
              <a:rPr lang="en-US" sz="2000" b="1" dirty="0" smtClean="0"/>
              <a:t>Literature: </a:t>
            </a:r>
            <a:endParaRPr lang="en-US" sz="2000" b="1"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39</a:t>
            </a:fld>
            <a:endParaRPr lang="fr-FR"/>
          </a:p>
        </p:txBody>
      </p:sp>
      <p:pic>
        <p:nvPicPr>
          <p:cNvPr id="3074" name="Picture 2" descr="Figure 3: Popular Topics Discussed in Social Media Literature. (Note: Built using VOSviewer and Web of Scienc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170" y="1620570"/>
            <a:ext cx="7921782" cy="476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05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Obligations:</a:t>
            </a:r>
          </a:p>
        </p:txBody>
      </p:sp>
      <p:sp>
        <p:nvSpPr>
          <p:cNvPr id="3" name="Content Placeholder 2"/>
          <p:cNvSpPr>
            <a:spLocks noGrp="1"/>
          </p:cNvSpPr>
          <p:nvPr>
            <p:ph idx="1"/>
          </p:nvPr>
        </p:nvSpPr>
        <p:spPr>
          <a:xfrm>
            <a:off x="3265205" y="1152907"/>
            <a:ext cx="5742992" cy="4758315"/>
          </a:xfrm>
        </p:spPr>
        <p:txBody>
          <a:bodyPr>
            <a:normAutofit/>
          </a:bodyPr>
          <a:lstStyle/>
          <a:p>
            <a:pPr marL="0" indent="0">
              <a:buNone/>
            </a:pPr>
            <a:endParaRPr lang="en-US" sz="2400" dirty="0"/>
          </a:p>
          <a:p>
            <a:r>
              <a:rPr lang="en-US" sz="2400" b="1" dirty="0"/>
              <a:t>Be wary of preconceptions.</a:t>
            </a:r>
          </a:p>
          <a:p>
            <a:r>
              <a:rPr lang="en-US" sz="2400" b="1" dirty="0"/>
              <a:t>Deconstruct the evidence of subjective knowledge and mosaic culture.</a:t>
            </a:r>
          </a:p>
          <a:p>
            <a:r>
              <a:rPr lang="en-US" sz="2400" b="1" dirty="0"/>
              <a:t>Destroy intuition for the benefit of the built</a:t>
            </a:r>
            <a:r>
              <a:rPr lang="en-US" sz="2400" b="1" dirty="0" smtClean="0"/>
              <a:t>.</a:t>
            </a:r>
            <a:endParaRPr lang="en-US" sz="2400" b="1" dirty="0"/>
          </a:p>
          <a:p>
            <a:r>
              <a:rPr lang="en-US" sz="2400" b="1" dirty="0" smtClean="0"/>
              <a:t>Use toward the </a:t>
            </a:r>
            <a:r>
              <a:rPr lang="en-US" sz="2400" b="1" dirty="0"/>
              <a:t>immediate and seductive reading of the real, methodological, conceptual and theoretical breaking techniques.</a:t>
            </a:r>
            <a:endParaRPr lang="en-US" sz="2400" b="1" dirty="0" smtClean="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4</a:t>
            </a:fld>
            <a:endParaRPr lang="fr-FR"/>
          </a:p>
        </p:txBody>
      </p:sp>
      <p:pic>
        <p:nvPicPr>
          <p:cNvPr id="2050" name="Picture 2" descr="RÃ©sultat de recherche d'images pour &quot;preconception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37" y="2200753"/>
            <a:ext cx="2805487" cy="266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14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699" y="787783"/>
            <a:ext cx="7170345" cy="5123439"/>
          </a:xfrm>
        </p:spPr>
        <p:txBody>
          <a:bodyPr>
            <a:normAutofit/>
          </a:bodyPr>
          <a:lstStyle/>
          <a:p>
            <a:r>
              <a:rPr lang="en-US" sz="2000" b="1" dirty="0"/>
              <a:t>By examining the map more closely, it </a:t>
            </a:r>
            <a:r>
              <a:rPr lang="en-US" sz="2000" b="1" dirty="0" smtClean="0"/>
              <a:t>reveals </a:t>
            </a:r>
            <a:r>
              <a:rPr lang="en-US" sz="2000" b="1" dirty="0"/>
              <a:t>an abundance of studies about college students and their use of Facebook (marked in the map as area #6). </a:t>
            </a:r>
            <a:endParaRPr lang="en-US" sz="2000" b="1" dirty="0" smtClean="0"/>
          </a:p>
          <a:p>
            <a:r>
              <a:rPr lang="en-US" sz="2000" b="1" dirty="0" smtClean="0"/>
              <a:t>Older </a:t>
            </a:r>
            <a:r>
              <a:rPr lang="en-US" sz="2000" b="1" dirty="0"/>
              <a:t>adults are now embracing social media in ever increasing numbers; as a research community, we need to start including older demographic into studies of social media use.</a:t>
            </a:r>
          </a:p>
          <a:p>
            <a:r>
              <a:rPr lang="en-US" sz="2000" b="1" dirty="0"/>
              <a:t>N</a:t>
            </a:r>
            <a:r>
              <a:rPr lang="en-US" sz="2000" b="1" dirty="0" smtClean="0"/>
              <a:t>either </a:t>
            </a:r>
            <a:r>
              <a:rPr lang="en-US" sz="2000" b="1" dirty="0"/>
              <a:t>journalists nor legal professionals are featured in this high-level view of the research area. As these two professions are increasingly adopting social media, we expect to see more papers published about their social media use and the impact of social media on their work.</a:t>
            </a:r>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40</a:t>
            </a:fld>
            <a:endParaRPr lang="fr-FR"/>
          </a:p>
        </p:txBody>
      </p:sp>
    </p:spTree>
    <p:extLst>
      <p:ext uri="{BB962C8B-B14F-4D97-AF65-F5344CB8AC3E}">
        <p14:creationId xmlns:p14="http://schemas.microsoft.com/office/powerpoint/2010/main" val="27269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018" y="534153"/>
            <a:ext cx="5104572" cy="990601"/>
          </a:xfrm>
        </p:spPr>
        <p:txBody>
          <a:bodyPr>
            <a:normAutofit fontScale="90000"/>
          </a:bodyPr>
          <a:lstStyle/>
          <a:p>
            <a:r>
              <a:rPr lang="fr-FR" sz="2700" b="1" dirty="0" smtClean="0"/>
              <a:t>Conclusion:</a:t>
            </a:r>
            <a:r>
              <a:rPr lang="fr-FR" b="1" dirty="0" smtClean="0"/>
              <a:t/>
            </a:r>
            <a:br>
              <a:rPr lang="fr-FR" b="1" dirty="0" smtClean="0"/>
            </a:br>
            <a:r>
              <a:rPr lang="fr-FR" b="1" dirty="0" smtClean="0"/>
              <a:t/>
            </a:r>
            <a:br>
              <a:rPr lang="fr-FR" b="1" dirty="0" smtClean="0"/>
            </a:br>
            <a:r>
              <a:rPr lang="fr-FR" sz="2200" b="1" dirty="0" smtClean="0"/>
              <a:t>The </a:t>
            </a:r>
            <a:r>
              <a:rPr lang="fr-FR" sz="2200" b="1" dirty="0" err="1"/>
              <a:t>researcher</a:t>
            </a:r>
            <a:r>
              <a:rPr lang="fr-FR" sz="2200" b="1" dirty="0"/>
              <a:t> </a:t>
            </a:r>
            <a:r>
              <a:rPr lang="fr-FR" sz="2200" b="1" dirty="0" err="1"/>
              <a:t>is</a:t>
            </a:r>
            <a:r>
              <a:rPr lang="fr-FR" sz="2200" b="1" dirty="0"/>
              <a:t> </a:t>
            </a:r>
            <a:r>
              <a:rPr lang="fr-FR" sz="2200" b="1" dirty="0" err="1"/>
              <a:t>faced</a:t>
            </a:r>
            <a:r>
              <a:rPr lang="fr-FR" sz="2200" b="1" dirty="0"/>
              <a:t> </a:t>
            </a:r>
            <a:r>
              <a:rPr lang="fr-FR" sz="2200" b="1" dirty="0" err="1"/>
              <a:t>with</a:t>
            </a:r>
            <a:r>
              <a:rPr lang="fr-FR" sz="2200" b="1" dirty="0"/>
              <a:t> </a:t>
            </a:r>
            <a:r>
              <a:rPr lang="fr-FR" sz="2200" b="1" dirty="0" err="1"/>
              <a:t>two</a:t>
            </a:r>
            <a:r>
              <a:rPr lang="fr-FR" sz="2200" b="1" dirty="0"/>
              <a:t> </a:t>
            </a:r>
            <a:r>
              <a:rPr lang="fr-FR" sz="2200" b="1" dirty="0" err="1"/>
              <a:t>risks</a:t>
            </a:r>
            <a:r>
              <a:rPr lang="fr-FR" sz="2200" b="1" dirty="0"/>
              <a:t>:</a:t>
            </a:r>
            <a:r>
              <a:rPr lang="fr-FR" b="1" dirty="0"/>
              <a:t/>
            </a:r>
            <a:br>
              <a:rPr lang="fr-FR" b="1" dirty="0"/>
            </a:br>
            <a:endParaRPr lang="en-US" dirty="0"/>
          </a:p>
        </p:txBody>
      </p:sp>
      <p:sp>
        <p:nvSpPr>
          <p:cNvPr id="3" name="Content Placeholder 2"/>
          <p:cNvSpPr>
            <a:spLocks noGrp="1"/>
          </p:cNvSpPr>
          <p:nvPr>
            <p:ph idx="1"/>
          </p:nvPr>
        </p:nvSpPr>
        <p:spPr>
          <a:xfrm>
            <a:off x="3766242" y="2906162"/>
            <a:ext cx="4389348" cy="3005059"/>
          </a:xfrm>
        </p:spPr>
        <p:txBody>
          <a:bodyPr>
            <a:normAutofit/>
          </a:bodyPr>
          <a:lstStyle/>
          <a:p>
            <a:pPr marL="285750" indent="-285750">
              <a:spcAft>
                <a:spcPts val="1200"/>
              </a:spcAft>
              <a:buFontTx/>
              <a:buChar char="-"/>
            </a:pPr>
            <a:r>
              <a:rPr lang="fr-FR" sz="2000" b="1" dirty="0"/>
              <a:t>T</a:t>
            </a:r>
            <a:r>
              <a:rPr lang="fr-FR" sz="2000" b="1" dirty="0" smtClean="0"/>
              <a:t>he concept, </a:t>
            </a:r>
            <a:r>
              <a:rPr lang="fr-FR" sz="2000" b="1" dirty="0" err="1" smtClean="0"/>
              <a:t>raised</a:t>
            </a:r>
            <a:r>
              <a:rPr lang="fr-FR" sz="2000" b="1" dirty="0" smtClean="0"/>
              <a:t> to the </a:t>
            </a:r>
            <a:r>
              <a:rPr lang="fr-FR" sz="2000" b="1" dirty="0" err="1" smtClean="0"/>
              <a:t>rank</a:t>
            </a:r>
            <a:r>
              <a:rPr lang="fr-FR" sz="2000" b="1" dirty="0" smtClean="0"/>
              <a:t> of a </a:t>
            </a:r>
            <a:r>
              <a:rPr lang="fr-FR" sz="2000" b="1" dirty="0" err="1" smtClean="0"/>
              <a:t>dogma</a:t>
            </a:r>
            <a:r>
              <a:rPr lang="fr-FR" sz="2000" b="1" dirty="0" smtClean="0"/>
              <a:t> ; </a:t>
            </a:r>
          </a:p>
          <a:p>
            <a:pPr marL="285750" indent="-285750">
              <a:spcAft>
                <a:spcPts val="1200"/>
              </a:spcAft>
              <a:buFontTx/>
              <a:buChar char="-"/>
            </a:pPr>
            <a:r>
              <a:rPr lang="fr-FR" sz="2000" b="1" dirty="0"/>
              <a:t>T</a:t>
            </a:r>
            <a:r>
              <a:rPr lang="fr-FR" sz="2000" b="1" dirty="0" smtClean="0"/>
              <a:t>he </a:t>
            </a:r>
            <a:r>
              <a:rPr lang="fr-FR" sz="2000" b="1" dirty="0" err="1"/>
              <a:t>prenotion</a:t>
            </a:r>
            <a:r>
              <a:rPr lang="fr-FR" sz="2000" b="1" dirty="0"/>
              <a:t>, </a:t>
            </a:r>
            <a:r>
              <a:rPr lang="fr-FR" sz="2000" b="1" dirty="0" err="1"/>
              <a:t>raised</a:t>
            </a:r>
            <a:r>
              <a:rPr lang="fr-FR" sz="2000" b="1" dirty="0"/>
              <a:t> to the </a:t>
            </a:r>
            <a:r>
              <a:rPr lang="fr-FR" sz="2000" b="1" dirty="0" err="1"/>
              <a:t>rank</a:t>
            </a:r>
            <a:r>
              <a:rPr lang="fr-FR" sz="2000" b="1" dirty="0"/>
              <a:t> of an </a:t>
            </a:r>
            <a:r>
              <a:rPr lang="fr-FR" sz="2000" b="1" dirty="0" err="1" smtClean="0"/>
              <a:t>evidence</a:t>
            </a:r>
            <a:r>
              <a:rPr lang="fr-FR" sz="2000" b="1" dirty="0" smtClean="0"/>
              <a:t>. </a:t>
            </a:r>
            <a:endParaRPr lang="fr-FR" sz="2000" b="1"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41</a:t>
            </a:fld>
            <a:endParaRPr lang="fr-FR"/>
          </a:p>
        </p:txBody>
      </p:sp>
      <p:pic>
        <p:nvPicPr>
          <p:cNvPr id="4" name="Picture 3"/>
          <p:cNvPicPr>
            <a:picLocks noChangeAspect="1"/>
          </p:cNvPicPr>
          <p:nvPr/>
        </p:nvPicPr>
        <p:blipFill>
          <a:blip r:embed="rId2"/>
          <a:stretch>
            <a:fillRect/>
          </a:stretch>
        </p:blipFill>
        <p:spPr>
          <a:xfrm>
            <a:off x="669956" y="2246249"/>
            <a:ext cx="2716040" cy="2896119"/>
          </a:xfrm>
          <a:prstGeom prst="rect">
            <a:avLst/>
          </a:prstGeom>
        </p:spPr>
      </p:pic>
    </p:spTree>
    <p:extLst>
      <p:ext uri="{BB962C8B-B14F-4D97-AF65-F5344CB8AC3E}">
        <p14:creationId xmlns:p14="http://schemas.microsoft.com/office/powerpoint/2010/main" val="1492689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593" y="995881"/>
            <a:ext cx="7532482" cy="4915341"/>
          </a:xfrm>
        </p:spPr>
        <p:txBody>
          <a:bodyPr>
            <a:normAutofit/>
          </a:bodyPr>
          <a:lstStyle/>
          <a:p>
            <a:pPr marL="0" indent="0">
              <a:buNone/>
            </a:pPr>
            <a:r>
              <a:rPr lang="en-US" sz="2400" b="1" dirty="0">
                <a:solidFill>
                  <a:schemeClr val="tx2">
                    <a:lumMod val="60000"/>
                    <a:lumOff val="40000"/>
                  </a:schemeClr>
                </a:solidFill>
              </a:rPr>
              <a:t> </a:t>
            </a:r>
            <a:r>
              <a:rPr lang="en-US" sz="2400" b="1" dirty="0" smtClean="0">
                <a:solidFill>
                  <a:schemeClr val="tx2">
                    <a:lumMod val="60000"/>
                    <a:lumOff val="40000"/>
                  </a:schemeClr>
                </a:solidFill>
              </a:rPr>
              <a:t> </a:t>
            </a:r>
            <a:endParaRPr lang="en-US" sz="2400" b="1" dirty="0">
              <a:solidFill>
                <a:schemeClr val="tx2">
                  <a:lumMod val="60000"/>
                  <a:lumOff val="40000"/>
                </a:schemeClr>
              </a:solidFill>
            </a:endParaRPr>
          </a:p>
          <a:p>
            <a:r>
              <a:rPr lang="en-US" sz="1700" b="1" dirty="0"/>
              <a:t>Looking to the future, to grow and deepen this field of research, </a:t>
            </a:r>
            <a:r>
              <a:rPr lang="en-US" sz="1700" b="1" dirty="0" smtClean="0"/>
              <a:t>media </a:t>
            </a:r>
            <a:r>
              <a:rPr lang="en-US" sz="1700" b="1" dirty="0"/>
              <a:t>researchers need to ground their work into a more solid theoretical foundation. </a:t>
            </a:r>
            <a:endParaRPr lang="en-US" sz="1700" b="1" dirty="0" smtClean="0"/>
          </a:p>
          <a:p>
            <a:r>
              <a:rPr lang="en-US" sz="1700" b="1" dirty="0" smtClean="0"/>
              <a:t>Without </a:t>
            </a:r>
            <a:r>
              <a:rPr lang="en-US" sz="1700" b="1" dirty="0"/>
              <a:t>this foundation we risk remaining a field awash in niche empirical studies and being driven by ever-changing computational algorithms, new interfaces and functions of social media websites, changing user needs and advances in big data analytics. </a:t>
            </a:r>
            <a:endParaRPr lang="en-US" sz="1700" b="1" dirty="0" smtClean="0"/>
          </a:p>
          <a:p>
            <a:r>
              <a:rPr lang="en-US" sz="1700" b="1" dirty="0" smtClean="0"/>
              <a:t>Perhaps </a:t>
            </a:r>
            <a:r>
              <a:rPr lang="en-US" sz="1700" b="1" dirty="0"/>
              <a:t>due to the complexity and </a:t>
            </a:r>
            <a:r>
              <a:rPr lang="en-US" sz="1700" b="1" dirty="0" smtClean="0"/>
              <a:t>multidisciplinary </a:t>
            </a:r>
            <a:r>
              <a:rPr lang="en-US" sz="1700" b="1" dirty="0"/>
              <a:t>of the field, there is currently no single theory that can explain the nuanced nature of social media uses, users and interfaces. </a:t>
            </a:r>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42</a:t>
            </a:fld>
            <a:endParaRPr lang="fr-FR"/>
          </a:p>
        </p:txBody>
      </p:sp>
    </p:spTree>
    <p:extLst>
      <p:ext uri="{BB962C8B-B14F-4D97-AF65-F5344CB8AC3E}">
        <p14:creationId xmlns:p14="http://schemas.microsoft.com/office/powerpoint/2010/main" val="2866019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685800" y="4762121"/>
            <a:ext cx="8213756" cy="534155"/>
          </a:xfrm>
        </p:spPr>
        <p:txBody>
          <a:bodyPr>
            <a:normAutofit fontScale="92500" lnSpcReduction="20000"/>
          </a:bodyPr>
          <a:lstStyle/>
          <a:p>
            <a:pPr algn="ctr" eaLnBrk="1" hangingPunct="1">
              <a:buFontTx/>
              <a:buNone/>
              <a:defRPr/>
            </a:pPr>
            <a:r>
              <a:rPr lang="fr-FR" sz="3600" b="1" dirty="0" err="1">
                <a:solidFill>
                  <a:srgbClr val="010102"/>
                </a:solidFill>
              </a:rPr>
              <a:t>Thank</a:t>
            </a:r>
            <a:r>
              <a:rPr lang="fr-FR" sz="3600" b="1" dirty="0">
                <a:solidFill>
                  <a:srgbClr val="010102"/>
                </a:solidFill>
              </a:rPr>
              <a:t> </a:t>
            </a:r>
            <a:r>
              <a:rPr lang="fr-FR" sz="3600" b="1" dirty="0" err="1">
                <a:solidFill>
                  <a:srgbClr val="010102"/>
                </a:solidFill>
              </a:rPr>
              <a:t>you</a:t>
            </a:r>
            <a:r>
              <a:rPr lang="fr-FR" sz="3600" b="1" dirty="0">
                <a:solidFill>
                  <a:srgbClr val="010102"/>
                </a:solidFill>
              </a:rPr>
              <a:t> for </a:t>
            </a:r>
            <a:r>
              <a:rPr lang="fr-FR" sz="3600" b="1" dirty="0" err="1">
                <a:solidFill>
                  <a:srgbClr val="010102"/>
                </a:solidFill>
              </a:rPr>
              <a:t>listening</a:t>
            </a:r>
            <a:endParaRPr lang="fr-FR" sz="3600" b="1" dirty="0">
              <a:solidFill>
                <a:srgbClr val="010102"/>
              </a:solidFill>
            </a:endParaRPr>
          </a:p>
        </p:txBody>
      </p:sp>
      <p:sp>
        <p:nvSpPr>
          <p:cNvPr id="5" name="Espace réservé du numéro de diapositive 4"/>
          <p:cNvSpPr>
            <a:spLocks noGrp="1"/>
          </p:cNvSpPr>
          <p:nvPr>
            <p:ph type="sldNum" sz="quarter" idx="12"/>
          </p:nvPr>
        </p:nvSpPr>
        <p:spPr/>
        <p:txBody>
          <a:bodyPr/>
          <a:lstStyle/>
          <a:p>
            <a:pPr>
              <a:defRPr/>
            </a:pPr>
            <a:fld id="{2CE5BFF2-8A9E-3844-A7F9-3719CC921772}" type="slidenum">
              <a:rPr lang="fr-FR" smtClean="0"/>
              <a:pPr>
                <a:defRPr/>
              </a:pPr>
              <a:t>43</a:t>
            </a:fld>
            <a:endParaRPr lang="fr-FR"/>
          </a:p>
        </p:txBody>
      </p:sp>
      <p:pic>
        <p:nvPicPr>
          <p:cNvPr id="2" name="Picture 1"/>
          <p:cNvPicPr>
            <a:picLocks noChangeAspect="1"/>
          </p:cNvPicPr>
          <p:nvPr/>
        </p:nvPicPr>
        <p:blipFill>
          <a:blip r:embed="rId3"/>
          <a:stretch>
            <a:fillRect/>
          </a:stretch>
        </p:blipFill>
        <p:spPr>
          <a:xfrm>
            <a:off x="2525918" y="896425"/>
            <a:ext cx="4472412" cy="34854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0"/>
                                        <p:tgtEl>
                                          <p:spTgt spid="63491">
                                            <p:txEl>
                                              <p:pRg st="0" end="0"/>
                                            </p:txEl>
                                          </p:spTgt>
                                        </p:tgtEl>
                                      </p:cBhvr>
                                    </p:animEffect>
                                    <p:anim calcmode="lin" valueType="num">
                                      <p:cBhvr>
                                        <p:cTn id="8" dur="5000" fill="hold"/>
                                        <p:tgtEl>
                                          <p:spTgt spid="63491">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63491">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63491">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287" y="624110"/>
            <a:ext cx="7131113" cy="1280890"/>
          </a:xfrm>
        </p:spPr>
        <p:txBody>
          <a:bodyPr>
            <a:normAutofit/>
          </a:bodyPr>
          <a:lstStyle/>
          <a:p>
            <a:pPr algn="ctr"/>
            <a:r>
              <a:rPr lang="en-US" sz="2000" b="1" dirty="0">
                <a:solidFill>
                  <a:schemeClr val="tx2">
                    <a:lumMod val="60000"/>
                    <a:lumOff val="40000"/>
                  </a:schemeClr>
                </a:solidFill>
                <a:latin typeface="+mn-lt"/>
                <a:ea typeface="ＭＳ Ｐゴシック" charset="-128"/>
                <a:cs typeface="ＭＳ Ｐゴシック" charset="-128"/>
              </a:rPr>
              <a:t>Criticism is regular against the pseudo non-cumulative knowledge:</a:t>
            </a:r>
            <a:r>
              <a:rPr lang="fr-FR" sz="2000" b="1" dirty="0">
                <a:solidFill>
                  <a:schemeClr val="tx2">
                    <a:lumMod val="60000"/>
                    <a:lumOff val="40000"/>
                  </a:schemeClr>
                </a:solidFill>
                <a:latin typeface="+mn-lt"/>
                <a:ea typeface="ＭＳ Ｐゴシック" charset="-128"/>
                <a:cs typeface="ＭＳ Ｐゴシック" charset="-128"/>
              </a:rPr>
              <a:t/>
            </a:r>
            <a:br>
              <a:rPr lang="fr-FR" sz="2000" b="1" dirty="0">
                <a:solidFill>
                  <a:schemeClr val="tx2">
                    <a:lumMod val="60000"/>
                    <a:lumOff val="40000"/>
                  </a:schemeClr>
                </a:solidFill>
                <a:latin typeface="+mn-lt"/>
                <a:ea typeface="ＭＳ Ｐゴシック" charset="-128"/>
                <a:cs typeface="ＭＳ Ｐゴシック" charset="-128"/>
              </a:rPr>
            </a:br>
            <a:endParaRPr lang="en-US" sz="2000" dirty="0">
              <a:solidFill>
                <a:schemeClr val="tx2">
                  <a:lumMod val="60000"/>
                  <a:lumOff val="40000"/>
                </a:schemeClr>
              </a:solidFill>
              <a:latin typeface="+mn-lt"/>
            </a:endParaRPr>
          </a:p>
        </p:txBody>
      </p:sp>
      <p:sp>
        <p:nvSpPr>
          <p:cNvPr id="3" name="Content Placeholder 2"/>
          <p:cNvSpPr>
            <a:spLocks noGrp="1"/>
          </p:cNvSpPr>
          <p:nvPr>
            <p:ph idx="1"/>
          </p:nvPr>
        </p:nvSpPr>
        <p:spPr>
          <a:xfrm>
            <a:off x="3657600" y="1548143"/>
            <a:ext cx="5341545" cy="4363079"/>
          </a:xfrm>
        </p:spPr>
        <p:txBody>
          <a:bodyPr>
            <a:normAutofit fontScale="92500" lnSpcReduction="20000"/>
          </a:bodyPr>
          <a:lstStyle/>
          <a:p>
            <a:pPr marL="0" indent="0">
              <a:spcAft>
                <a:spcPts val="600"/>
              </a:spcAft>
              <a:buNone/>
            </a:pPr>
            <a:endParaRPr lang="fr-FR" sz="2000" dirty="0"/>
          </a:p>
          <a:p>
            <a:pPr>
              <a:spcAft>
                <a:spcPts val="300"/>
              </a:spcAft>
            </a:pPr>
            <a:r>
              <a:rPr lang="fr-FR" sz="2000" b="1" dirty="0" smtClean="0">
                <a:cs typeface="Arial Narrow"/>
              </a:rPr>
              <a:t>H</a:t>
            </a:r>
            <a:r>
              <a:rPr lang="en-US" sz="2000" b="1" dirty="0" err="1">
                <a:cs typeface="Arial Narrow"/>
              </a:rPr>
              <a:t>ow</a:t>
            </a:r>
            <a:r>
              <a:rPr lang="en-US" sz="2000" b="1" dirty="0">
                <a:cs typeface="Arial Narrow"/>
              </a:rPr>
              <a:t> to learn in societies characterized by fluidity, by the accelerated intensity of solicitations, sensory flows, bits of unlimited knowledge? (Henry Holt, 2002.)</a:t>
            </a:r>
          </a:p>
          <a:p>
            <a:pPr>
              <a:spcAft>
                <a:spcPts val="300"/>
              </a:spcAft>
            </a:pPr>
            <a:r>
              <a:rPr lang="en-US" sz="2000" b="1" dirty="0">
                <a:cs typeface="Arial Narrow"/>
              </a:rPr>
              <a:t>Liquid modernity produces fragmentation, dispersion, disengagement, preventing continuity and provoking psychic insecurity (</a:t>
            </a:r>
            <a:r>
              <a:rPr lang="en-US" sz="2000" b="1" dirty="0" err="1">
                <a:cs typeface="Arial Narrow"/>
              </a:rPr>
              <a:t>Zygmunt</a:t>
            </a:r>
            <a:r>
              <a:rPr lang="en-US" sz="2000" b="1" dirty="0">
                <a:cs typeface="Arial Narrow"/>
              </a:rPr>
              <a:t> Bauman, 2000).</a:t>
            </a:r>
          </a:p>
          <a:p>
            <a:pPr>
              <a:spcAft>
                <a:spcPts val="300"/>
              </a:spcAft>
            </a:pPr>
            <a:r>
              <a:rPr lang="en-US" sz="2000" b="1" dirty="0">
                <a:cs typeface="Arial Narrow"/>
              </a:rPr>
              <a:t>The triumph of the transitory, the ephemeral, the discontinuous, in short instability, make the knowledge difficult, even impossible for lack of time (Claudine </a:t>
            </a:r>
            <a:r>
              <a:rPr lang="en-US" sz="2000" b="1" dirty="0" err="1">
                <a:cs typeface="Arial Narrow"/>
              </a:rPr>
              <a:t>Haroche</a:t>
            </a:r>
            <a:r>
              <a:rPr lang="en-US" sz="2000" b="1" dirty="0">
                <a:cs typeface="Arial Narrow"/>
              </a:rPr>
              <a:t>, 2008).</a:t>
            </a:r>
            <a:endParaRPr lang="fr-FR" sz="2000" b="1" dirty="0" smtClean="0">
              <a:cs typeface="Arial Narrow"/>
            </a:endParaRPr>
          </a:p>
          <a:p>
            <a:pPr>
              <a:spcAft>
                <a:spcPts val="300"/>
              </a:spcAft>
            </a:pPr>
            <a:endParaRPr lang="fr-FR" sz="1100" dirty="0">
              <a:latin typeface="Arial Narrow"/>
              <a:cs typeface="Arial Narrow"/>
            </a:endParaRPr>
          </a:p>
          <a:p>
            <a:pPr>
              <a:spcAft>
                <a:spcPts val="300"/>
              </a:spcAft>
            </a:pPr>
            <a:endParaRPr lang="fr-FR" sz="1400" dirty="0" smtClean="0">
              <a:latin typeface="Arial Narrow"/>
              <a:cs typeface="Arial Narrow"/>
            </a:endParaRPr>
          </a:p>
          <a:p>
            <a:pPr>
              <a:spcAft>
                <a:spcPts val="300"/>
              </a:spcAft>
            </a:pPr>
            <a:endParaRPr lang="fr-FR" sz="1400" dirty="0" smtClean="0">
              <a:latin typeface="Arial Narrow"/>
              <a:cs typeface="Arial Narrow"/>
            </a:endParaRPr>
          </a:p>
          <a:p>
            <a:pPr>
              <a:spcAft>
                <a:spcPts val="300"/>
              </a:spcAft>
            </a:pPr>
            <a:endParaRPr lang="fr-FR" sz="1400" dirty="0">
              <a:latin typeface="Arial Narrow"/>
              <a:cs typeface="Arial Narrow"/>
            </a:endParaRPr>
          </a:p>
          <a:p>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5</a:t>
            </a:fld>
            <a:endParaRPr lang="fr-FR"/>
          </a:p>
        </p:txBody>
      </p:sp>
      <p:pic>
        <p:nvPicPr>
          <p:cNvPr id="3074" name="Picture 2" descr="RÃ©sultat de recherche d'images pour &quot;liquid modern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86" y="2479549"/>
            <a:ext cx="3222726" cy="268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60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071" y="624110"/>
            <a:ext cx="5474329" cy="1280890"/>
          </a:xfrm>
        </p:spPr>
        <p:txBody>
          <a:bodyPr>
            <a:normAutofit/>
          </a:bodyPr>
          <a:lstStyle/>
          <a:p>
            <a:r>
              <a:rPr lang="fr-FR" sz="2000" b="1" dirty="0" smtClean="0"/>
              <a:t>The importance of </a:t>
            </a:r>
            <a:r>
              <a:rPr lang="fr-FR" sz="2000" b="1" dirty="0" err="1" smtClean="0"/>
              <a:t>theories</a:t>
            </a:r>
            <a:r>
              <a:rPr lang="fr-FR" sz="2000" b="1" dirty="0" smtClean="0"/>
              <a:t>:</a:t>
            </a:r>
            <a:endParaRPr lang="en-US" sz="2000" b="1" dirty="0"/>
          </a:p>
        </p:txBody>
      </p:sp>
      <p:sp>
        <p:nvSpPr>
          <p:cNvPr id="3" name="Content Placeholder 2"/>
          <p:cNvSpPr>
            <a:spLocks noGrp="1"/>
          </p:cNvSpPr>
          <p:nvPr>
            <p:ph idx="1"/>
          </p:nvPr>
        </p:nvSpPr>
        <p:spPr>
          <a:xfrm>
            <a:off x="3060071" y="1376127"/>
            <a:ext cx="5902860" cy="4535095"/>
          </a:xfrm>
        </p:spPr>
        <p:txBody>
          <a:bodyPr>
            <a:noAutofit/>
          </a:bodyPr>
          <a:lstStyle/>
          <a:p>
            <a:pPr marL="0" indent="0">
              <a:buNone/>
            </a:pPr>
            <a:r>
              <a:rPr lang="en-US" sz="1600" b="1" dirty="0"/>
              <a:t>I</a:t>
            </a:r>
            <a:r>
              <a:rPr lang="en-US" sz="1600" b="1" dirty="0" smtClean="0"/>
              <a:t>n </a:t>
            </a:r>
            <a:r>
              <a:rPr lang="en-US" sz="1600" b="1" dirty="0"/>
              <a:t>a field like Communication, theories are important to understand because they directly impact our daily </a:t>
            </a:r>
            <a:r>
              <a:rPr lang="en-US" sz="1600" b="1" dirty="0" smtClean="0"/>
              <a:t>lives:</a:t>
            </a:r>
          </a:p>
          <a:p>
            <a:pPr marL="0" indent="0">
              <a:buNone/>
            </a:pPr>
            <a:endParaRPr lang="en-US" sz="1600" b="1" dirty="0" smtClean="0"/>
          </a:p>
          <a:p>
            <a:r>
              <a:rPr lang="en-US" sz="1600" b="1" dirty="0" smtClean="0"/>
              <a:t>They  </a:t>
            </a:r>
            <a:r>
              <a:rPr lang="en-US" sz="1600" b="1" dirty="0"/>
              <a:t>help us organize and understand our communication experiences. </a:t>
            </a:r>
            <a:endParaRPr lang="en-US" sz="1600" b="1" dirty="0" smtClean="0"/>
          </a:p>
          <a:p>
            <a:r>
              <a:rPr lang="en-US" sz="1600" b="1" dirty="0" smtClean="0"/>
              <a:t>They </a:t>
            </a:r>
            <a:r>
              <a:rPr lang="en-US" sz="1600" b="1" dirty="0"/>
              <a:t>help us choose what communicative </a:t>
            </a:r>
            <a:r>
              <a:rPr lang="en-US" sz="1600" b="1" dirty="0" smtClean="0"/>
              <a:t>behaviors </a:t>
            </a:r>
            <a:r>
              <a:rPr lang="en-US" sz="1600" b="1" dirty="0"/>
              <a:t>to study. </a:t>
            </a:r>
            <a:endParaRPr lang="en-US" sz="1600" b="1" dirty="0" smtClean="0"/>
          </a:p>
          <a:p>
            <a:r>
              <a:rPr lang="en-US" sz="1600" b="1" dirty="0"/>
              <a:t>T</a:t>
            </a:r>
            <a:r>
              <a:rPr lang="en-US" sz="1600" b="1" dirty="0" smtClean="0"/>
              <a:t>hey </a:t>
            </a:r>
            <a:r>
              <a:rPr lang="en-US" sz="1600" b="1" dirty="0"/>
              <a:t>help us broaden our understanding of human communication. </a:t>
            </a:r>
            <a:endParaRPr lang="en-US" sz="1600" b="1" dirty="0" smtClean="0"/>
          </a:p>
          <a:p>
            <a:r>
              <a:rPr lang="en-US" sz="1600" b="1" dirty="0"/>
              <a:t>T</a:t>
            </a:r>
            <a:r>
              <a:rPr lang="en-US" sz="1600" b="1" dirty="0" smtClean="0"/>
              <a:t>hey </a:t>
            </a:r>
            <a:r>
              <a:rPr lang="en-US" sz="1600" b="1" dirty="0"/>
              <a:t>help us predict and control our communication. </a:t>
            </a:r>
            <a:endParaRPr lang="en-US" sz="1600" b="1" dirty="0" smtClean="0"/>
          </a:p>
          <a:p>
            <a:r>
              <a:rPr lang="en-US" sz="1600" b="1" dirty="0"/>
              <a:t>T</a:t>
            </a:r>
            <a:r>
              <a:rPr lang="en-US" sz="1600" b="1" dirty="0" smtClean="0"/>
              <a:t>hey </a:t>
            </a:r>
            <a:r>
              <a:rPr lang="en-US" sz="1600" b="1" dirty="0"/>
              <a:t>help us challenge current social and cultural realities and provide new ways of thinking and living. </a:t>
            </a:r>
            <a:endParaRPr lang="en-US" sz="1600" b="1" dirty="0" smtClean="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6</a:t>
            </a:fld>
            <a:endParaRPr lang="fr-FR"/>
          </a:p>
        </p:txBody>
      </p:sp>
      <p:pic>
        <p:nvPicPr>
          <p:cNvPr id="1026" name="Picture 2" descr="RÃ©sultat de recherche d'images pour &quot;importance of a theor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07" y="2381061"/>
            <a:ext cx="2522522" cy="285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55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61" y="624110"/>
            <a:ext cx="7067739" cy="1280890"/>
          </a:xfrm>
        </p:spPr>
        <p:txBody>
          <a:bodyPr>
            <a:noAutofit/>
          </a:bodyPr>
          <a:lstStyle/>
          <a:p>
            <a:r>
              <a:rPr lang="en-US" sz="2400" b="1" dirty="0" smtClean="0"/>
              <a:t>2- The theoretical approaches:</a:t>
            </a:r>
            <a:r>
              <a:rPr lang="en-US" sz="2000" b="1" dirty="0" smtClean="0"/>
              <a:t/>
            </a:r>
            <a:br>
              <a:rPr lang="en-US" sz="2000" b="1" dirty="0" smtClean="0"/>
            </a:br>
            <a:r>
              <a:rPr lang="en-US" sz="2000" b="1" dirty="0"/>
              <a:t/>
            </a:r>
            <a:br>
              <a:rPr lang="en-US" sz="2000" b="1" dirty="0"/>
            </a:br>
            <a:r>
              <a:rPr lang="en-US" sz="1800" b="1" dirty="0" smtClean="0"/>
              <a:t>Craig </a:t>
            </a:r>
            <a:r>
              <a:rPr lang="en-US" sz="1800" b="1" dirty="0"/>
              <a:t>identifies seven different traditions of Communication Theory and outlines how each one of them would engage the others in </a:t>
            </a:r>
            <a:r>
              <a:rPr lang="en-US" sz="1800" b="1" dirty="0" smtClean="0"/>
              <a:t>dialogue:  (Robert </a:t>
            </a:r>
            <a:r>
              <a:rPr lang="en-US" sz="1800" b="1" dirty="0"/>
              <a:t>T </a:t>
            </a:r>
            <a:r>
              <a:rPr lang="en-US" sz="1800" b="1" dirty="0" smtClean="0"/>
              <a:t>Craig,1999) </a:t>
            </a:r>
            <a:r>
              <a:rPr lang="en-US" sz="2000" b="1" dirty="0"/>
              <a:t/>
            </a:r>
            <a:br>
              <a:rPr lang="en-US" sz="2000" b="1" dirty="0"/>
            </a:br>
            <a:endParaRPr lang="en-US" sz="2000" dirty="0"/>
          </a:p>
        </p:txBody>
      </p:sp>
      <p:sp>
        <p:nvSpPr>
          <p:cNvPr id="3" name="Content Placeholder 2"/>
          <p:cNvSpPr>
            <a:spLocks noGrp="1"/>
          </p:cNvSpPr>
          <p:nvPr>
            <p:ph idx="1"/>
          </p:nvPr>
        </p:nvSpPr>
        <p:spPr>
          <a:xfrm>
            <a:off x="4046899" y="2652665"/>
            <a:ext cx="4487501" cy="3258557"/>
          </a:xfrm>
        </p:spPr>
        <p:txBody>
          <a:bodyPr>
            <a:normAutofit/>
          </a:bodyPr>
          <a:lstStyle/>
          <a:p>
            <a:pPr marL="0" indent="0">
              <a:buNone/>
            </a:pPr>
            <a:r>
              <a:rPr lang="en-US" b="1" dirty="0" smtClean="0">
                <a:sym typeface="Symbol" panose="05050102010706020507" pitchFamily="18" charset="2"/>
              </a:rPr>
              <a:t></a:t>
            </a:r>
            <a:r>
              <a:rPr lang="en-US" b="1" dirty="0" smtClean="0"/>
              <a:t> </a:t>
            </a:r>
            <a:r>
              <a:rPr lang="en-US" b="1" dirty="0"/>
              <a:t>Rhetorical </a:t>
            </a:r>
            <a:endParaRPr lang="en-US" b="1" dirty="0" smtClean="0"/>
          </a:p>
          <a:p>
            <a:pPr marL="0" indent="0">
              <a:buNone/>
            </a:pPr>
            <a:r>
              <a:rPr lang="en-US" b="1" dirty="0" smtClean="0">
                <a:sym typeface="Symbol" panose="05050102010706020507" pitchFamily="18" charset="2"/>
              </a:rPr>
              <a:t></a:t>
            </a:r>
            <a:r>
              <a:rPr lang="en-US" b="1" dirty="0" smtClean="0"/>
              <a:t> </a:t>
            </a:r>
            <a:r>
              <a:rPr lang="en-US" b="1" dirty="0"/>
              <a:t>Semiotic </a:t>
            </a:r>
            <a:endParaRPr lang="en-US" b="1" dirty="0" smtClean="0"/>
          </a:p>
          <a:p>
            <a:pPr marL="0" indent="0">
              <a:buNone/>
            </a:pPr>
            <a:r>
              <a:rPr lang="en-US" b="1" dirty="0" smtClean="0">
                <a:sym typeface="Symbol" panose="05050102010706020507" pitchFamily="18" charset="2"/>
              </a:rPr>
              <a:t></a:t>
            </a:r>
            <a:r>
              <a:rPr lang="en-US" b="1" dirty="0" smtClean="0"/>
              <a:t> </a:t>
            </a:r>
            <a:r>
              <a:rPr lang="en-US" b="1" dirty="0"/>
              <a:t>Phenomenological </a:t>
            </a:r>
            <a:endParaRPr lang="en-US" b="1" dirty="0" smtClean="0"/>
          </a:p>
          <a:p>
            <a:pPr marL="0" indent="0">
              <a:buNone/>
            </a:pPr>
            <a:r>
              <a:rPr lang="en-US" b="1" dirty="0" smtClean="0">
                <a:sym typeface="Symbol" panose="05050102010706020507" pitchFamily="18" charset="2"/>
              </a:rPr>
              <a:t></a:t>
            </a:r>
            <a:r>
              <a:rPr lang="en-US" b="1" dirty="0" smtClean="0"/>
              <a:t> </a:t>
            </a:r>
            <a:r>
              <a:rPr lang="en-US" b="1" dirty="0"/>
              <a:t>Cybernetic </a:t>
            </a:r>
            <a:endParaRPr lang="en-US" b="1" dirty="0" smtClean="0"/>
          </a:p>
          <a:p>
            <a:pPr marL="0" indent="0">
              <a:buNone/>
            </a:pPr>
            <a:r>
              <a:rPr lang="en-US" b="1" dirty="0" smtClean="0">
                <a:sym typeface="Symbol" panose="05050102010706020507" pitchFamily="18" charset="2"/>
              </a:rPr>
              <a:t></a:t>
            </a:r>
            <a:r>
              <a:rPr lang="en-US" b="1" dirty="0" smtClean="0"/>
              <a:t> </a:t>
            </a:r>
            <a:r>
              <a:rPr lang="en-US" b="1" dirty="0"/>
              <a:t>Socio-Psychological </a:t>
            </a:r>
            <a:endParaRPr lang="en-US" b="1" dirty="0" smtClean="0"/>
          </a:p>
          <a:p>
            <a:pPr marL="0" indent="0">
              <a:buNone/>
            </a:pPr>
            <a:r>
              <a:rPr lang="en-US" b="1" dirty="0" smtClean="0">
                <a:sym typeface="Symbol" panose="05050102010706020507" pitchFamily="18" charset="2"/>
              </a:rPr>
              <a:t></a:t>
            </a:r>
            <a:r>
              <a:rPr lang="en-US" b="1" dirty="0" smtClean="0"/>
              <a:t> </a:t>
            </a:r>
            <a:r>
              <a:rPr lang="en-US" b="1" dirty="0"/>
              <a:t>Socio-cultural </a:t>
            </a:r>
            <a:endParaRPr lang="en-US" b="1" dirty="0" smtClean="0"/>
          </a:p>
          <a:p>
            <a:pPr marL="0" indent="0">
              <a:buNone/>
            </a:pPr>
            <a:r>
              <a:rPr lang="en-US" b="1" dirty="0" smtClean="0">
                <a:sym typeface="Symbol" panose="05050102010706020507" pitchFamily="18" charset="2"/>
              </a:rPr>
              <a:t></a:t>
            </a:r>
            <a:r>
              <a:rPr lang="en-US" b="1" dirty="0" smtClean="0"/>
              <a:t> Critical</a:t>
            </a:r>
            <a:endParaRPr lang="en-US"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7</a:t>
            </a:fld>
            <a:endParaRPr lang="fr-FR"/>
          </a:p>
        </p:txBody>
      </p:sp>
      <p:pic>
        <p:nvPicPr>
          <p:cNvPr id="4" name="Picture 3"/>
          <p:cNvPicPr>
            <a:picLocks noChangeAspect="1"/>
          </p:cNvPicPr>
          <p:nvPr/>
        </p:nvPicPr>
        <p:blipFill>
          <a:blip r:embed="rId2"/>
          <a:stretch>
            <a:fillRect/>
          </a:stretch>
        </p:blipFill>
        <p:spPr>
          <a:xfrm>
            <a:off x="905347" y="2853256"/>
            <a:ext cx="1955548" cy="2307219"/>
          </a:xfrm>
          <a:prstGeom prst="rect">
            <a:avLst/>
          </a:prstGeom>
        </p:spPr>
      </p:pic>
    </p:spTree>
    <p:extLst>
      <p:ext uri="{BB962C8B-B14F-4D97-AF65-F5344CB8AC3E}">
        <p14:creationId xmlns:p14="http://schemas.microsoft.com/office/powerpoint/2010/main" val="1794306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78" y="380246"/>
            <a:ext cx="7813141" cy="1524754"/>
          </a:xfrm>
        </p:spPr>
        <p:txBody>
          <a:bodyPr>
            <a:normAutofit/>
          </a:bodyPr>
          <a:lstStyle/>
          <a:p>
            <a:r>
              <a:rPr lang="en-US" sz="2000" b="1" smtClean="0"/>
              <a:t>   Approaches of Communication and their theories:</a:t>
            </a:r>
            <a:endParaRPr lang="en-US" sz="2000" b="1" dirty="0"/>
          </a:p>
        </p:txBody>
      </p:sp>
      <p:sp>
        <p:nvSpPr>
          <p:cNvPr id="3" name="Content Placeholder 2"/>
          <p:cNvSpPr>
            <a:spLocks noGrp="1"/>
          </p:cNvSpPr>
          <p:nvPr>
            <p:ph idx="1"/>
          </p:nvPr>
        </p:nvSpPr>
        <p:spPr>
          <a:xfrm>
            <a:off x="823865" y="1376127"/>
            <a:ext cx="8120958" cy="5024673"/>
          </a:xfrm>
          <a:noFill/>
          <a:ln>
            <a:noFill/>
          </a:ln>
        </p:spPr>
        <p:txBody>
          <a:bodyPr>
            <a:normAutofit fontScale="85000" lnSpcReduction="10000"/>
          </a:bodyPr>
          <a:lstStyle/>
          <a:p>
            <a:pPr lvl="0"/>
            <a:r>
              <a:rPr lang="en-US" b="1" dirty="0" smtClean="0">
                <a:solidFill>
                  <a:schemeClr val="tx1"/>
                </a:solidFill>
              </a:rPr>
              <a:t>Message production: </a:t>
            </a:r>
            <a:r>
              <a:rPr lang="en-US" b="1" dirty="0" smtClean="0">
                <a:solidFill>
                  <a:schemeClr val="tx1"/>
                </a:solidFill>
                <a:hlinkClick r:id="rId2" tooltip="Constructivism (learning theory)"/>
              </a:rPr>
              <a:t>Constructivist Theory</a:t>
            </a:r>
            <a:r>
              <a:rPr lang="en-US" b="1" dirty="0" smtClean="0">
                <a:solidFill>
                  <a:schemeClr val="tx1"/>
                </a:solidFill>
              </a:rPr>
              <a:t>, </a:t>
            </a:r>
            <a:r>
              <a:rPr lang="en-US" b="1" dirty="0" smtClean="0">
                <a:solidFill>
                  <a:schemeClr val="tx1"/>
                </a:solidFill>
                <a:hlinkClick r:id="rId3" tooltip="Action Assembly"/>
              </a:rPr>
              <a:t>Action Assembly Theory</a:t>
            </a:r>
            <a:r>
              <a:rPr lang="en-US" b="1" dirty="0" smtClean="0">
                <a:solidFill>
                  <a:schemeClr val="tx1"/>
                </a:solidFill>
              </a:rPr>
              <a:t>..</a:t>
            </a:r>
          </a:p>
          <a:p>
            <a:pPr lvl="0"/>
            <a:r>
              <a:rPr lang="en-US" b="1" dirty="0" smtClean="0">
                <a:solidFill>
                  <a:schemeClr val="tx1"/>
                </a:solidFill>
              </a:rPr>
              <a:t>Message processing: </a:t>
            </a:r>
            <a:r>
              <a:rPr lang="en-US" b="1" dirty="0" smtClean="0">
                <a:solidFill>
                  <a:schemeClr val="tx1"/>
                </a:solidFill>
                <a:hlinkClick r:id="rId4" tooltip="Elaboration Likelihood Model"/>
              </a:rPr>
              <a:t>Elaboration Likelihood Model</a:t>
            </a:r>
            <a:r>
              <a:rPr lang="en-US" b="1" dirty="0" smtClean="0">
                <a:solidFill>
                  <a:schemeClr val="tx1"/>
                </a:solidFill>
              </a:rPr>
              <a:t>, </a:t>
            </a:r>
            <a:r>
              <a:rPr lang="en-US" b="1" dirty="0" smtClean="0">
                <a:solidFill>
                  <a:schemeClr val="tx1"/>
                </a:solidFill>
                <a:hlinkClick r:id="rId5" tooltip="Inoculation theory"/>
              </a:rPr>
              <a:t>Inoculation theory</a:t>
            </a:r>
            <a:r>
              <a:rPr lang="en-US" b="1" dirty="0" smtClean="0">
                <a:solidFill>
                  <a:schemeClr val="tx1"/>
                </a:solidFill>
              </a:rPr>
              <a:t>..</a:t>
            </a:r>
          </a:p>
          <a:p>
            <a:pPr lvl="0"/>
            <a:r>
              <a:rPr lang="en-US" b="1" dirty="0" smtClean="0">
                <a:solidFill>
                  <a:schemeClr val="tx1"/>
                </a:solidFill>
              </a:rPr>
              <a:t>Discourse and interaction: </a:t>
            </a:r>
            <a:r>
              <a:rPr lang="en-US" b="1" dirty="0" smtClean="0">
                <a:solidFill>
                  <a:schemeClr val="tx1"/>
                </a:solidFill>
                <a:hlinkClick r:id="rId6" tooltip="Speech Acts Theory"/>
              </a:rPr>
              <a:t>Speech Acts Theory</a:t>
            </a:r>
            <a:r>
              <a:rPr lang="en-US" b="1" dirty="0" smtClean="0">
                <a:solidFill>
                  <a:schemeClr val="tx1"/>
                </a:solidFill>
              </a:rPr>
              <a:t>, </a:t>
            </a:r>
            <a:r>
              <a:rPr lang="en-US" b="1" dirty="0" smtClean="0">
                <a:solidFill>
                  <a:schemeClr val="tx1"/>
                </a:solidFill>
                <a:hlinkClick r:id="rId7" tooltip="Coordinated Management of Meaning"/>
              </a:rPr>
              <a:t>Coordinated Management of Meaning</a:t>
            </a:r>
            <a:r>
              <a:rPr lang="en-US" b="1" dirty="0" smtClean="0">
                <a:solidFill>
                  <a:schemeClr val="tx1"/>
                </a:solidFill>
              </a:rPr>
              <a:t>..</a:t>
            </a:r>
          </a:p>
          <a:p>
            <a:pPr lvl="0"/>
            <a:r>
              <a:rPr lang="en-US" b="1" dirty="0" smtClean="0">
                <a:solidFill>
                  <a:schemeClr val="tx1"/>
                </a:solidFill>
              </a:rPr>
              <a:t>Developing relationships: </a:t>
            </a:r>
            <a:r>
              <a:rPr lang="en-US" b="1" dirty="0" smtClean="0">
                <a:solidFill>
                  <a:schemeClr val="tx1"/>
                </a:solidFill>
                <a:hlinkClick r:id="rId8" tooltip="Uncertainty Reduction Theory"/>
              </a:rPr>
              <a:t>Uncertainty Reduction Theory</a:t>
            </a:r>
            <a:r>
              <a:rPr lang="en-US" b="1" dirty="0" smtClean="0">
                <a:solidFill>
                  <a:schemeClr val="tx1"/>
                </a:solidFill>
              </a:rPr>
              <a:t>, </a:t>
            </a:r>
            <a:r>
              <a:rPr lang="en-US" b="1" dirty="0" smtClean="0">
                <a:solidFill>
                  <a:schemeClr val="tx1"/>
                </a:solidFill>
                <a:hlinkClick r:id="rId9" tooltip="Social Penetration Theory"/>
              </a:rPr>
              <a:t>Social Penetration Theory</a:t>
            </a:r>
            <a:r>
              <a:rPr lang="en-US" b="1" dirty="0" smtClean="0">
                <a:solidFill>
                  <a:schemeClr val="tx1"/>
                </a:solidFill>
              </a:rPr>
              <a:t>, </a:t>
            </a:r>
            <a:r>
              <a:rPr lang="en-US" b="1" dirty="0" smtClean="0">
                <a:solidFill>
                  <a:schemeClr val="tx1"/>
                </a:solidFill>
                <a:hlinkClick r:id="rId10" tooltip="Predicted outcome value theory"/>
              </a:rPr>
              <a:t>Predicted Outcome Value Theory</a:t>
            </a:r>
            <a:r>
              <a:rPr lang="en-US" b="1" dirty="0" smtClean="0">
                <a:solidFill>
                  <a:schemeClr val="tx1"/>
                </a:solidFill>
              </a:rPr>
              <a:t>..</a:t>
            </a:r>
          </a:p>
          <a:p>
            <a:pPr lvl="0"/>
            <a:r>
              <a:rPr lang="en-US" b="1" dirty="0" smtClean="0">
                <a:solidFill>
                  <a:schemeClr val="tx1"/>
                </a:solidFill>
              </a:rPr>
              <a:t>Ongoing relationships: Relational Systems Theory, </a:t>
            </a:r>
            <a:r>
              <a:rPr lang="en-US" b="1" dirty="0" smtClean="0">
                <a:solidFill>
                  <a:schemeClr val="tx1"/>
                </a:solidFill>
                <a:hlinkClick r:id="rId11" tooltip="Relational Dialectics"/>
              </a:rPr>
              <a:t>Relational Dialectics</a:t>
            </a:r>
            <a:r>
              <a:rPr lang="en-US" b="1" dirty="0" smtClean="0">
                <a:solidFill>
                  <a:schemeClr val="tx1"/>
                </a:solidFill>
              </a:rPr>
              <a:t>..</a:t>
            </a:r>
          </a:p>
          <a:p>
            <a:pPr lvl="0"/>
            <a:r>
              <a:rPr lang="en-US" b="1" dirty="0" smtClean="0">
                <a:solidFill>
                  <a:schemeClr val="tx1"/>
                </a:solidFill>
              </a:rPr>
              <a:t>Organizational: </a:t>
            </a:r>
            <a:r>
              <a:rPr lang="en-US" b="1" dirty="0" smtClean="0">
                <a:solidFill>
                  <a:schemeClr val="tx1"/>
                </a:solidFill>
                <a:hlinkClick r:id="rId12" tooltip="Structuration Theory"/>
              </a:rPr>
              <a:t>Structuration Theory</a:t>
            </a:r>
            <a:r>
              <a:rPr lang="en-US" b="1" dirty="0" smtClean="0">
                <a:solidFill>
                  <a:schemeClr val="tx1"/>
                </a:solidFill>
              </a:rPr>
              <a:t>, </a:t>
            </a:r>
            <a:r>
              <a:rPr lang="en-US" b="1" dirty="0" smtClean="0">
                <a:solidFill>
                  <a:schemeClr val="tx1"/>
                </a:solidFill>
                <a:hlinkClick r:id="rId13" tooltip="Control theory (sociology)"/>
              </a:rPr>
              <a:t>Unobtrusive and </a:t>
            </a:r>
            <a:r>
              <a:rPr lang="en-US" b="1" dirty="0" err="1" smtClean="0">
                <a:solidFill>
                  <a:schemeClr val="tx1"/>
                </a:solidFill>
                <a:hlinkClick r:id="rId13" tooltip="Control theory (sociology)"/>
              </a:rPr>
              <a:t>Concertive</a:t>
            </a:r>
            <a:r>
              <a:rPr lang="en-US" b="1" dirty="0" smtClean="0">
                <a:solidFill>
                  <a:schemeClr val="tx1"/>
                </a:solidFill>
                <a:hlinkClick r:id="rId13" tooltip="Control theory (sociology)"/>
              </a:rPr>
              <a:t> Control Theory</a:t>
            </a:r>
            <a:r>
              <a:rPr lang="en-US" b="1" dirty="0" smtClean="0">
                <a:solidFill>
                  <a:schemeClr val="tx1"/>
                </a:solidFill>
              </a:rPr>
              <a:t>..</a:t>
            </a:r>
          </a:p>
          <a:p>
            <a:pPr lvl="0"/>
            <a:r>
              <a:rPr lang="en-US" b="1" dirty="0" smtClean="0">
                <a:solidFill>
                  <a:schemeClr val="tx1"/>
                </a:solidFill>
              </a:rPr>
              <a:t>Small group: Functional Theory, </a:t>
            </a:r>
            <a:r>
              <a:rPr lang="en-US" b="1" dirty="0" smtClean="0">
                <a:solidFill>
                  <a:schemeClr val="tx1"/>
                </a:solidFill>
                <a:hlinkClick r:id="rId14" tooltip="Symbolic Convergence Theory"/>
              </a:rPr>
              <a:t>Symbolic Convergence Theory</a:t>
            </a:r>
            <a:r>
              <a:rPr lang="en-US" b="1" dirty="0" smtClean="0">
                <a:solidFill>
                  <a:schemeClr val="tx1"/>
                </a:solidFill>
              </a:rPr>
              <a:t>…</a:t>
            </a:r>
          </a:p>
          <a:p>
            <a:pPr lvl="0"/>
            <a:r>
              <a:rPr lang="en-US" b="1" dirty="0" smtClean="0">
                <a:solidFill>
                  <a:schemeClr val="tx1"/>
                </a:solidFill>
              </a:rPr>
              <a:t>Media processing and effects: </a:t>
            </a:r>
            <a:r>
              <a:rPr lang="en-US" b="1" dirty="0" smtClean="0">
                <a:solidFill>
                  <a:schemeClr val="tx1"/>
                </a:solidFill>
                <a:hlinkClick r:id="rId15" tooltip="Social Cognitive Theory"/>
              </a:rPr>
              <a:t>Social Cognitive Theory</a:t>
            </a:r>
            <a:r>
              <a:rPr lang="en-US" b="1" dirty="0" smtClean="0">
                <a:solidFill>
                  <a:schemeClr val="tx1"/>
                </a:solidFill>
              </a:rPr>
              <a:t>, </a:t>
            </a:r>
            <a:r>
              <a:rPr lang="en-US" b="1" dirty="0" smtClean="0">
                <a:solidFill>
                  <a:schemeClr val="tx1"/>
                </a:solidFill>
                <a:hlinkClick r:id="rId16" tooltip="Uses and Gratifications Theory"/>
              </a:rPr>
              <a:t>Uses and Gratifications Theory</a:t>
            </a:r>
            <a:r>
              <a:rPr lang="en-US" b="1" dirty="0" smtClean="0">
                <a:solidFill>
                  <a:schemeClr val="tx1"/>
                </a:solidFill>
              </a:rPr>
              <a:t>…</a:t>
            </a:r>
          </a:p>
          <a:p>
            <a:pPr lvl="0"/>
            <a:r>
              <a:rPr lang="en-US" b="1" dirty="0" smtClean="0">
                <a:solidFill>
                  <a:schemeClr val="tx1"/>
                </a:solidFill>
              </a:rPr>
              <a:t>Media and Society: </a:t>
            </a:r>
            <a:r>
              <a:rPr lang="en-US" b="1" dirty="0" smtClean="0">
                <a:solidFill>
                  <a:schemeClr val="tx1"/>
                </a:solidFill>
                <a:hlinkClick r:id="rId17" tooltip="Agenda-setting theory"/>
              </a:rPr>
              <a:t>Agenda Setting</a:t>
            </a:r>
            <a:r>
              <a:rPr lang="en-US" b="1" dirty="0" smtClean="0">
                <a:solidFill>
                  <a:schemeClr val="tx1"/>
                </a:solidFill>
              </a:rPr>
              <a:t>, </a:t>
            </a:r>
            <a:r>
              <a:rPr lang="en-US" b="1" dirty="0" smtClean="0">
                <a:solidFill>
                  <a:schemeClr val="tx1"/>
                </a:solidFill>
                <a:hlinkClick r:id="rId18" tooltip="Information deficit model"/>
              </a:rPr>
              <a:t>Information deficit model</a:t>
            </a:r>
            <a:r>
              <a:rPr lang="en-US" b="1" dirty="0" smtClean="0">
                <a:solidFill>
                  <a:schemeClr val="tx1"/>
                </a:solidFill>
              </a:rPr>
              <a:t>, </a:t>
            </a:r>
            <a:r>
              <a:rPr lang="en-US" b="1" dirty="0" smtClean="0">
                <a:solidFill>
                  <a:schemeClr val="tx1"/>
                </a:solidFill>
                <a:hlinkClick r:id="rId19" tooltip="Spiral of silence"/>
              </a:rPr>
              <a:t>Spiral of silence</a:t>
            </a:r>
            <a:r>
              <a:rPr lang="en-US" b="1" dirty="0" smtClean="0">
                <a:solidFill>
                  <a:schemeClr val="tx1"/>
                </a:solidFill>
              </a:rPr>
              <a:t>, </a:t>
            </a:r>
            <a:r>
              <a:rPr lang="en-US" b="1" dirty="0" smtClean="0">
                <a:solidFill>
                  <a:schemeClr val="tx1"/>
                </a:solidFill>
                <a:hlinkClick r:id="rId14" tooltip="Symbolic Convergence Theory"/>
              </a:rPr>
              <a:t>Symbolic Convergence Theory</a:t>
            </a:r>
            <a:r>
              <a:rPr lang="en-US" b="1" dirty="0" smtClean="0">
                <a:solidFill>
                  <a:schemeClr val="tx1"/>
                </a:solidFill>
              </a:rPr>
              <a:t>…</a:t>
            </a:r>
          </a:p>
          <a:p>
            <a:pPr lvl="0"/>
            <a:r>
              <a:rPr lang="en-US" b="1" dirty="0" smtClean="0">
                <a:solidFill>
                  <a:schemeClr val="tx1"/>
                </a:solidFill>
              </a:rPr>
              <a:t>Culture: </a:t>
            </a:r>
            <a:r>
              <a:rPr lang="en-US" b="1" dirty="0" smtClean="0">
                <a:solidFill>
                  <a:schemeClr val="tx1"/>
                </a:solidFill>
                <a:hlinkClick r:id="rId20" tooltip="Speech Code Theory"/>
              </a:rPr>
              <a:t>Speech Codes Theory</a:t>
            </a:r>
            <a:r>
              <a:rPr lang="en-US" b="1" dirty="0" smtClean="0">
                <a:solidFill>
                  <a:schemeClr val="tx1"/>
                </a:solidFill>
              </a:rPr>
              <a:t>, </a:t>
            </a:r>
            <a:r>
              <a:rPr lang="en-US" b="1" dirty="0" smtClean="0">
                <a:solidFill>
                  <a:schemeClr val="tx1"/>
                </a:solidFill>
                <a:hlinkClick r:id="rId21" tooltip="Face Negotiation Theory"/>
              </a:rPr>
              <a:t>Face-saving Theory</a:t>
            </a:r>
            <a:r>
              <a:rPr lang="en-US" b="1" dirty="0" smtClean="0">
                <a:solidFill>
                  <a:schemeClr val="tx1"/>
                </a:solidFill>
              </a:rPr>
              <a:t>…</a:t>
            </a:r>
          </a:p>
          <a:p>
            <a:pPr lvl="0"/>
            <a:r>
              <a:rPr lang="en-US" b="1" dirty="0" smtClean="0">
                <a:solidFill>
                  <a:schemeClr val="tx1"/>
                </a:solidFill>
              </a:rPr>
              <a:t>Making social worlds: </a:t>
            </a:r>
            <a:r>
              <a:rPr lang="en-US" b="1" dirty="0" smtClean="0">
                <a:solidFill>
                  <a:schemeClr val="tx1"/>
                </a:solidFill>
                <a:hlinkClick r:id="rId7" tooltip="Coordinated Management of Meaning"/>
              </a:rPr>
              <a:t>Coordinated Management of Meaning</a:t>
            </a:r>
            <a:r>
              <a:rPr lang="en-US" b="1" dirty="0" smtClean="0">
                <a:solidFill>
                  <a:schemeClr val="tx1"/>
                </a:solidFill>
              </a:rPr>
              <a:t>, </a:t>
            </a:r>
            <a:r>
              <a:rPr lang="en-US" b="1" dirty="0" smtClean="0">
                <a:solidFill>
                  <a:schemeClr val="tx1"/>
                </a:solidFill>
                <a:hlinkClick r:id="rId22" tooltip="Symbolic Interactionism"/>
              </a:rPr>
              <a:t>Symbolic Interactionism</a:t>
            </a:r>
            <a:r>
              <a:rPr lang="en-US" b="1" dirty="0" smtClean="0">
                <a:solidFill>
                  <a:schemeClr val="tx1"/>
                </a:solidFill>
              </a:rPr>
              <a:t>…</a:t>
            </a:r>
          </a:p>
          <a:p>
            <a:pPr lvl="0"/>
            <a:r>
              <a:rPr lang="en-US" b="1" dirty="0" smtClean="0">
                <a:solidFill>
                  <a:schemeClr val="tx1"/>
                </a:solidFill>
              </a:rPr>
              <a:t>Science Communication: </a:t>
            </a:r>
            <a:r>
              <a:rPr lang="en-US" b="1" dirty="0" smtClean="0">
                <a:solidFill>
                  <a:schemeClr val="tx1"/>
                </a:solidFill>
                <a:hlinkClick r:id="rId23" tooltip="Gateway Belief Model"/>
              </a:rPr>
              <a:t>Gateway Belief Model</a:t>
            </a:r>
            <a:r>
              <a:rPr lang="en-US" b="1" dirty="0" smtClean="0">
                <a:solidFill>
                  <a:schemeClr val="tx1"/>
                </a:solidFill>
              </a:rPr>
              <a:t>…</a:t>
            </a:r>
            <a:endParaRPr lang="en-US" b="1" dirty="0">
              <a:solidFill>
                <a:schemeClr val="tx1"/>
              </a:solidFill>
            </a:endParaRPr>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8</a:t>
            </a:fld>
            <a:endParaRPr lang="fr-FR"/>
          </a:p>
        </p:txBody>
      </p:sp>
    </p:spTree>
    <p:extLst>
      <p:ext uri="{BB962C8B-B14F-4D97-AF65-F5344CB8AC3E}">
        <p14:creationId xmlns:p14="http://schemas.microsoft.com/office/powerpoint/2010/main" val="120705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6" y="624110"/>
            <a:ext cx="5066924" cy="371771"/>
          </a:xfrm>
        </p:spPr>
        <p:txBody>
          <a:bodyPr>
            <a:normAutofit fontScale="90000"/>
          </a:bodyPr>
          <a:lstStyle/>
          <a:p>
            <a:r>
              <a:rPr lang="fr-FR" sz="2000" b="1" dirty="0" smtClean="0"/>
              <a:t>List of communication </a:t>
            </a:r>
            <a:r>
              <a:rPr lang="fr-FR" sz="2000" b="1" dirty="0" err="1" smtClean="0"/>
              <a:t>theories</a:t>
            </a:r>
            <a:r>
              <a:rPr lang="fr-FR" sz="2000" b="1" dirty="0" smtClean="0"/>
              <a:t>:</a:t>
            </a:r>
            <a:br>
              <a:rPr lang="fr-FR" sz="2000" b="1" dirty="0" smtClean="0"/>
            </a:br>
            <a:endParaRPr lang="en-US" sz="2000" b="1" dirty="0"/>
          </a:p>
        </p:txBody>
      </p:sp>
      <p:sp>
        <p:nvSpPr>
          <p:cNvPr id="3" name="Content Placeholder 2"/>
          <p:cNvSpPr>
            <a:spLocks noGrp="1"/>
          </p:cNvSpPr>
          <p:nvPr>
            <p:ph idx="1"/>
          </p:nvPr>
        </p:nvSpPr>
        <p:spPr>
          <a:xfrm>
            <a:off x="1982710" y="1520982"/>
            <a:ext cx="6726724" cy="4390240"/>
          </a:xfrm>
        </p:spPr>
        <p:txBody>
          <a:bodyPr>
            <a:noAutofit/>
          </a:bodyPr>
          <a:lstStyle/>
          <a:p>
            <a:r>
              <a:rPr lang="en-US" sz="1400" b="1" dirty="0"/>
              <a:t>Adaptive Structuration Theory</a:t>
            </a:r>
          </a:p>
          <a:p>
            <a:r>
              <a:rPr lang="en-US" sz="1400" b="1" dirty="0"/>
              <a:t>Agenda-Setting Theory</a:t>
            </a:r>
          </a:p>
          <a:p>
            <a:r>
              <a:rPr lang="en-US" sz="1400" b="1" dirty="0" smtClean="0"/>
              <a:t>Argumentation </a:t>
            </a:r>
            <a:r>
              <a:rPr lang="en-US" sz="1400" b="1" dirty="0"/>
              <a:t>Theory</a:t>
            </a:r>
          </a:p>
          <a:p>
            <a:r>
              <a:rPr lang="en-US" sz="1400" b="1" dirty="0" smtClean="0"/>
              <a:t>Attribution </a:t>
            </a:r>
            <a:r>
              <a:rPr lang="en-US" sz="1400" b="1" dirty="0"/>
              <a:t>Theory</a:t>
            </a:r>
          </a:p>
          <a:p>
            <a:r>
              <a:rPr lang="en-US" sz="1400" b="1" dirty="0"/>
              <a:t>Classical Rhetoric </a:t>
            </a:r>
            <a:r>
              <a:rPr lang="en-US" sz="1400" b="1" dirty="0" smtClean="0"/>
              <a:t>Theory</a:t>
            </a:r>
            <a:endParaRPr lang="en-US" sz="1400" b="1" dirty="0"/>
          </a:p>
          <a:p>
            <a:r>
              <a:rPr lang="en-US" sz="1400" b="1" dirty="0"/>
              <a:t>Cognitive Dissonance theory</a:t>
            </a:r>
          </a:p>
          <a:p>
            <a:r>
              <a:rPr lang="en-US" sz="1400" b="1" dirty="0"/>
              <a:t>Computer Mediated Communication</a:t>
            </a:r>
          </a:p>
          <a:p>
            <a:r>
              <a:rPr lang="en-US" sz="1400" b="1" dirty="0"/>
              <a:t>Contextual Design </a:t>
            </a:r>
            <a:r>
              <a:rPr lang="en-US" sz="1400" b="1" dirty="0" smtClean="0"/>
              <a:t>Theory</a:t>
            </a:r>
            <a:endParaRPr lang="en-US" sz="1400" b="1" dirty="0"/>
          </a:p>
          <a:p>
            <a:r>
              <a:rPr lang="en-US" sz="1400" b="1" dirty="0"/>
              <a:t>Coordinated Management of Meaning</a:t>
            </a:r>
          </a:p>
          <a:p>
            <a:r>
              <a:rPr lang="en-US" sz="1400" b="1" dirty="0"/>
              <a:t>Cultivation Theory</a:t>
            </a:r>
          </a:p>
          <a:p>
            <a:r>
              <a:rPr lang="en-US" sz="1400" b="1" dirty="0"/>
              <a:t>Dependency Theory</a:t>
            </a:r>
          </a:p>
          <a:p>
            <a:r>
              <a:rPr lang="en-US" sz="1400" b="1" dirty="0" smtClean="0"/>
              <a:t>Framing Theory</a:t>
            </a:r>
            <a:endParaRPr lang="en-US" sz="1400" b="1" dirty="0"/>
          </a:p>
          <a:p>
            <a:endParaRPr lang="en-US" sz="1400" b="1" dirty="0"/>
          </a:p>
        </p:txBody>
      </p:sp>
      <p:sp>
        <p:nvSpPr>
          <p:cNvPr id="6" name="Slide Number Placeholder 5"/>
          <p:cNvSpPr>
            <a:spLocks noGrp="1"/>
          </p:cNvSpPr>
          <p:nvPr>
            <p:ph type="sldNum" sz="quarter" idx="12"/>
          </p:nvPr>
        </p:nvSpPr>
        <p:spPr/>
        <p:txBody>
          <a:bodyPr/>
          <a:lstStyle/>
          <a:p>
            <a:pPr>
              <a:defRPr/>
            </a:pPr>
            <a:fld id="{A5ADB204-01F2-D347-A6B7-DE190ADCE0C6}" type="slidenum">
              <a:rPr lang="fr-FR" smtClean="0"/>
              <a:pPr>
                <a:defRPr/>
              </a:pPr>
              <a:t>9</a:t>
            </a:fld>
            <a:endParaRPr lang="fr-FR"/>
          </a:p>
        </p:txBody>
      </p:sp>
    </p:spTree>
    <p:extLst>
      <p:ext uri="{BB962C8B-B14F-4D97-AF65-F5344CB8AC3E}">
        <p14:creationId xmlns:p14="http://schemas.microsoft.com/office/powerpoint/2010/main" val="2954395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1104</TotalTime>
  <Words>1456</Words>
  <Application>Microsoft Office PowerPoint</Application>
  <PresentationFormat>On-screen Show (4:3)</PresentationFormat>
  <Paragraphs>248</Paragraphs>
  <Slides>43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ＭＳ Ｐゴシック</vt:lpstr>
      <vt:lpstr>Arial</vt:lpstr>
      <vt:lpstr>Arial Narrow</vt:lpstr>
      <vt:lpstr>Century Gothic</vt:lpstr>
      <vt:lpstr>Symbol</vt:lpstr>
      <vt:lpstr>Tahoma</vt:lpstr>
      <vt:lpstr>Times New Roman</vt:lpstr>
      <vt:lpstr>Wingdings 3</vt:lpstr>
      <vt:lpstr>ヒラギノ角ゴ Pro W3</vt:lpstr>
      <vt:lpstr>Wisp</vt:lpstr>
      <vt:lpstr>The Theoretical approaches in SIC   </vt:lpstr>
      <vt:lpstr>PowerPoint Presentation</vt:lpstr>
      <vt:lpstr>1 – La thèse comme art de se poser des questions, liées à l’obligation de distanciation </vt:lpstr>
      <vt:lpstr>Obligations:</vt:lpstr>
      <vt:lpstr>Criticism is regular against the pseudo non-cumulative knowledge: </vt:lpstr>
      <vt:lpstr>The importance of theories:</vt:lpstr>
      <vt:lpstr>2- The theoretical approaches:  Craig identifies seven different traditions of Communication Theory and outlines how each one of them would engage the others in dialogue:  (Robert T Craig,1999)  </vt:lpstr>
      <vt:lpstr>   Approaches of Communication and their theories:</vt:lpstr>
      <vt:lpstr>List of communication theories: </vt:lpstr>
      <vt:lpstr>PowerPoint Presentation</vt:lpstr>
      <vt:lpstr>PowerPoint Presentation</vt:lpstr>
      <vt:lpstr>PowerPoint Presentation</vt:lpstr>
      <vt:lpstr>PowerPoint Presentation</vt:lpstr>
      <vt:lpstr>PowerPoint Presentation</vt:lpstr>
      <vt:lpstr>PowerPoint Presentation</vt:lpstr>
      <vt:lpstr>Stage 2</vt:lpstr>
      <vt:lpstr>Stage 3</vt:lpstr>
      <vt:lpstr>5-The Social Media Theories and Models :</vt:lpstr>
      <vt:lpstr>PowerPoint Presentation</vt:lpstr>
      <vt:lpstr>PowerPoint Presentation</vt:lpstr>
      <vt:lpstr>PowerPoint Presentation</vt:lpstr>
      <vt:lpstr>Stage 4  Modern applications of uses and gratifications research:        Mobile phone usage:</vt:lpstr>
      <vt:lpstr>Internet usage:</vt:lpstr>
      <vt:lpstr>Social media usage:</vt:lpstr>
      <vt:lpstr>     Web 2.0 has modified the communication ecosystem and this calls into question certain points of the Lazarsfeld model:     </vt:lpstr>
      <vt:lpstr>  </vt:lpstr>
      <vt:lpstr>PowerPoint Presentation</vt:lpstr>
      <vt:lpstr>PowerPoint Presentation</vt:lpstr>
      <vt:lpstr>         A : Social Exchange Theory (Thibaut &amp; Kelley, 1952): </vt:lpstr>
      <vt:lpstr>B: Social Penetration Theory (Altman &amp; Taylor, 1973) : </vt:lpstr>
      <vt:lpstr>C: Expectancy Violation Theory (Burgoon, 1978): </vt:lpstr>
      <vt:lpstr>6- New horizons: </vt:lpstr>
      <vt:lpstr>PowerPoint Presentation</vt:lpstr>
      <vt:lpstr>PowerPoint Presentation</vt:lpstr>
      <vt:lpstr>PowerPoint Presentation</vt:lpstr>
      <vt:lpstr>PowerPoint Presentation</vt:lpstr>
      <vt:lpstr>PowerPoint Presentation</vt:lpstr>
      <vt:lpstr>PowerPoint Presentation</vt:lpstr>
      <vt:lpstr>Popular Topics Discussed in Social Media Literature: </vt:lpstr>
      <vt:lpstr>PowerPoint Presentation</vt:lpstr>
      <vt:lpstr>Conclusion:  The researcher is faced with two risks: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de la recherche en sciences de l’information et de la communication  L’exemple de la reconstitution de la naissance des SIC en France</dc:title>
  <dc:creator>MayAbdallah</dc:creator>
  <cp:lastModifiedBy>MayAbdallah</cp:lastModifiedBy>
  <cp:revision>160</cp:revision>
  <dcterms:modified xsi:type="dcterms:W3CDTF">2019-06-21T21:09:38Z</dcterms:modified>
</cp:coreProperties>
</file>