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9" r:id="rId1"/>
  </p:sldMasterIdLst>
  <p:sldIdLst>
    <p:sldId id="260" r:id="rId2"/>
    <p:sldId id="317" r:id="rId3"/>
    <p:sldId id="256" r:id="rId4"/>
    <p:sldId id="262" r:id="rId5"/>
    <p:sldId id="258" r:id="rId6"/>
    <p:sldId id="257" r:id="rId7"/>
    <p:sldId id="261" r:id="rId8"/>
    <p:sldId id="321" r:id="rId9"/>
    <p:sldId id="315" r:id="rId10"/>
    <p:sldId id="320" r:id="rId11"/>
    <p:sldId id="327" r:id="rId12"/>
    <p:sldId id="326" r:id="rId13"/>
    <p:sldId id="314" r:id="rId14"/>
    <p:sldId id="325" r:id="rId15"/>
    <p:sldId id="323" r:id="rId16"/>
    <p:sldId id="330" r:id="rId17"/>
    <p:sldId id="319" r:id="rId18"/>
    <p:sldId id="328" r:id="rId19"/>
    <p:sldId id="329" r:id="rId20"/>
    <p:sldId id="316" r:id="rId21"/>
    <p:sldId id="324" r:id="rId22"/>
    <p:sldId id="322" r:id="rId23"/>
    <p:sldId id="263" r:id="rId24"/>
    <p:sldId id="264" r:id="rId25"/>
    <p:sldId id="266" r:id="rId26"/>
    <p:sldId id="309" r:id="rId27"/>
    <p:sldId id="268" r:id="rId28"/>
    <p:sldId id="269" r:id="rId29"/>
    <p:sldId id="270" r:id="rId30"/>
    <p:sldId id="272" r:id="rId31"/>
    <p:sldId id="273" r:id="rId32"/>
    <p:sldId id="274" r:id="rId33"/>
    <p:sldId id="275" r:id="rId34"/>
    <p:sldId id="277" r:id="rId35"/>
    <p:sldId id="279" r:id="rId36"/>
    <p:sldId id="282" r:id="rId37"/>
    <p:sldId id="310" r:id="rId38"/>
    <p:sldId id="313" r:id="rId39"/>
    <p:sldId id="311" r:id="rId40"/>
    <p:sldId id="312" r:id="rId41"/>
    <p:sldId id="296" r:id="rId42"/>
    <p:sldId id="297" r:id="rId43"/>
    <p:sldId id="301" r:id="rId44"/>
    <p:sldId id="306" r:id="rId45"/>
    <p:sldId id="302" r:id="rId46"/>
    <p:sldId id="305" r:id="rId47"/>
    <p:sldId id="304" r:id="rId48"/>
    <p:sldId id="30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6" autoAdjust="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0D29A3C-1E39-4B72-850D-FF60508BAFAE}" type="datetimeFigureOut">
              <a:rPr lang="en-US" smtClean="0"/>
              <a:t>7/2/2017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3330772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11184238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34806497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987584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14341446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D29A3C-1E39-4B72-850D-FF60508BAFAE}" type="datetimeFigureOut">
              <a:rPr lang="en-US" smtClean="0"/>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0630567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D29A3C-1E39-4B72-850D-FF60508BAFAE}" type="datetimeFigureOut">
              <a:rPr lang="en-US" smtClean="0"/>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1918497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D29A3C-1E39-4B72-850D-FF60508BAFAE}"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2193675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D29A3C-1E39-4B72-850D-FF60508BAFAE}"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7747303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D29A3C-1E39-4B72-850D-FF60508BAFAE}"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2889585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29A3C-1E39-4B72-850D-FF60508BAFAE}"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32053534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1412148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D29A3C-1E39-4B72-850D-FF60508BAFAE}" type="datetimeFigureOut">
              <a:rPr lang="en-US" smtClean="0"/>
              <a:t>7/2/2017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17198194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D29A3C-1E39-4B72-850D-FF60508BAFAE}" type="datetimeFigureOut">
              <a:rPr lang="en-US" smtClean="0"/>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559730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29A3C-1E39-4B72-850D-FF60508BAFAE}" type="datetimeFigureOut">
              <a:rPr lang="en-US" smtClean="0"/>
              <a:t>7/2/2017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17955250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38587801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9A3C-1E39-4B72-850D-FF60508BAFAE}"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FAD42-A1A0-43D8-95F9-5402F7614578}" type="slidenum">
              <a:rPr lang="en-US" smtClean="0"/>
              <a:t>‹#›</a:t>
            </a:fld>
            <a:endParaRPr lang="en-US"/>
          </a:p>
        </p:txBody>
      </p:sp>
    </p:spTree>
    <p:extLst>
      <p:ext uri="{BB962C8B-B14F-4D97-AF65-F5344CB8AC3E}">
        <p14:creationId xmlns:p14="http://schemas.microsoft.com/office/powerpoint/2010/main" val="2357854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D29A3C-1E39-4B72-850D-FF60508BAFAE}" type="datetimeFigureOut">
              <a:rPr lang="en-US" smtClean="0"/>
              <a:t>7/2/2017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2FAD42-A1A0-43D8-95F9-5402F7614578}" type="slidenum">
              <a:rPr lang="en-US" smtClean="0"/>
              <a:t>‹#›</a:t>
            </a:fld>
            <a:endParaRPr lang="en-US"/>
          </a:p>
        </p:txBody>
      </p:sp>
    </p:spTree>
    <p:extLst>
      <p:ext uri="{BB962C8B-B14F-4D97-AF65-F5344CB8AC3E}">
        <p14:creationId xmlns:p14="http://schemas.microsoft.com/office/powerpoint/2010/main" val="1993929700"/>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441" r:id="rId12"/>
    <p:sldLayoutId id="2147484442" r:id="rId13"/>
    <p:sldLayoutId id="2147484443" r:id="rId14"/>
    <p:sldLayoutId id="2147484444" r:id="rId15"/>
    <p:sldLayoutId id="2147484445" r:id="rId16"/>
    <p:sldLayoutId id="2147484446" r:id="rId17"/>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885" y="897925"/>
            <a:ext cx="7092116" cy="5385180"/>
          </a:xfrm>
        </p:spPr>
        <p:txBody>
          <a:bodyPr>
            <a:normAutofit/>
          </a:bodyPr>
          <a:lstStyle/>
          <a:p>
            <a:pPr algn="ctr" rtl="1"/>
            <a:r>
              <a:rPr lang="ar-LB" b="1" u="sng" dirty="0" smtClean="0">
                <a:latin typeface="Sakkal Majalla" panose="02000000000000000000" pitchFamily="2" charset="-78"/>
                <a:cs typeface="Sakkal Majalla" panose="02000000000000000000" pitchFamily="2" charset="-78"/>
              </a:rPr>
              <a:t>«سلطة </a:t>
            </a:r>
            <a:r>
              <a:rPr lang="ar-LB" b="1" u="sng" dirty="0">
                <a:latin typeface="Sakkal Majalla" panose="02000000000000000000" pitchFamily="2" charset="-78"/>
                <a:cs typeface="Sakkal Majalla" panose="02000000000000000000" pitchFamily="2" charset="-78"/>
              </a:rPr>
              <a:t>الجمهور في الإعلام </a:t>
            </a:r>
            <a:r>
              <a:rPr lang="ar-LB" b="1" u="sng" dirty="0" smtClean="0">
                <a:latin typeface="Sakkal Majalla" panose="02000000000000000000" pitchFamily="2" charset="-78"/>
                <a:cs typeface="Sakkal Majalla" panose="02000000000000000000" pitchFamily="2" charset="-78"/>
              </a:rPr>
              <a:t>الجديد»</a:t>
            </a:r>
            <a:r>
              <a:rPr lang="ar-LB" b="1" dirty="0" smtClean="0">
                <a:latin typeface="Sakkal Majalla" panose="02000000000000000000" pitchFamily="2" charset="-78"/>
                <a:cs typeface="Sakkal Majalla" panose="02000000000000000000" pitchFamily="2" charset="-78"/>
              </a:rPr>
              <a:t/>
            </a:r>
            <a:br>
              <a:rPr lang="ar-LB" b="1" dirty="0" smtClean="0">
                <a:latin typeface="Sakkal Majalla" panose="02000000000000000000" pitchFamily="2" charset="-78"/>
                <a:cs typeface="Sakkal Majalla" panose="02000000000000000000" pitchFamily="2" charset="-78"/>
              </a:rPr>
            </a:br>
            <a:r>
              <a:rPr lang="ar-LB" b="1" dirty="0" smtClean="0">
                <a:latin typeface="Sakkal Majalla" panose="02000000000000000000" pitchFamily="2" charset="-78"/>
                <a:cs typeface="Sakkal Majalla" panose="02000000000000000000" pitchFamily="2" charset="-78"/>
              </a:rPr>
              <a:t/>
            </a:r>
            <a:br>
              <a:rPr lang="ar-LB" b="1" dirty="0" smtClean="0">
                <a:latin typeface="Sakkal Majalla" panose="02000000000000000000" pitchFamily="2" charset="-78"/>
                <a:cs typeface="Sakkal Majalla" panose="02000000000000000000" pitchFamily="2" charset="-78"/>
              </a:rPr>
            </a:br>
            <a:r>
              <a:rPr lang="ar-LB" b="1" dirty="0">
                <a:latin typeface="Sakkal Majalla" panose="02000000000000000000" pitchFamily="2" charset="-78"/>
                <a:cs typeface="Sakkal Majalla" panose="02000000000000000000" pitchFamily="2" charset="-78"/>
              </a:rPr>
              <a:t/>
            </a:r>
            <a:br>
              <a:rPr lang="ar-LB" b="1" dirty="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
            </a:r>
            <a:br>
              <a:rPr lang="en-US" dirty="0">
                <a:latin typeface="Sakkal Majalla" panose="02000000000000000000" pitchFamily="2" charset="-78"/>
                <a:cs typeface="Sakkal Majalla" panose="02000000000000000000" pitchFamily="2" charset="-78"/>
              </a:rPr>
            </a:br>
            <a:r>
              <a:rPr lang="ar-LB" b="1" dirty="0">
                <a:latin typeface="Sakkal Majalla" panose="02000000000000000000" pitchFamily="2" charset="-78"/>
                <a:cs typeface="Sakkal Majalla" panose="02000000000000000000" pitchFamily="2" charset="-78"/>
              </a:rPr>
              <a:t>أ.د.مي </a:t>
            </a:r>
            <a:r>
              <a:rPr lang="ar-LB" b="1" dirty="0" smtClean="0">
                <a:latin typeface="Sakkal Majalla" panose="02000000000000000000" pitchFamily="2" charset="-78"/>
                <a:cs typeface="Sakkal Majalla" panose="02000000000000000000" pitchFamily="2" charset="-78"/>
              </a:rPr>
              <a:t>العبدالله</a:t>
            </a:r>
            <a:br>
              <a:rPr lang="ar-LB" b="1" dirty="0" smtClean="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
            </a:r>
            <a:br>
              <a:rPr lang="en-US" dirty="0">
                <a:latin typeface="Sakkal Majalla" panose="02000000000000000000" pitchFamily="2" charset="-78"/>
                <a:cs typeface="Sakkal Majalla" panose="02000000000000000000" pitchFamily="2" charset="-78"/>
              </a:rPr>
            </a:br>
            <a:r>
              <a:rPr lang="ar-LB" sz="3100" b="1" dirty="0">
                <a:latin typeface="Sakkal Majalla" panose="02000000000000000000" pitchFamily="2" charset="-78"/>
                <a:cs typeface="Sakkal Majalla" panose="02000000000000000000" pitchFamily="2" charset="-78"/>
              </a:rPr>
              <a:t>الجامعة </a:t>
            </a:r>
            <a:r>
              <a:rPr lang="ar-LB" sz="3100" b="1" dirty="0" smtClean="0">
                <a:latin typeface="Sakkal Majalla" panose="02000000000000000000" pitchFamily="2" charset="-78"/>
                <a:cs typeface="Sakkal Majalla" panose="02000000000000000000" pitchFamily="2" charset="-78"/>
              </a:rPr>
              <a:t>اللبنانية</a:t>
            </a:r>
            <a:r>
              <a:rPr lang="ar-LB" b="1" dirty="0" smtClean="0">
                <a:latin typeface="Sakkal Majalla" panose="02000000000000000000" pitchFamily="2" charset="-78"/>
                <a:cs typeface="Sakkal Majalla" panose="02000000000000000000" pitchFamily="2" charset="-78"/>
              </a:rPr>
              <a:t/>
            </a:r>
            <a:br>
              <a:rPr lang="ar-LB" b="1" dirty="0" smtClean="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
            </a:r>
            <a:br>
              <a:rPr lang="en-US" dirty="0">
                <a:latin typeface="Sakkal Majalla" panose="02000000000000000000" pitchFamily="2" charset="-78"/>
                <a:cs typeface="Sakkal Majalla" panose="02000000000000000000" pitchFamily="2" charset="-78"/>
              </a:rPr>
            </a:br>
            <a:r>
              <a:rPr lang="ar-LB" dirty="0" smtClean="0">
                <a:latin typeface="Sakkal Majalla" panose="02000000000000000000" pitchFamily="2" charset="-78"/>
                <a:cs typeface="Sakkal Majalla" panose="02000000000000000000" pitchFamily="2" charset="-78"/>
              </a:rPr>
              <a:t>رئيسة </a:t>
            </a:r>
            <a:r>
              <a:rPr lang="ar-LB" sz="2800" b="1" dirty="0" smtClean="0">
                <a:latin typeface="Sakkal Majalla" panose="02000000000000000000" pitchFamily="2" charset="-78"/>
                <a:cs typeface="Sakkal Majalla" panose="02000000000000000000" pitchFamily="2" charset="-78"/>
              </a:rPr>
              <a:t>الرابطة </a:t>
            </a:r>
            <a:r>
              <a:rPr lang="ar-LB" sz="2800" b="1" dirty="0">
                <a:latin typeface="Sakkal Majalla" panose="02000000000000000000" pitchFamily="2" charset="-78"/>
                <a:cs typeface="Sakkal Majalla" panose="02000000000000000000" pitchFamily="2" charset="-78"/>
              </a:rPr>
              <a:t>العربية للبحث العلمي وعلوم </a:t>
            </a:r>
            <a:r>
              <a:rPr lang="ar-LB" sz="2800" b="1" dirty="0" smtClean="0">
                <a:latin typeface="Sakkal Majalla" panose="02000000000000000000" pitchFamily="2" charset="-78"/>
                <a:cs typeface="Sakkal Majalla" panose="02000000000000000000" pitchFamily="2" charset="-78"/>
              </a:rPr>
              <a:t>الاتصال</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082" y="2497626"/>
            <a:ext cx="4118918" cy="18002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 y="2497626"/>
            <a:ext cx="3462911" cy="1800225"/>
          </a:xfrm>
          <a:prstGeom prst="rect">
            <a:avLst/>
          </a:prstGeom>
        </p:spPr>
      </p:pic>
    </p:spTree>
    <p:extLst>
      <p:ext uri="{BB962C8B-B14F-4D97-AF65-F5344CB8AC3E}">
        <p14:creationId xmlns:p14="http://schemas.microsoft.com/office/powerpoint/2010/main" val="38170268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85" y="0"/>
            <a:ext cx="9003323" cy="6858000"/>
          </a:xfrm>
          <a:prstGeom prst="rect">
            <a:avLst/>
          </a:prstGeom>
        </p:spPr>
      </p:pic>
    </p:spTree>
    <p:extLst>
      <p:ext uri="{BB962C8B-B14F-4D97-AF65-F5344CB8AC3E}">
        <p14:creationId xmlns:p14="http://schemas.microsoft.com/office/powerpoint/2010/main" val="1300374205"/>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660" y="0"/>
            <a:ext cx="8625016" cy="6858000"/>
          </a:xfrm>
          <a:prstGeom prst="rect">
            <a:avLst/>
          </a:prstGeom>
        </p:spPr>
      </p:pic>
    </p:spTree>
    <p:extLst>
      <p:ext uri="{BB962C8B-B14F-4D97-AF65-F5344CB8AC3E}">
        <p14:creationId xmlns:p14="http://schemas.microsoft.com/office/powerpoint/2010/main" val="1874098745"/>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93" y="0"/>
            <a:ext cx="9667630" cy="6858000"/>
          </a:xfrm>
          <a:prstGeom prst="rect">
            <a:avLst/>
          </a:prstGeom>
        </p:spPr>
      </p:pic>
    </p:spTree>
    <p:extLst>
      <p:ext uri="{BB962C8B-B14F-4D97-AF65-F5344CB8AC3E}">
        <p14:creationId xmlns:p14="http://schemas.microsoft.com/office/powerpoint/2010/main" val="1669749983"/>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0"/>
            <a:ext cx="9525000" cy="6857999"/>
          </a:xfrm>
          <a:prstGeom prst="rect">
            <a:avLst/>
          </a:prstGeom>
        </p:spPr>
      </p:pic>
    </p:spTree>
    <p:extLst>
      <p:ext uri="{BB962C8B-B14F-4D97-AF65-F5344CB8AC3E}">
        <p14:creationId xmlns:p14="http://schemas.microsoft.com/office/powerpoint/2010/main" val="2889928531"/>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169" y="0"/>
            <a:ext cx="9566031" cy="6858000"/>
          </a:xfrm>
          <a:prstGeom prst="rect">
            <a:avLst/>
          </a:prstGeom>
        </p:spPr>
      </p:pic>
    </p:spTree>
    <p:extLst>
      <p:ext uri="{BB962C8B-B14F-4D97-AF65-F5344CB8AC3E}">
        <p14:creationId xmlns:p14="http://schemas.microsoft.com/office/powerpoint/2010/main" val="4274638702"/>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615" y="0"/>
            <a:ext cx="9847385" cy="6857999"/>
          </a:xfrm>
          <a:prstGeom prst="rect">
            <a:avLst/>
          </a:prstGeom>
        </p:spPr>
      </p:pic>
    </p:spTree>
    <p:extLst>
      <p:ext uri="{BB962C8B-B14F-4D97-AF65-F5344CB8AC3E}">
        <p14:creationId xmlns:p14="http://schemas.microsoft.com/office/powerpoint/2010/main" val="769929465"/>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96" y="0"/>
            <a:ext cx="9498227" cy="6858000"/>
          </a:xfrm>
          <a:prstGeom prst="rect">
            <a:avLst/>
          </a:prstGeom>
        </p:spPr>
      </p:pic>
    </p:spTree>
    <p:extLst>
      <p:ext uri="{BB962C8B-B14F-4D97-AF65-F5344CB8AC3E}">
        <p14:creationId xmlns:p14="http://schemas.microsoft.com/office/powerpoint/2010/main" val="1874022326"/>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016" y="0"/>
            <a:ext cx="9722338" cy="6858000"/>
          </a:xfrm>
          <a:prstGeom prst="rect">
            <a:avLst/>
          </a:prstGeom>
        </p:spPr>
      </p:pic>
    </p:spTree>
    <p:extLst>
      <p:ext uri="{BB962C8B-B14F-4D97-AF65-F5344CB8AC3E}">
        <p14:creationId xmlns:p14="http://schemas.microsoft.com/office/powerpoint/2010/main" val="3382876642"/>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37" y="0"/>
            <a:ext cx="9275805" cy="6858000"/>
          </a:xfrm>
          <a:prstGeom prst="rect">
            <a:avLst/>
          </a:prstGeom>
        </p:spPr>
      </p:pic>
    </p:spTree>
    <p:extLst>
      <p:ext uri="{BB962C8B-B14F-4D97-AF65-F5344CB8AC3E}">
        <p14:creationId xmlns:p14="http://schemas.microsoft.com/office/powerpoint/2010/main" val="3548851388"/>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005" y="0"/>
            <a:ext cx="9671222" cy="6858000"/>
          </a:xfrm>
          <a:prstGeom prst="rect">
            <a:avLst/>
          </a:prstGeom>
        </p:spPr>
      </p:pic>
    </p:spTree>
    <p:extLst>
      <p:ext uri="{BB962C8B-B14F-4D97-AF65-F5344CB8AC3E}">
        <p14:creationId xmlns:p14="http://schemas.microsoft.com/office/powerpoint/2010/main" val="3064666321"/>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0"/>
            <a:ext cx="9525000" cy="6858000"/>
          </a:xfrm>
          <a:prstGeom prst="rect">
            <a:avLst/>
          </a:prstGeom>
        </p:spPr>
      </p:pic>
    </p:spTree>
    <p:extLst>
      <p:ext uri="{BB962C8B-B14F-4D97-AF65-F5344CB8AC3E}">
        <p14:creationId xmlns:p14="http://schemas.microsoft.com/office/powerpoint/2010/main" val="2995216281"/>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015" y="0"/>
            <a:ext cx="9980246" cy="6858000"/>
          </a:xfrm>
          <a:prstGeom prst="rect">
            <a:avLst/>
          </a:prstGeom>
        </p:spPr>
      </p:pic>
    </p:spTree>
    <p:extLst>
      <p:ext uri="{BB962C8B-B14F-4D97-AF65-F5344CB8AC3E}">
        <p14:creationId xmlns:p14="http://schemas.microsoft.com/office/powerpoint/2010/main" val="2723289102"/>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93" y="0"/>
            <a:ext cx="8737600" cy="6858000"/>
          </a:xfrm>
          <a:prstGeom prst="rect">
            <a:avLst/>
          </a:prstGeom>
        </p:spPr>
      </p:pic>
    </p:spTree>
    <p:extLst>
      <p:ext uri="{BB962C8B-B14F-4D97-AF65-F5344CB8AC3E}">
        <p14:creationId xmlns:p14="http://schemas.microsoft.com/office/powerpoint/2010/main" val="3467126563"/>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1" y="0"/>
            <a:ext cx="9495692" cy="6858000"/>
          </a:xfrm>
          <a:prstGeom prst="rect">
            <a:avLst/>
          </a:prstGeom>
        </p:spPr>
      </p:pic>
    </p:spTree>
    <p:extLst>
      <p:ext uri="{BB962C8B-B14F-4D97-AF65-F5344CB8AC3E}">
        <p14:creationId xmlns:p14="http://schemas.microsoft.com/office/powerpoint/2010/main" val="3273077268"/>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438" y="769545"/>
            <a:ext cx="10266629" cy="5141677"/>
          </a:xfrm>
        </p:spPr>
        <p:txBody>
          <a:bodyPr>
            <a:noAutofit/>
          </a:bodyPr>
          <a:lstStyle/>
          <a:p>
            <a:pPr algn="r" rtl="1"/>
            <a:r>
              <a:rPr lang="ar-LB" sz="3200" b="1" u="sng" dirty="0" smtClean="0">
                <a:latin typeface="Sakkal Majalla" panose="02000000000000000000" pitchFamily="2" charset="-78"/>
                <a:cs typeface="Sakkal Majalla" panose="02000000000000000000" pitchFamily="2" charset="-78"/>
              </a:rPr>
              <a:t>1- الجدل حول مفهوم </a:t>
            </a:r>
            <a:r>
              <a:rPr lang="en-US" sz="3200" b="1" u="sng" dirty="0" smtClean="0">
                <a:latin typeface="Sakkal Majalla" panose="02000000000000000000" pitchFamily="2" charset="-78"/>
                <a:cs typeface="Sakkal Majalla" panose="02000000000000000000" pitchFamily="2" charset="-78"/>
              </a:rPr>
              <a:t>“</a:t>
            </a:r>
            <a:r>
              <a:rPr lang="ar-LB" sz="3200" b="1" u="sng" dirty="0" smtClean="0">
                <a:latin typeface="Sakkal Majalla" panose="02000000000000000000" pitchFamily="2" charset="-78"/>
                <a:cs typeface="Sakkal Majalla" panose="02000000000000000000" pitchFamily="2" charset="-78"/>
              </a:rPr>
              <a:t>الاعلام الجديد</a:t>
            </a:r>
            <a:r>
              <a:rPr lang="en-US" sz="3200" b="1" u="sng" dirty="0" smtClean="0">
                <a:latin typeface="Sakkal Majalla" panose="02000000000000000000" pitchFamily="2" charset="-78"/>
                <a:cs typeface="Sakkal Majalla" panose="02000000000000000000" pitchFamily="2" charset="-78"/>
              </a:rPr>
              <a:t>”</a:t>
            </a:r>
            <a:r>
              <a:rPr lang="ar-LB" sz="3200" b="1" u="sng" dirty="0" smtClean="0">
                <a:latin typeface="Sakkal Majalla" panose="02000000000000000000" pitchFamily="2" charset="-78"/>
                <a:cs typeface="Sakkal Majalla" panose="02000000000000000000" pitchFamily="2" charset="-78"/>
              </a:rPr>
              <a:t>:</a:t>
            </a:r>
          </a:p>
          <a:p>
            <a:pPr algn="r" rtl="1"/>
            <a:r>
              <a:rPr lang="en-US" sz="3200" b="1" dirty="0" smtClean="0">
                <a:latin typeface="Sakkal Majalla" panose="02000000000000000000" pitchFamily="2" charset="-78"/>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مصطلح</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الجدي</a:t>
            </a:r>
            <a:r>
              <a:rPr lang="ar-LB" sz="3200" b="1" dirty="0" smtClean="0">
                <a:latin typeface="Sakkal Majalla" panose="02000000000000000000" pitchFamily="2" charset="-78"/>
                <a:ea typeface="Tahoma" panose="020B0604030504040204" pitchFamily="34" charset="0"/>
                <a:cs typeface="Sakkal Majalla" panose="02000000000000000000" pitchFamily="2" charset="-78"/>
              </a:rPr>
              <a:t>د</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حديث</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العهد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مثير</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للجدل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لم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يجد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تعريفاً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واحداً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بين</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منظري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العلوم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الانسانية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ar-LB" sz="3200" b="1" dirty="0">
                <a:latin typeface="Sakkal Majalla" panose="02000000000000000000" pitchFamily="2" charset="-78"/>
                <a:ea typeface="Tahoma" panose="020B0604030504040204" pitchFamily="34" charset="0"/>
                <a:cs typeface="Sakkal Majalla" panose="02000000000000000000" pitchFamily="2" charset="-78"/>
              </a:rPr>
              <a:t>والاجتماعية </a:t>
            </a:r>
            <a:r>
              <a:rPr lang="ar-LB" sz="3200" b="1" dirty="0" smtClean="0">
                <a:latin typeface="Sakkal Majalla" panose="02000000000000000000" pitchFamily="2" charset="-78"/>
                <a:ea typeface="Tahoma" panose="020B0604030504040204" pitchFamily="34" charset="0"/>
                <a:cs typeface="Sakkal Majalla" panose="02000000000000000000" pitchFamily="2" charset="-78"/>
              </a:rPr>
              <a:t>بسبب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تداخل</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الآراء</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والاتجاهات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دراسته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ar-LB" sz="3200" b="1" dirty="0">
                <a:latin typeface="Sakkal Majalla" panose="02000000000000000000" pitchFamily="2" charset="-78"/>
                <a:ea typeface="Tahoma" panose="020B0604030504040204" pitchFamily="34" charset="0"/>
                <a:cs typeface="Sakkal Majalla" panose="02000000000000000000" pitchFamily="2" charset="-78"/>
              </a:rPr>
              <a:t>وقد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عكس</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هذا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المصطلح</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البداية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التطور</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التقني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الكبير</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الذي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طرأ</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على</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استخدام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تكنولوجيا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الصوت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والصورة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ولاحقاً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بعد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ثورة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ar-LB" sz="3200" b="1" dirty="0">
                <a:latin typeface="Sakkal Majalla" panose="02000000000000000000" pitchFamily="2" charset="-78"/>
                <a:ea typeface="Tahoma" panose="020B0604030504040204" pitchFamily="34" charset="0"/>
                <a:cs typeface="Sakkal Majalla" panose="02000000000000000000" pitchFamily="2" charset="-78"/>
              </a:rPr>
              <a:t>الإنترنت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ar-LB" sz="3200" b="1" dirty="0">
                <a:latin typeface="Sakkal Majalla" panose="02000000000000000000" pitchFamily="2" charset="-78"/>
                <a:ea typeface="Tahoma" panose="020B0604030504040204" pitchFamily="34" charset="0"/>
                <a:cs typeface="Sakkal Majalla" panose="02000000000000000000" pitchFamily="2" charset="-78"/>
              </a:rPr>
              <a:t>تم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اطلاقه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ar-LB" sz="3200" b="1" dirty="0">
                <a:latin typeface="Sakkal Majalla" panose="02000000000000000000" pitchFamily="2" charset="-78"/>
                <a:ea typeface="Tahoma" panose="020B0604030504040204" pitchFamily="34" charset="0"/>
                <a:cs typeface="Sakkal Majalla" panose="02000000000000000000" pitchFamily="2" charset="-78"/>
              </a:rPr>
              <a:t>بالخطأ والتسرع،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على</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كل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يمكن</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استخدامه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من</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قبل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الأفراد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والجماعات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على</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هذه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الشبكة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العنكبوتية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العملاقة</a:t>
            </a:r>
            <a:r>
              <a:rPr lang="en-US" sz="3200" b="1" dirty="0">
                <a:latin typeface="Sakkal Majalla" panose="02000000000000000000" pitchFamily="2" charset="-78"/>
                <a:ea typeface="Tahoma" panose="020B0604030504040204" pitchFamily="34" charset="0"/>
                <a:cs typeface="Sakkal Majalla" panose="02000000000000000000" pitchFamily="2" charset="-78"/>
              </a:rPr>
              <a:t>.</a:t>
            </a:r>
          </a:p>
          <a:p>
            <a:pPr algn="r" rtl="1"/>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يقف</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هذا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المصطلح</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أمام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رؤيتين</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الأولى</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هي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بوصفه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بديلاً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للإعلام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التقليدي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والثانية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هي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بوصفه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تطوراً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لنظيره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التقليدي</a:t>
            </a:r>
            <a:r>
              <a:rPr lang="en-US" sz="3200" b="1" dirty="0">
                <a:latin typeface="Sakkal Majalla" panose="02000000000000000000" pitchFamily="2" charset="-78"/>
                <a:ea typeface="Tahoma" panose="020B0604030504040204" pitchFamily="34" charset="0"/>
                <a:cs typeface="Sakkal Majalla" panose="02000000000000000000" pitchFamily="2" charset="-78"/>
              </a:rPr>
              <a:t>.</a:t>
            </a:r>
          </a:p>
        </p:txBody>
      </p:sp>
    </p:spTree>
    <p:extLst>
      <p:ext uri="{BB962C8B-B14F-4D97-AF65-F5344CB8AC3E}">
        <p14:creationId xmlns:p14="http://schemas.microsoft.com/office/powerpoint/2010/main" val="2003244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202" y="1439501"/>
            <a:ext cx="9107786" cy="4489829"/>
          </a:xfrm>
        </p:spPr>
        <p:txBody>
          <a:bodyPr>
            <a:normAutofit/>
          </a:bodyPr>
          <a:lstStyle/>
          <a:p>
            <a:pPr algn="r" rtl="1"/>
            <a:r>
              <a:rPr lang="ar-LB" sz="3200" b="1" dirty="0" smtClean="0">
                <a:latin typeface="Sakkal Majalla" panose="02000000000000000000" pitchFamily="2" charset="-78"/>
                <a:ea typeface="Tahoma" panose="020B0604030504040204" pitchFamily="34" charset="0"/>
                <a:cs typeface="Sakkal Majalla" panose="02000000000000000000" pitchFamily="2" charset="-78"/>
              </a:rPr>
              <a:t>يصنف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ضمن</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ثلاثة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أنماط</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النمط</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الأول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يمارس</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فيه</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بتقنية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تقليدية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مثل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برامج</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الحوار</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الحية</a:t>
            </a:r>
            <a:r>
              <a:rPr lang="en-US" sz="3200" b="1" dirty="0">
                <a:latin typeface="Sakkal Majalla" panose="02000000000000000000" pitchFamily="2" charset="-78"/>
                <a:ea typeface="Tahoma" panose="020B0604030504040204" pitchFamily="34" charset="0"/>
                <a:cs typeface="Sakkal Majalla" panose="02000000000000000000" pitchFamily="2" charset="-78"/>
              </a:rPr>
              <a:t> (Talk Show</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والفقرات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الصباحية</a:t>
            </a:r>
            <a:r>
              <a:rPr lang="ar-LB"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على</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القنوات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التلفزيونية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والتأثير</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بتقنية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جديدة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مثل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الصحف</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الالكترونية</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والخدمات</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على</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النقال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والثالث</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تطبيق</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بتقنية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smtClean="0">
                <a:latin typeface="Sakkal Majalla" panose="02000000000000000000" pitchFamily="2" charset="-78"/>
                <a:ea typeface="Tahoma" panose="020B0604030504040204" pitchFamily="34" charset="0"/>
                <a:cs typeface="Sakkal Majalla" panose="02000000000000000000" pitchFamily="2" charset="-78"/>
              </a:rPr>
              <a:t>مختلطة</a:t>
            </a:r>
            <a:r>
              <a:rPr lang="en-US" sz="3200" b="1" dirty="0" smtClean="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بما</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يذيب</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الفارق</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المفترض</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بين</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الجديد</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والتقليدي</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مثل</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النسخ</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الالكترونية</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للصحف</a:t>
            </a:r>
            <a:r>
              <a:rPr lang="en-US" sz="3200" b="1" dirty="0">
                <a:latin typeface="Sakkal Majalla" panose="02000000000000000000" pitchFamily="2" charset="-78"/>
                <a:ea typeface="Tahoma" panose="020B0604030504040204" pitchFamily="34" charset="0"/>
                <a:cs typeface="Sakkal Majalla" panose="02000000000000000000" pitchFamily="2" charset="-78"/>
              </a:rPr>
              <a:t> </a:t>
            </a:r>
            <a:r>
              <a:rPr lang="en-US" sz="3200" b="1" dirty="0" err="1">
                <a:latin typeface="Sakkal Majalla" panose="02000000000000000000" pitchFamily="2" charset="-78"/>
                <a:ea typeface="Tahoma" panose="020B0604030504040204" pitchFamily="34" charset="0"/>
                <a:cs typeface="Sakkal Majalla" panose="02000000000000000000" pitchFamily="2" charset="-78"/>
              </a:rPr>
              <a:t>الورقية</a:t>
            </a:r>
            <a:r>
              <a:rPr lang="en-US" sz="3200" b="1" dirty="0">
                <a:latin typeface="Sakkal Majalla" panose="02000000000000000000" pitchFamily="2" charset="-78"/>
                <a:ea typeface="Tahoma" panose="020B0604030504040204" pitchFamily="34" charset="0"/>
                <a:cs typeface="Sakkal Majalla" panose="02000000000000000000" pitchFamily="2" charset="-78"/>
              </a:rPr>
              <a:t>.</a:t>
            </a:r>
          </a:p>
        </p:txBody>
      </p:sp>
    </p:spTree>
    <p:extLst>
      <p:ext uri="{BB962C8B-B14F-4D97-AF65-F5344CB8AC3E}">
        <p14:creationId xmlns:p14="http://schemas.microsoft.com/office/powerpoint/2010/main" val="14640614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51" y="950613"/>
            <a:ext cx="9125894" cy="4960609"/>
          </a:xfrm>
        </p:spPr>
        <p:txBody>
          <a:bodyPr>
            <a:normAutofit fontScale="70000" lnSpcReduction="20000"/>
          </a:bodyPr>
          <a:lstStyle/>
          <a:p>
            <a:pPr lvl="0" algn="r" rtl="1"/>
            <a:r>
              <a:rPr lang="ar-LB" sz="4100" b="1" u="sng" dirty="0" smtClean="0">
                <a:latin typeface="Sakkal Majalla" panose="02000000000000000000" pitchFamily="2" charset="-78"/>
                <a:cs typeface="Sakkal Majalla" panose="02000000000000000000" pitchFamily="2" charset="-78"/>
              </a:rPr>
              <a:t>2- تطور بحوث </a:t>
            </a:r>
            <a:r>
              <a:rPr lang="ar-LB" sz="4100" b="1" u="sng" dirty="0">
                <a:latin typeface="Sakkal Majalla" panose="02000000000000000000" pitchFamily="2" charset="-78"/>
                <a:cs typeface="Sakkal Majalla" panose="02000000000000000000" pitchFamily="2" charset="-78"/>
              </a:rPr>
              <a:t>الجمهور:</a:t>
            </a:r>
            <a:endParaRPr lang="en-US" sz="4100" dirty="0">
              <a:latin typeface="Sakkal Majalla" panose="02000000000000000000" pitchFamily="2" charset="-78"/>
              <a:cs typeface="Sakkal Majalla" panose="02000000000000000000" pitchFamily="2" charset="-78"/>
            </a:endParaRPr>
          </a:p>
          <a:p>
            <a:pPr marL="0" indent="0" algn="r" rtl="1">
              <a:buNone/>
            </a:pPr>
            <a:r>
              <a:rPr lang="en-US" sz="3500" dirty="0">
                <a:latin typeface="Sakkal Majalla" panose="02000000000000000000" pitchFamily="2" charset="-78"/>
                <a:cs typeface="Sakkal Majalla" panose="02000000000000000000" pitchFamily="2" charset="-78"/>
              </a:rPr>
              <a:t> </a:t>
            </a:r>
          </a:p>
          <a:p>
            <a:pPr algn="r" rtl="1"/>
            <a:r>
              <a:rPr lang="ar-SA" sz="4100" dirty="0">
                <a:latin typeface="Sakkal Majalla" panose="02000000000000000000" pitchFamily="2" charset="-78"/>
                <a:cs typeface="Sakkal Majalla" panose="02000000000000000000" pitchFamily="2" charset="-78"/>
              </a:rPr>
              <a:t>  </a:t>
            </a:r>
            <a:r>
              <a:rPr lang="ar-LB" sz="4400" dirty="0">
                <a:latin typeface="Sakkal Majalla" panose="02000000000000000000" pitchFamily="2" charset="-78"/>
                <a:cs typeface="Sakkal Majalla" panose="02000000000000000000" pitchFamily="2" charset="-78"/>
              </a:rPr>
              <a:t>یكتسب الإعلام ضمن إطار ثقافي وتاریخي وحضاري سمات العصر الذي یولد فیه وخصائصه، وفي الواقع، أن عصر المعلومات أفرز نمطاً إعلامیاً جدیداً یختلف في مفهومه وسماته وخصائصه ووسائله عن الأنماط الإعلامیة السابقة، كما یختلف في تأثیراته الإعلامیة والسیاسیة والثقافیة والتربویة الواسعة النطاق لدرجة أطلق فیها بعضهم على عصرنا هذا اسم "عصر الإعلام" وبعدها "عصر الاتصال"، لیس لأن الإتصال ظاهرة جدیدة في تاریخ البشریة، بل لأن وسائله الحدیثة قد بلغت غایات بعیدة في عمق الأثر وقوة التوجیه وشدة الخطورة أدت إلى تغییرات جوهریة في دور الإعلام، وجعلت منه محوراً أساسیاً في منظومة المجتمع. </a:t>
            </a:r>
          </a:p>
          <a:p>
            <a:pPr marL="0" indent="0" algn="r" rtl="1">
              <a:buNone/>
            </a:pPr>
            <a:endParaRPr lang="en-US" dirty="0"/>
          </a:p>
        </p:txBody>
      </p:sp>
    </p:spTree>
    <p:extLst>
      <p:ext uri="{BB962C8B-B14F-4D97-AF65-F5344CB8AC3E}">
        <p14:creationId xmlns:p14="http://schemas.microsoft.com/office/powerpoint/2010/main" val="7073118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3945" y="977774"/>
            <a:ext cx="8627952" cy="4813427"/>
          </a:xfrm>
        </p:spPr>
        <p:txBody>
          <a:bodyPr>
            <a:normAutofit fontScale="92500"/>
          </a:bodyPr>
          <a:lstStyle/>
          <a:p>
            <a:pPr algn="r" rtl="1"/>
            <a:r>
              <a:rPr lang="ar-LB" sz="3200" dirty="0" smtClean="0">
                <a:latin typeface="Sakkal Majalla" panose="02000000000000000000" pitchFamily="2" charset="-78"/>
                <a:cs typeface="Sakkal Majalla" panose="02000000000000000000" pitchFamily="2" charset="-78"/>
              </a:rPr>
              <a:t>ا</a:t>
            </a:r>
            <a:r>
              <a:rPr lang="ar-SA" sz="3200" dirty="0" smtClean="0">
                <a:latin typeface="Sakkal Majalla" panose="02000000000000000000" pitchFamily="2" charset="-78"/>
                <a:cs typeface="Sakkal Majalla" panose="02000000000000000000" pitchFamily="2" charset="-78"/>
              </a:rPr>
              <a:t>نتقلت </a:t>
            </a:r>
            <a:r>
              <a:rPr lang="ar-SA" sz="3200" dirty="0">
                <a:latin typeface="Sakkal Majalla" panose="02000000000000000000" pitchFamily="2" charset="-78"/>
                <a:cs typeface="Sakkal Majalla" panose="02000000000000000000" pitchFamily="2" charset="-78"/>
              </a:rPr>
              <a:t>بحوث </a:t>
            </a:r>
            <a:r>
              <a:rPr lang="ar-LB" sz="3200" dirty="0">
                <a:latin typeface="Sakkal Majalla" panose="02000000000000000000" pitchFamily="2" charset="-78"/>
                <a:cs typeface="Sakkal Majalla" panose="02000000000000000000" pitchFamily="2" charset="-78"/>
              </a:rPr>
              <a:t>الجمهور </a:t>
            </a:r>
            <a:r>
              <a:rPr lang="ar-SA" sz="3200" dirty="0">
                <a:latin typeface="Sakkal Majalla" panose="02000000000000000000" pitchFamily="2" charset="-78"/>
                <a:cs typeface="Sakkal Majalla" panose="02000000000000000000" pitchFamily="2" charset="-78"/>
              </a:rPr>
              <a:t>من "السلبية المطلقة" للجمهور أمام "القوى الخارقة" لوسائل </a:t>
            </a:r>
            <a:r>
              <a:rPr lang="ar-LB" sz="3200" dirty="0">
                <a:latin typeface="Sakkal Majalla" panose="02000000000000000000" pitchFamily="2" charset="-78"/>
                <a:cs typeface="Sakkal Majalla" panose="02000000000000000000" pitchFamily="2" charset="-78"/>
              </a:rPr>
              <a:t>الإعلام</a:t>
            </a:r>
            <a:r>
              <a:rPr lang="ar-SA" sz="3200" dirty="0">
                <a:latin typeface="Sakkal Majalla" panose="02000000000000000000" pitchFamily="2" charset="-78"/>
                <a:cs typeface="Sakkal Majalla" panose="02000000000000000000" pitchFamily="2" charset="-78"/>
              </a:rPr>
              <a:t> والاتصال، إلى الجمهور "النشط </a:t>
            </a:r>
            <a:r>
              <a:rPr lang="ar-LB" sz="3200" dirty="0">
                <a:latin typeface="Sakkal Majalla" panose="02000000000000000000" pitchFamily="2" charset="-78"/>
                <a:cs typeface="Sakkal Majalla" panose="02000000000000000000" pitchFamily="2" charset="-78"/>
              </a:rPr>
              <a:t>الفعال</a:t>
            </a:r>
            <a:r>
              <a:rPr lang="ar-SA" sz="3200" dirty="0">
                <a:latin typeface="Sakkal Majalla" panose="02000000000000000000" pitchFamily="2" charset="-78"/>
                <a:cs typeface="Sakkal Majalla" panose="02000000000000000000" pitchFamily="2" charset="-78"/>
              </a:rPr>
              <a:t>" وتأثيره ومشاركته في إعداد الرسائل الإعلامية، مروراً بتجزئتها وتحليلها جزئيا وإثنوغرافيا في المجتمعات الصناعية وما بعد الصناعية، وهي مجتمعات "</a:t>
            </a:r>
            <a:r>
              <a:rPr lang="ar-LB" sz="3200" dirty="0">
                <a:latin typeface="Sakkal Majalla" panose="02000000000000000000" pitchFamily="2" charset="-78"/>
                <a:cs typeface="Sakkal Majalla" panose="02000000000000000000" pitchFamily="2" charset="-78"/>
              </a:rPr>
              <a:t>افتراضية</a:t>
            </a:r>
            <a:r>
              <a:rPr lang="ar-SA" sz="3200" dirty="0">
                <a:latin typeface="Sakkal Majalla" panose="02000000000000000000" pitchFamily="2" charset="-78"/>
                <a:cs typeface="Sakkal Majalla" panose="02000000000000000000" pitchFamily="2" charset="-78"/>
              </a:rPr>
              <a:t>" أو ما بعد الحديثة، وصولا إلى جيل ثالث من بحوث التلقي(</a:t>
            </a:r>
            <a:r>
              <a:rPr lang="en-US" sz="3200" dirty="0">
                <a:latin typeface="Sakkal Majalla" panose="02000000000000000000" pitchFamily="2" charset="-78"/>
                <a:cs typeface="Sakkal Majalla" panose="02000000000000000000" pitchFamily="2" charset="-78"/>
              </a:rPr>
              <a:t>Morley, 2001</a:t>
            </a:r>
            <a:r>
              <a:rPr lang="ar-SA" sz="3200" dirty="0">
                <a:latin typeface="Sakkal Majalla" panose="02000000000000000000" pitchFamily="2" charset="-78"/>
                <a:cs typeface="Sakkal Majalla" panose="02000000000000000000" pitchFamily="2" charset="-78"/>
              </a:rPr>
              <a:t>) في عالم ما بعد الجمهور(</a:t>
            </a:r>
            <a:r>
              <a:rPr lang="en-US" sz="3200" dirty="0">
                <a:latin typeface="Sakkal Majalla" panose="02000000000000000000" pitchFamily="2" charset="-78"/>
                <a:cs typeface="Sakkal Majalla" panose="02000000000000000000" pitchFamily="2" charset="-78"/>
              </a:rPr>
              <a:t>Post-Audience World</a:t>
            </a:r>
            <a:r>
              <a:rPr lang="ar-SA" sz="3200" dirty="0">
                <a:latin typeface="Sakkal Majalla" panose="02000000000000000000" pitchFamily="2" charset="-78"/>
                <a:cs typeface="Sakkal Majalla" panose="02000000000000000000" pitchFamily="2" charset="-78"/>
              </a:rPr>
              <a:t>)</a:t>
            </a:r>
            <a:r>
              <a:rPr lang="ar-SA" sz="3200" baseline="30000" dirty="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a:t>
            </a:r>
            <a:r>
              <a:rPr lang="en-US" sz="3200" dirty="0">
                <a:latin typeface="Sakkal Majalla" panose="02000000000000000000" pitchFamily="2" charset="-78"/>
                <a:cs typeface="Sakkal Majalla" panose="02000000000000000000" pitchFamily="2" charset="-78"/>
              </a:rPr>
              <a:t>Hartley</a:t>
            </a:r>
            <a:r>
              <a:rPr lang="ar-SA" sz="3200" dirty="0">
                <a:latin typeface="Sakkal Majalla" panose="02000000000000000000" pitchFamily="2" charset="-78"/>
                <a:cs typeface="Sakkal Majalla" panose="02000000000000000000" pitchFamily="2" charset="-78"/>
              </a:rPr>
              <a:t> &amp; </a:t>
            </a:r>
            <a:r>
              <a:rPr lang="en-US" sz="3200" dirty="0">
                <a:latin typeface="Sakkal Majalla" panose="02000000000000000000" pitchFamily="2" charset="-78"/>
                <a:cs typeface="Sakkal Majalla" panose="02000000000000000000" pitchFamily="2" charset="-78"/>
              </a:rPr>
              <a:t>Lull, 1988</a:t>
            </a:r>
            <a:r>
              <a:rPr lang="ar-SA" sz="3200" dirty="0">
                <a:latin typeface="Sakkal Majalla" panose="02000000000000000000" pitchFamily="2" charset="-78"/>
                <a:cs typeface="Sakkal Majalla" panose="02000000000000000000" pitchFamily="2" charset="-78"/>
              </a:rPr>
              <a:t>)، </a:t>
            </a:r>
            <a:r>
              <a:rPr lang="ar-LB" sz="3200" dirty="0">
                <a:latin typeface="Sakkal Majalla" panose="02000000000000000000" pitchFamily="2" charset="-78"/>
                <a:cs typeface="Sakkal Majalla" panose="02000000000000000000" pitchFamily="2" charset="-78"/>
              </a:rPr>
              <a:t>أو</a:t>
            </a:r>
            <a:r>
              <a:rPr lang="ar-SA" sz="3200" dirty="0">
                <a:latin typeface="Sakkal Majalla" panose="02000000000000000000" pitchFamily="2" charset="-78"/>
                <a:cs typeface="Sakkal Majalla" panose="02000000000000000000" pitchFamily="2" charset="-78"/>
              </a:rPr>
              <a:t> الجمهور الإلكتروني (</a:t>
            </a:r>
            <a:r>
              <a:rPr lang="en-US" sz="3200" dirty="0">
                <a:latin typeface="Sakkal Majalla" panose="02000000000000000000" pitchFamily="2" charset="-78"/>
                <a:cs typeface="Sakkal Majalla" panose="02000000000000000000" pitchFamily="2" charset="-78"/>
              </a:rPr>
              <a:t>e-Audience</a:t>
            </a:r>
            <a:r>
              <a:rPr lang="ar-SA" sz="3200" dirty="0">
                <a:latin typeface="Sakkal Majalla" panose="02000000000000000000" pitchFamily="2" charset="-78"/>
                <a:cs typeface="Sakkal Majalla" panose="02000000000000000000" pitchFamily="2" charset="-78"/>
              </a:rPr>
              <a:t>) وأخيرا الجمهور ذي القدرة الكلية على التواجد في كل مكان في نفس الزمن (</a:t>
            </a:r>
            <a:r>
              <a:rPr lang="en-US" sz="3200" dirty="0">
                <a:latin typeface="Sakkal Majalla" panose="02000000000000000000" pitchFamily="2" charset="-78"/>
                <a:cs typeface="Sakkal Majalla" panose="02000000000000000000" pitchFamily="2" charset="-78"/>
              </a:rPr>
              <a:t>u-Audience</a:t>
            </a:r>
            <a:r>
              <a:rPr lang="ar-SA" sz="3200"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algn="r" rtl="1"/>
            <a:endParaRPr lang="en-US" dirty="0"/>
          </a:p>
        </p:txBody>
      </p:sp>
    </p:spTree>
    <p:extLst>
      <p:ext uri="{BB962C8B-B14F-4D97-AF65-F5344CB8AC3E}">
        <p14:creationId xmlns:p14="http://schemas.microsoft.com/office/powerpoint/2010/main" val="2659680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487" y="1113576"/>
            <a:ext cx="9803028" cy="4797646"/>
          </a:xfrm>
        </p:spPr>
        <p:txBody>
          <a:bodyPr>
            <a:normAutofit/>
          </a:bodyPr>
          <a:lstStyle/>
          <a:p>
            <a:pPr algn="r" rtl="1"/>
            <a:r>
              <a:rPr lang="ar-SA" dirty="0"/>
              <a:t> </a:t>
            </a:r>
            <a:r>
              <a:rPr lang="ar-LB" sz="3200" dirty="0" smtClean="0">
                <a:latin typeface="Sakkal Majalla" panose="02000000000000000000" pitchFamily="2" charset="-78"/>
                <a:cs typeface="Sakkal Majalla" panose="02000000000000000000" pitchFamily="2" charset="-78"/>
              </a:rPr>
              <a:t>تسعى بحوث الجمهور الحديثة إلى </a:t>
            </a:r>
            <a:r>
              <a:rPr lang="ar-SA" sz="3200" dirty="0" smtClean="0">
                <a:latin typeface="Sakkal Majalla" panose="02000000000000000000" pitchFamily="2" charset="-78"/>
                <a:cs typeface="Sakkal Majalla" panose="02000000000000000000" pitchFamily="2" charset="-78"/>
              </a:rPr>
              <a:t>تطوير </a:t>
            </a:r>
            <a:r>
              <a:rPr lang="ar-SA" sz="3200" dirty="0">
                <a:latin typeface="Sakkal Majalla" panose="02000000000000000000" pitchFamily="2" charset="-78"/>
                <a:cs typeface="Sakkal Majalla" panose="02000000000000000000" pitchFamily="2" charset="-78"/>
              </a:rPr>
              <a:t>نموذج للاتصالات المنزلية يأخذ بعين الاعتبار نشاطات الاتصال المتنوعة التي تتعايش في وضعية المشاهدة </a:t>
            </a:r>
            <a:r>
              <a:rPr lang="ar-SA" sz="3200" dirty="0" smtClean="0">
                <a:latin typeface="Sakkal Majalla" panose="02000000000000000000" pitchFamily="2" charset="-78"/>
                <a:cs typeface="Sakkal Majalla" panose="02000000000000000000" pitchFamily="2" charset="-78"/>
              </a:rPr>
              <a:t>التلفزيونية</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وأوجه </a:t>
            </a:r>
            <a:r>
              <a:rPr lang="ar-SA" sz="3200" dirty="0">
                <a:latin typeface="Sakkal Majalla" panose="02000000000000000000" pitchFamily="2" charset="-78"/>
                <a:cs typeface="Sakkal Majalla" panose="02000000000000000000" pitchFamily="2" charset="-78"/>
              </a:rPr>
              <a:t>التشابه والتمايز بين </a:t>
            </a:r>
            <a:r>
              <a:rPr lang="ar-SA" sz="3200" dirty="0" smtClean="0">
                <a:latin typeface="Sakkal Majalla" panose="02000000000000000000" pitchFamily="2" charset="-78"/>
                <a:cs typeface="Sakkal Majalla" panose="02000000000000000000" pitchFamily="2" charset="-78"/>
              </a:rPr>
              <a:t>الأسر</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وفهم مكانة هذه الفروق والتماثل في فضاء الثقافة والمجتمع الواسع حيث تحدد قضايا الانتماء  الطبقي والإثني والايدولوجيا والسلطة والجوانب المادية لعالم الحياة اليومية.</a:t>
            </a:r>
            <a:endParaRPr lang="en-US" sz="3200"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806" y="3872814"/>
            <a:ext cx="2466152" cy="2209800"/>
          </a:xfrm>
          <a:prstGeom prst="rect">
            <a:avLst/>
          </a:prstGeom>
        </p:spPr>
      </p:pic>
    </p:spTree>
    <p:extLst>
      <p:ext uri="{BB962C8B-B14F-4D97-AF65-F5344CB8AC3E}">
        <p14:creationId xmlns:p14="http://schemas.microsoft.com/office/powerpoint/2010/main" val="39500133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2174" y="1475715"/>
            <a:ext cx="8175279" cy="4435507"/>
          </a:xfrm>
        </p:spPr>
        <p:txBody>
          <a:bodyPr>
            <a:normAutofit/>
          </a:bodyPr>
          <a:lstStyle/>
          <a:p>
            <a:pPr algn="r" rtl="1"/>
            <a:r>
              <a:rPr lang="ar-SA" sz="2400" dirty="0"/>
              <a:t> </a:t>
            </a:r>
            <a:r>
              <a:rPr lang="ar-SA" sz="3200" dirty="0">
                <a:latin typeface="Sakkal Majalla" panose="02000000000000000000" pitchFamily="2" charset="-78"/>
                <a:cs typeface="Sakkal Majalla" panose="02000000000000000000" pitchFamily="2" charset="-78"/>
              </a:rPr>
              <a:t>يستبعد تحليل سياق المشاهدة التلفزيونية المفهوم العددي للجمهور حيث لم يعد مجرد حصيلة عددية لأفراد الأسر الذين يتابعون البرامج والحصص، وإنما أصبح ينظر إلى المتلقي كعضو ديناميكي ممارس لنشاط اتصالي رتيب في الحياة اليومية للأسرة (الجماعة). فلا ينبغي أن يستمر البحث في النظر إلى الأفراد على أساس أن آراءهم وسلوكياتهم فردية ومنعزلة عن تلك الظروف السياقية التي تتشكل فيها الأفكار وتعتنق وتعدل.</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450105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148" y="624689"/>
            <a:ext cx="9967865" cy="5186945"/>
          </a:xfrm>
        </p:spPr>
        <p:txBody>
          <a:bodyPr>
            <a:noAutofit/>
          </a:bodyPr>
          <a:lstStyle/>
          <a:p>
            <a:pPr marL="0" lvl="0" indent="0" algn="r" rtl="1">
              <a:buNone/>
            </a:pPr>
            <a:r>
              <a:rPr lang="ar-LB" sz="3200" b="1" u="sng" dirty="0">
                <a:latin typeface="Sakkal Majalla" panose="02000000000000000000" pitchFamily="2" charset="-78"/>
                <a:ea typeface="Tahoma" panose="020B0604030504040204" pitchFamily="34" charset="0"/>
                <a:cs typeface="Sakkal Majalla" panose="02000000000000000000" pitchFamily="2" charset="-78"/>
              </a:rPr>
              <a:t> </a:t>
            </a:r>
            <a:r>
              <a:rPr lang="ar-LB" sz="3200" b="1" u="sng" dirty="0" smtClean="0">
                <a:latin typeface="Sakkal Majalla" panose="02000000000000000000" pitchFamily="2" charset="-78"/>
                <a:ea typeface="Tahoma" panose="020B0604030504040204" pitchFamily="34" charset="0"/>
                <a:cs typeface="Sakkal Majalla" panose="02000000000000000000" pitchFamily="2" charset="-78"/>
              </a:rPr>
              <a:t>  3- قوة </a:t>
            </a:r>
            <a:r>
              <a:rPr lang="en-US" sz="3200" b="1" u="sng" dirty="0" err="1">
                <a:latin typeface="Sakkal Majalla" panose="02000000000000000000" pitchFamily="2" charset="-78"/>
                <a:ea typeface="Tahoma" panose="020B0604030504040204" pitchFamily="34" charset="0"/>
                <a:cs typeface="Sakkal Majalla" panose="02000000000000000000" pitchFamily="2" charset="-78"/>
              </a:rPr>
              <a:t>الإعلام</a:t>
            </a:r>
            <a:r>
              <a:rPr lang="en-US" sz="3200" b="1" u="sng" dirty="0">
                <a:latin typeface="Sakkal Majalla" panose="02000000000000000000" pitchFamily="2" charset="-78"/>
                <a:ea typeface="Tahoma" panose="020B0604030504040204" pitchFamily="34" charset="0"/>
                <a:cs typeface="Sakkal Majalla" panose="02000000000000000000" pitchFamily="2" charset="-78"/>
              </a:rPr>
              <a:t> </a:t>
            </a:r>
            <a:r>
              <a:rPr lang="ar-LB" sz="3200" b="1" u="sng" dirty="0">
                <a:latin typeface="Sakkal Majalla" panose="02000000000000000000" pitchFamily="2" charset="-78"/>
                <a:ea typeface="Tahoma" panose="020B0604030504040204" pitchFamily="34" charset="0"/>
                <a:cs typeface="Sakkal Majalla" panose="02000000000000000000" pitchFamily="2" charset="-78"/>
              </a:rPr>
              <a:t>الجديد والشبكات</a:t>
            </a:r>
            <a:r>
              <a:rPr lang="en-US" sz="3200" b="1" u="sng" dirty="0">
                <a:latin typeface="Sakkal Majalla" panose="02000000000000000000" pitchFamily="2" charset="-78"/>
                <a:ea typeface="Tahoma" panose="020B0604030504040204" pitchFamily="34" charset="0"/>
                <a:cs typeface="Sakkal Majalla" panose="02000000000000000000" pitchFamily="2" charset="-78"/>
              </a:rPr>
              <a:t> </a:t>
            </a:r>
            <a:r>
              <a:rPr lang="en-US" sz="3200" b="1" u="sng" dirty="0" err="1">
                <a:latin typeface="Sakkal Majalla" panose="02000000000000000000" pitchFamily="2" charset="-78"/>
                <a:ea typeface="Tahoma" panose="020B0604030504040204" pitchFamily="34" charset="0"/>
                <a:cs typeface="Sakkal Majalla" panose="02000000000000000000" pitchFamily="2" charset="-78"/>
              </a:rPr>
              <a:t>الاجتماعية</a:t>
            </a:r>
            <a:r>
              <a:rPr lang="en-US" sz="3200" b="1" u="sng" dirty="0">
                <a:latin typeface="Sakkal Majalla" panose="02000000000000000000" pitchFamily="2" charset="-78"/>
                <a:ea typeface="Tahoma" panose="020B0604030504040204" pitchFamily="34" charset="0"/>
                <a:cs typeface="Sakkal Majalla" panose="02000000000000000000" pitchFamily="2" charset="-78"/>
              </a:rPr>
              <a:t>:</a:t>
            </a:r>
            <a:endParaRPr lang="en-US" sz="3200" dirty="0">
              <a:latin typeface="Sakkal Majalla" panose="02000000000000000000" pitchFamily="2" charset="-78"/>
              <a:ea typeface="Tahoma" panose="020B0604030504040204" pitchFamily="34" charset="0"/>
              <a:cs typeface="Sakkal Majalla" panose="02000000000000000000" pitchFamily="2" charset="-78"/>
            </a:endParaRPr>
          </a:p>
          <a:p>
            <a:pPr algn="r" rtl="1"/>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ar-LB" sz="3200" dirty="0" smtClean="0">
                <a:latin typeface="Sakkal Majalla" panose="02000000000000000000" pitchFamily="2" charset="-78"/>
                <a:ea typeface="Tahoma" panose="020B0604030504040204" pitchFamily="34" charset="0"/>
                <a:cs typeface="Sakkal Majalla" panose="02000000000000000000" pitchFamily="2" charset="-78"/>
              </a:rPr>
              <a:t>انتشرت </a:t>
            </a:r>
            <a:r>
              <a:rPr lang="en-US" sz="3200" dirty="0">
                <a:latin typeface="Sakkal Majalla" panose="02000000000000000000" pitchFamily="2" charset="-78"/>
                <a:ea typeface="Tahoma" panose="020B0604030504040204" pitchFamily="34" charset="0"/>
                <a:cs typeface="Sakkal Majalla" panose="02000000000000000000" pitchFamily="2" charset="-78"/>
              </a:rPr>
              <a:t>الشبكات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الاجتماعیة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ar-LB" sz="3200" dirty="0">
                <a:latin typeface="Sakkal Majalla" panose="02000000000000000000" pitchFamily="2" charset="-78"/>
                <a:ea typeface="Tahoma" panose="020B0604030504040204" pitchFamily="34" charset="0"/>
                <a:cs typeface="Sakkal Majalla" panose="02000000000000000000" pitchFamily="2" charset="-78"/>
              </a:rPr>
              <a:t>التي </a:t>
            </a:r>
            <a:r>
              <a:rPr lang="en-US" sz="3200"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نهایة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عام</a:t>
            </a:r>
            <a:r>
              <a:rPr lang="en-US" sz="3200" dirty="0">
                <a:latin typeface="Sakkal Majalla" panose="02000000000000000000" pitchFamily="2" charset="-78"/>
                <a:ea typeface="Tahoma" panose="020B0604030504040204" pitchFamily="34" charset="0"/>
                <a:cs typeface="Sakkal Majalla" panose="02000000000000000000" pitchFamily="2" charset="-78"/>
              </a:rPr>
              <a:t> 2007 </a:t>
            </a:r>
            <a:r>
              <a:rPr lang="en-US" sz="3200" dirty="0" err="1">
                <a:latin typeface="Sakkal Majalla" panose="02000000000000000000" pitchFamily="2" charset="-78"/>
                <a:ea typeface="Tahoma" panose="020B0604030504040204" pitchFamily="34" charset="0"/>
                <a:cs typeface="Sakkal Majalla" panose="02000000000000000000" pitchFamily="2" charset="-78"/>
              </a:rPr>
              <a:t>وهي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مواقع</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تستخدم</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للتواصل</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والتشبیك</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الاجتماعي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وأشهرها</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الفیس</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بوك</a:t>
            </a:r>
            <a:r>
              <a:rPr lang="en-US" sz="3200" dirty="0">
                <a:latin typeface="Sakkal Majalla" panose="02000000000000000000" pitchFamily="2" charset="-78"/>
                <a:ea typeface="Tahoma" panose="020B0604030504040204" pitchFamily="34" charset="0"/>
                <a:cs typeface="Sakkal Majalla" panose="02000000000000000000" pitchFamily="2" charset="-78"/>
              </a:rPr>
              <a:t>(Facebook)، </a:t>
            </a:r>
            <a:r>
              <a:rPr lang="en-US" sz="3200" dirty="0" err="1">
                <a:latin typeface="Sakkal Majalla" panose="02000000000000000000" pitchFamily="2" charset="-78"/>
                <a:ea typeface="Tahoma" panose="020B0604030504040204" pitchFamily="34" charset="0"/>
                <a:cs typeface="Sakkal Majalla" panose="02000000000000000000" pitchFamily="2" charset="-78"/>
              </a:rPr>
              <a:t>وماي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سبیس</a:t>
            </a:r>
            <a:r>
              <a:rPr lang="en-US" sz="3200" dirty="0">
                <a:latin typeface="Sakkal Majalla" panose="02000000000000000000" pitchFamily="2" charset="-78"/>
                <a:ea typeface="Tahoma" panose="020B0604030504040204" pitchFamily="34" charset="0"/>
                <a:cs typeface="Sakkal Majalla" panose="02000000000000000000" pitchFamily="2" charset="-78"/>
              </a:rPr>
              <a:t> (Myspace)، </a:t>
            </a:r>
            <a:r>
              <a:rPr lang="en-US" sz="3200" dirty="0" err="1">
                <a:latin typeface="Sakkal Majalla" panose="02000000000000000000" pitchFamily="2" charset="-78"/>
                <a:ea typeface="Tahoma" panose="020B0604030504040204" pitchFamily="34" charset="0"/>
                <a:cs typeface="Sakkal Majalla" panose="02000000000000000000" pitchFamily="2" charset="-78"/>
              </a:rPr>
              <a:t>وتمیزت</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بسرعة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نقل</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الخبر</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وتدعیمه</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بالصورة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الحیة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والمعبرة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وسرعة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مواكبة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الأحداث</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على</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مدار</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الساعة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ونقلها</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مباشرة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من</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مكان</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ar-LB" sz="3200" dirty="0">
                <a:latin typeface="Sakkal Majalla" panose="02000000000000000000" pitchFamily="2" charset="-78"/>
                <a:ea typeface="Tahoma" panose="020B0604030504040204" pitchFamily="34" charset="0"/>
                <a:cs typeface="Sakkal Majalla" panose="02000000000000000000" pitchFamily="2" charset="-78"/>
              </a:rPr>
              <a:t>حدوثها</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وهذه</a:t>
            </a:r>
            <a:r>
              <a:rPr lang="en-US" sz="3200" dirty="0">
                <a:latin typeface="Sakkal Majalla" panose="02000000000000000000" pitchFamily="2" charset="-78"/>
                <a:ea typeface="Tahoma" panose="020B0604030504040204" pitchFamily="34" charset="0"/>
                <a:cs typeface="Sakkal Majalla" panose="02000000000000000000" pitchFamily="2" charset="-78"/>
              </a:rPr>
              <a:t> الشبكات </a:t>
            </a:r>
            <a:r>
              <a:rPr lang="en-US" sz="3200" dirty="0" err="1">
                <a:latin typeface="Sakkal Majalla" panose="02000000000000000000" pitchFamily="2" charset="-78"/>
                <a:ea typeface="Tahoma" panose="020B0604030504040204" pitchFamily="34" charset="0"/>
                <a:cs typeface="Sakkal Majalla" panose="02000000000000000000" pitchFamily="2" charset="-78"/>
              </a:rPr>
              <a:t>مكنت</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الناس</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من</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التعبیر</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عن</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طموحاتهم</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ومطالبهم</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حیاة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حرة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من</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خلال</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مشاركتهم</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تغذیة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هذه</a:t>
            </a:r>
            <a:r>
              <a:rPr lang="en-US" sz="3200" dirty="0">
                <a:latin typeface="Sakkal Majalla" panose="02000000000000000000" pitchFamily="2" charset="-78"/>
                <a:ea typeface="Tahoma" panose="020B0604030504040204" pitchFamily="34" charset="0"/>
                <a:cs typeface="Sakkal Majalla" panose="02000000000000000000" pitchFamily="2" charset="-78"/>
              </a:rPr>
              <a:t> الشبكات </a:t>
            </a:r>
            <a:r>
              <a:rPr lang="en-US" sz="3200" dirty="0" err="1">
                <a:latin typeface="Sakkal Majalla" panose="02000000000000000000" pitchFamily="2" charset="-78"/>
                <a:ea typeface="Tahoma" panose="020B0604030504040204" pitchFamily="34" charset="0"/>
                <a:cs typeface="Sakkal Majalla" panose="02000000000000000000" pitchFamily="2" charset="-78"/>
              </a:rPr>
              <a:t>بالأخبار</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ar-LB" sz="3200" dirty="0">
                <a:latin typeface="Sakkal Majalla" panose="02000000000000000000" pitchFamily="2" charset="-78"/>
                <a:ea typeface="Tahoma" panose="020B0604030504040204" pitchFamily="34" charset="0"/>
                <a:cs typeface="Sakkal Majalla" panose="02000000000000000000" pitchFamily="2" charset="-78"/>
              </a:rPr>
              <a:t>والمعلومات</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والمساهمة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بشكل</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فعال</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صناعة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وٕادارة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المضامین</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الإعلامیة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ar-LB" sz="3200" dirty="0">
                <a:latin typeface="Sakkal Majalla" panose="02000000000000000000" pitchFamily="2" charset="-78"/>
                <a:ea typeface="Tahoma" panose="020B0604030504040204" pitchFamily="34" charset="0"/>
                <a:cs typeface="Sakkal Majalla" panose="02000000000000000000" pitchFamily="2" charset="-78"/>
              </a:rPr>
              <a:t>التي </a:t>
            </a:r>
            <a:r>
              <a:rPr lang="en-US" sz="3200" dirty="0" err="1">
                <a:latin typeface="Sakkal Majalla" panose="02000000000000000000" pitchFamily="2" charset="-78"/>
                <a:ea typeface="Tahoma" panose="020B0604030504040204" pitchFamily="34" charset="0"/>
                <a:cs typeface="Sakkal Majalla" panose="02000000000000000000" pitchFamily="2" charset="-78"/>
              </a:rPr>
              <a:t>جعلتهم</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أكثر</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تفاعلا</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ومشاركة</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في</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مختلف</a:t>
            </a:r>
            <a:r>
              <a:rPr lang="en-US" sz="3200" dirty="0">
                <a:latin typeface="Sakkal Majalla" panose="02000000000000000000" pitchFamily="2" charset="-78"/>
                <a:ea typeface="Tahoma" panose="020B0604030504040204" pitchFamily="34" charset="0"/>
                <a:cs typeface="Sakkal Majalla" panose="02000000000000000000" pitchFamily="2" charset="-78"/>
              </a:rPr>
              <a:t> </a:t>
            </a:r>
            <a:r>
              <a:rPr lang="en-US" sz="3200" dirty="0" err="1">
                <a:latin typeface="Sakkal Majalla" panose="02000000000000000000" pitchFamily="2" charset="-78"/>
                <a:ea typeface="Tahoma" panose="020B0604030504040204" pitchFamily="34" charset="0"/>
                <a:cs typeface="Sakkal Majalla" panose="02000000000000000000" pitchFamily="2" charset="-78"/>
              </a:rPr>
              <a:t>القضایا</a:t>
            </a:r>
            <a:r>
              <a:rPr lang="en-US" sz="3200" dirty="0">
                <a:latin typeface="Sakkal Majalla" panose="02000000000000000000" pitchFamily="2" charset="-78"/>
                <a:cs typeface="Sakkal Majalla" panose="02000000000000000000" pitchFamily="2" charset="-78"/>
              </a:rPr>
              <a:t>.</a:t>
            </a:r>
          </a:p>
          <a:p>
            <a:pPr algn="r" rtl="1"/>
            <a:endParaRPr lang="en-US" sz="3200" dirty="0"/>
          </a:p>
        </p:txBody>
      </p:sp>
    </p:spTree>
    <p:extLst>
      <p:ext uri="{BB962C8B-B14F-4D97-AF65-F5344CB8AC3E}">
        <p14:creationId xmlns:p14="http://schemas.microsoft.com/office/powerpoint/2010/main" val="21421940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1106" y="470781"/>
            <a:ext cx="8553240" cy="4300396"/>
          </a:xfrm>
        </p:spPr>
        <p:txBody>
          <a:bodyPr>
            <a:normAutofit/>
          </a:bodyPr>
          <a:lstStyle/>
          <a:p>
            <a:pPr algn="r" rtl="1"/>
            <a:r>
              <a:rPr lang="ar-LB" sz="3200" b="1" u="sng" dirty="0">
                <a:latin typeface="Sakkal Majalla" panose="02000000000000000000" pitchFamily="2" charset="-78"/>
                <a:cs typeface="Sakkal Majalla" panose="02000000000000000000" pitchFamily="2" charset="-78"/>
              </a:rPr>
              <a:t>مقدمة</a:t>
            </a:r>
            <a:r>
              <a:rPr lang="ar-LB" sz="3200" b="1" u="sng" dirty="0" smtClean="0">
                <a:latin typeface="Sakkal Majalla" panose="02000000000000000000" pitchFamily="2" charset="-78"/>
                <a:cs typeface="Sakkal Majalla" panose="02000000000000000000" pitchFamily="2" charset="-78"/>
              </a:rPr>
              <a:t>:</a:t>
            </a:r>
            <a:br>
              <a:rPr lang="ar-LB" sz="3200" b="1" u="sng" dirty="0" smtClean="0">
                <a:latin typeface="Sakkal Majalla" panose="02000000000000000000" pitchFamily="2" charset="-78"/>
                <a:cs typeface="Sakkal Majalla" panose="02000000000000000000" pitchFamily="2" charset="-78"/>
              </a:rPr>
            </a:br>
            <a:r>
              <a:rPr lang="en-US" sz="3200" dirty="0">
                <a:latin typeface="Sakkal Majalla" panose="02000000000000000000" pitchFamily="2" charset="-78"/>
                <a:cs typeface="Sakkal Majalla" panose="02000000000000000000" pitchFamily="2" charset="-78"/>
              </a:rPr>
              <a:t/>
            </a:r>
            <a:br>
              <a:rPr lang="en-US" sz="3200" dirty="0">
                <a:latin typeface="Sakkal Majalla" panose="02000000000000000000" pitchFamily="2" charset="-78"/>
                <a:cs typeface="Sakkal Majalla" panose="02000000000000000000" pitchFamily="2" charset="-78"/>
              </a:rPr>
            </a:br>
            <a:r>
              <a:rPr lang="ar-SA" sz="3200" dirty="0">
                <a:latin typeface="Sakkal Majalla" panose="02000000000000000000" pitchFamily="2" charset="-78"/>
                <a:cs typeface="Sakkal Majalla" panose="02000000000000000000" pitchFamily="2" charset="-78"/>
              </a:rPr>
              <a:t> </a:t>
            </a:r>
            <a:r>
              <a:rPr lang="ar-LB" sz="3200" dirty="0">
                <a:latin typeface="Sakkal Majalla" panose="02000000000000000000" pitchFamily="2" charset="-78"/>
                <a:cs typeface="Sakkal Majalla" panose="02000000000000000000" pitchFamily="2" charset="-78"/>
              </a:rPr>
              <a:t>أدى</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تنامي استخدام شبكة الإنترنت العالمية </a:t>
            </a:r>
            <a:r>
              <a:rPr lang="ar-LB" sz="3200" dirty="0" smtClean="0">
                <a:latin typeface="Sakkal Majalla" panose="02000000000000000000" pitchFamily="2" charset="-78"/>
                <a:cs typeface="Sakkal Majalla" panose="02000000000000000000" pitchFamily="2" charset="-78"/>
              </a:rPr>
              <a:t>منذ</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التسعينيات من القرن </a:t>
            </a:r>
            <a:r>
              <a:rPr lang="ar-SA" sz="3200" dirty="0" smtClean="0">
                <a:latin typeface="Sakkal Majalla" panose="02000000000000000000" pitchFamily="2" charset="-78"/>
                <a:cs typeface="Sakkal Majalla" panose="02000000000000000000" pitchFamily="2" charset="-78"/>
              </a:rPr>
              <a:t>الماضي</a:t>
            </a:r>
            <a:r>
              <a:rPr lang="ar-LB" sz="3200" dirty="0" smtClean="0">
                <a:latin typeface="Sakkal Majalla" panose="02000000000000000000" pitchFamily="2" charset="-78"/>
                <a:cs typeface="Sakkal Majalla" panose="02000000000000000000" pitchFamily="2" charset="-78"/>
              </a:rPr>
              <a:t> إلى</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الاندماج بين أجهزة الحاسوب وتقنيات الاتصال ووسائل الإعلام، </a:t>
            </a:r>
            <a:r>
              <a:rPr lang="ar-LB" sz="3200" dirty="0">
                <a:latin typeface="Sakkal Majalla" panose="02000000000000000000" pitchFamily="2" charset="-78"/>
                <a:cs typeface="Sakkal Majalla" panose="02000000000000000000" pitchFamily="2" charset="-78"/>
              </a:rPr>
              <a:t>ما </a:t>
            </a:r>
            <a:r>
              <a:rPr lang="ar-LB" sz="3200" dirty="0" smtClean="0">
                <a:latin typeface="Sakkal Majalla" panose="02000000000000000000" pitchFamily="2" charset="-78"/>
                <a:cs typeface="Sakkal Majalla" panose="02000000000000000000" pitchFamily="2" charset="-78"/>
              </a:rPr>
              <a:t>أدى الى </a:t>
            </a:r>
            <a:r>
              <a:rPr lang="ar-SA" sz="3200" dirty="0">
                <a:latin typeface="Sakkal Majalla" panose="02000000000000000000" pitchFamily="2" charset="-78"/>
                <a:cs typeface="Sakkal Majalla" panose="02000000000000000000" pitchFamily="2" charset="-78"/>
              </a:rPr>
              <a:t>نقل الرسالة للجمهور بسرعة ومرونة وتفاعل، مدعومة بوسائط الصورة والفيديو، </a:t>
            </a:r>
            <a:r>
              <a:rPr lang="ar-LB" sz="3200" dirty="0" smtClean="0">
                <a:latin typeface="Sakkal Majalla" panose="02000000000000000000" pitchFamily="2" charset="-78"/>
                <a:cs typeface="Sakkal Majalla" panose="02000000000000000000" pitchFamily="2" charset="-78"/>
              </a:rPr>
              <a:t>فعرفت </a:t>
            </a:r>
            <a:r>
              <a:rPr lang="ar-LB" sz="3200" dirty="0">
                <a:latin typeface="Sakkal Majalla" panose="02000000000000000000" pitchFamily="2" charset="-78"/>
                <a:cs typeface="Sakkal Majalla" panose="02000000000000000000" pitchFamily="2" charset="-78"/>
              </a:rPr>
              <a:t>البيئة الجديدة </a:t>
            </a:r>
            <a:r>
              <a:rPr lang="ar-SA" sz="3200" dirty="0">
                <a:latin typeface="Sakkal Majalla" panose="02000000000000000000" pitchFamily="2" charset="-78"/>
                <a:cs typeface="Sakkal Majalla" panose="02000000000000000000" pitchFamily="2" charset="-78"/>
              </a:rPr>
              <a:t>للاعلام </a:t>
            </a:r>
            <a:r>
              <a:rPr lang="ar-LB" sz="3200" dirty="0">
                <a:latin typeface="Sakkal Majalla" panose="02000000000000000000" pitchFamily="2" charset="-78"/>
                <a:cs typeface="Sakkal Majalla" panose="02000000000000000000" pitchFamily="2" charset="-78"/>
              </a:rPr>
              <a:t>والاتصال الانساني </a:t>
            </a:r>
            <a:r>
              <a:rPr lang="ar-SA" sz="3200" dirty="0">
                <a:latin typeface="Sakkal Majalla" panose="02000000000000000000" pitchFamily="2" charset="-78"/>
                <a:cs typeface="Sakkal Majalla" panose="02000000000000000000" pitchFamily="2" charset="-78"/>
              </a:rPr>
              <a:t>تحولات جذرية في </a:t>
            </a:r>
            <a:r>
              <a:rPr lang="ar-SA" sz="3200" dirty="0" smtClean="0">
                <a:latin typeface="Sakkal Majalla" panose="02000000000000000000" pitchFamily="2" charset="-78"/>
                <a:cs typeface="Sakkal Majalla" panose="02000000000000000000" pitchFamily="2" charset="-78"/>
              </a:rPr>
              <a:t>مف</a:t>
            </a:r>
            <a:r>
              <a:rPr lang="ar-LB" sz="3200" dirty="0" smtClean="0">
                <a:latin typeface="Sakkal Majalla" panose="02000000000000000000" pitchFamily="2" charset="-78"/>
                <a:cs typeface="Sakkal Majalla" panose="02000000000000000000" pitchFamily="2" charset="-78"/>
              </a:rPr>
              <a:t>اهي</a:t>
            </a:r>
            <a:r>
              <a:rPr lang="ar-SA" sz="3200" dirty="0" smtClean="0">
                <a:latin typeface="Sakkal Majalla" panose="02000000000000000000" pitchFamily="2" charset="-78"/>
                <a:cs typeface="Sakkal Majalla" panose="02000000000000000000" pitchFamily="2" charset="-78"/>
              </a:rPr>
              <a:t>م </a:t>
            </a:r>
            <a:r>
              <a:rPr lang="ar-LB" sz="3200" dirty="0" smtClean="0">
                <a:latin typeface="Sakkal Majalla" panose="02000000000000000000" pitchFamily="2" charset="-78"/>
                <a:cs typeface="Sakkal Majalla" panose="02000000000000000000" pitchFamily="2" charset="-78"/>
              </a:rPr>
              <a:t>الإعلام و</a:t>
            </a:r>
            <a:r>
              <a:rPr lang="ar-SA" sz="3200" dirty="0" smtClean="0">
                <a:latin typeface="Sakkal Majalla" panose="02000000000000000000" pitchFamily="2" charset="-78"/>
                <a:cs typeface="Sakkal Majalla" panose="02000000000000000000" pitchFamily="2" charset="-78"/>
              </a:rPr>
              <a:t>الاتصال</a:t>
            </a:r>
            <a:r>
              <a:rPr lang="ar-LB" sz="3200"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71357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2752" y="1104523"/>
            <a:ext cx="9904492" cy="4806699"/>
          </a:xfrm>
        </p:spPr>
        <p:txBody>
          <a:bodyPr>
            <a:normAutofit lnSpcReduction="10000"/>
          </a:bodyPr>
          <a:lstStyle/>
          <a:p>
            <a:pPr algn="r" rtl="1"/>
            <a:r>
              <a:rPr lang="ar-IQ" sz="3200" dirty="0" smtClean="0">
                <a:latin typeface="Sakkal Majalla" panose="02000000000000000000" pitchFamily="2" charset="-78"/>
                <a:cs typeface="Sakkal Majalla" panose="02000000000000000000" pitchFamily="2" charset="-78"/>
              </a:rPr>
              <a:t>اسهمت </a:t>
            </a:r>
            <a:r>
              <a:rPr lang="ar-IQ" sz="3200" dirty="0">
                <a:latin typeface="Sakkal Majalla" panose="02000000000000000000" pitchFamily="2" charset="-78"/>
                <a:cs typeface="Sakkal Majalla" panose="02000000000000000000" pitchFamily="2" charset="-78"/>
              </a:rPr>
              <a:t>الشبكات في رفع مستوى الوعي لدى الشعوب، </a:t>
            </a:r>
            <a:r>
              <a:rPr lang="ar-LB" sz="3200" dirty="0">
                <a:latin typeface="Sakkal Majalla" panose="02000000000000000000" pitchFamily="2" charset="-78"/>
                <a:cs typeface="Sakkal Majalla" panose="02000000000000000000" pitchFamily="2" charset="-78"/>
              </a:rPr>
              <a:t>حتى تحولت إلى </a:t>
            </a:r>
            <a:r>
              <a:rPr lang="ar-IQ" sz="3200" dirty="0">
                <a:latin typeface="Sakkal Majalla" panose="02000000000000000000" pitchFamily="2" charset="-78"/>
                <a:cs typeface="Sakkal Majalla" panose="02000000000000000000" pitchFamily="2" charset="-78"/>
              </a:rPr>
              <a:t>مصدر الشرعية، تمنحها لمن تشاء وتزيحها متى بدا لها ذلك. </a:t>
            </a:r>
            <a:r>
              <a:rPr lang="ar-LB" sz="3200" dirty="0">
                <a:latin typeface="Sakkal Majalla" panose="02000000000000000000" pitchFamily="2" charset="-78"/>
                <a:cs typeface="Sakkal Majalla" panose="02000000000000000000" pitchFamily="2" charset="-78"/>
              </a:rPr>
              <a:t>وقد</a:t>
            </a:r>
            <a:r>
              <a:rPr lang="ar-IQ" sz="3200" dirty="0">
                <a:latin typeface="Sakkal Majalla" panose="02000000000000000000" pitchFamily="2" charset="-78"/>
                <a:cs typeface="Sakkal Majalla" panose="02000000000000000000" pitchFamily="2" charset="-78"/>
              </a:rPr>
              <a:t> أفرزت </a:t>
            </a:r>
            <a:r>
              <a:rPr lang="ar-IQ" sz="3200" dirty="0" smtClean="0">
                <a:latin typeface="Sakkal Majalla" panose="02000000000000000000" pitchFamily="2" charset="-78"/>
                <a:cs typeface="Sakkal Majalla" panose="02000000000000000000" pitchFamily="2" charset="-78"/>
              </a:rPr>
              <a:t>قيما </a:t>
            </a:r>
            <a:r>
              <a:rPr lang="ar-IQ" sz="3200" dirty="0">
                <a:latin typeface="Sakkal Majalla" panose="02000000000000000000" pitchFamily="2" charset="-78"/>
                <a:cs typeface="Sakkal Majalla" panose="02000000000000000000" pitchFamily="2" charset="-78"/>
              </a:rPr>
              <a:t>جديدة، لعل أهمها بالمطلق القبول بالآخر في تنوعه واختلافه وتباينه، مادامت المطالب موحدة والمصير </a:t>
            </a:r>
            <a:r>
              <a:rPr lang="ar-IQ" sz="3200" dirty="0" smtClean="0">
                <a:latin typeface="Sakkal Majalla" panose="02000000000000000000" pitchFamily="2" charset="-78"/>
                <a:cs typeface="Sakkal Majalla" panose="02000000000000000000" pitchFamily="2" charset="-78"/>
              </a:rPr>
              <a:t>مشترك</a:t>
            </a:r>
            <a:r>
              <a:rPr lang="ar-LB" sz="3200" dirty="0" smtClean="0">
                <a:latin typeface="Sakkal Majalla" panose="02000000000000000000" pitchFamily="2" charset="-78"/>
                <a:cs typeface="Sakkal Majalla" panose="02000000000000000000" pitchFamily="2" charset="-78"/>
              </a:rPr>
              <a:t>، و</a:t>
            </a:r>
            <a:r>
              <a:rPr lang="ar-IQ" sz="3200" dirty="0" smtClean="0">
                <a:latin typeface="Sakkal Majalla" panose="02000000000000000000" pitchFamily="2" charset="-78"/>
                <a:cs typeface="Sakkal Majalla" panose="02000000000000000000" pitchFamily="2" charset="-78"/>
              </a:rPr>
              <a:t>أظهرت أن </a:t>
            </a:r>
            <a:r>
              <a:rPr lang="ar-IQ" sz="3200" dirty="0">
                <a:latin typeface="Sakkal Majalla" panose="02000000000000000000" pitchFamily="2" charset="-78"/>
                <a:cs typeface="Sakkal Majalla" panose="02000000000000000000" pitchFamily="2" charset="-78"/>
              </a:rPr>
              <a:t>ثمة شعوب حية ويقظة، حتى وإن خضعت لعقود من الظلم والاستبداد.</a:t>
            </a:r>
            <a:endParaRPr lang="en-US" sz="3200" dirty="0">
              <a:latin typeface="Sakkal Majalla" panose="02000000000000000000" pitchFamily="2" charset="-78"/>
              <a:cs typeface="Sakkal Majalla" panose="02000000000000000000" pitchFamily="2" charset="-78"/>
            </a:endParaRPr>
          </a:p>
          <a:p>
            <a:pPr algn="r" rtl="1"/>
            <a:r>
              <a:rPr lang="ar-SA" sz="3200" dirty="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تفوقت </a:t>
            </a:r>
            <a:r>
              <a:rPr lang="ar-LB" sz="3200" dirty="0" smtClean="0">
                <a:latin typeface="Sakkal Majalla" panose="02000000000000000000" pitchFamily="2" charset="-78"/>
                <a:cs typeface="Sakkal Majalla" panose="02000000000000000000" pitchFamily="2" charset="-78"/>
              </a:rPr>
              <a:t>الشبكات الاجتماعية </a:t>
            </a:r>
            <a:r>
              <a:rPr lang="ar-SA" sz="3200" dirty="0" smtClean="0">
                <a:latin typeface="Sakkal Majalla" panose="02000000000000000000" pitchFamily="2" charset="-78"/>
                <a:cs typeface="Sakkal Majalla" panose="02000000000000000000" pitchFamily="2" charset="-78"/>
              </a:rPr>
              <a:t>على </a:t>
            </a:r>
            <a:r>
              <a:rPr lang="ar-SA" sz="3200" dirty="0">
                <a:latin typeface="Sakkal Majalla" panose="02000000000000000000" pitchFamily="2" charset="-78"/>
                <a:cs typeface="Sakkal Majalla" panose="02000000000000000000" pitchFamily="2" charset="-78"/>
              </a:rPr>
              <a:t>الإعلام التقليدي </a:t>
            </a:r>
            <a:r>
              <a:rPr lang="ar-SA" sz="3200" dirty="0" smtClean="0">
                <a:latin typeface="Sakkal Majalla" panose="02000000000000000000" pitchFamily="2" charset="-78"/>
                <a:cs typeface="Sakkal Majalla" panose="02000000000000000000" pitchFamily="2" charset="-78"/>
              </a:rPr>
              <a:t>لأنها </a:t>
            </a:r>
            <a:r>
              <a:rPr lang="ar-SA" sz="3200" dirty="0">
                <a:latin typeface="Sakkal Majalla" panose="02000000000000000000" pitchFamily="2" charset="-78"/>
                <a:cs typeface="Sakkal Majalla" panose="02000000000000000000" pitchFamily="2" charset="-78"/>
              </a:rPr>
              <a:t>وفرت فضاءات حرة لتبادل الأفكار أخفق الإعلام التقليدي في توفيرها بسبب عدم استقلاليته وخضوعه لأجندة </a:t>
            </a:r>
            <a:r>
              <a:rPr lang="ar-LB" sz="3200" dirty="0" smtClean="0">
                <a:latin typeface="Sakkal Majalla" panose="02000000000000000000" pitchFamily="2" charset="-78"/>
                <a:cs typeface="Sakkal Majalla" panose="02000000000000000000" pitchFamily="2" charset="-78"/>
              </a:rPr>
              <a:t>مالكيه </a:t>
            </a:r>
            <a:r>
              <a:rPr lang="ar-LB" sz="3200" dirty="0">
                <a:latin typeface="Sakkal Majalla" panose="02000000000000000000" pitchFamily="2" charset="-78"/>
                <a:cs typeface="Sakkal Majalla" panose="02000000000000000000" pitchFamily="2" charset="-78"/>
              </a:rPr>
              <a:t>وحراس </a:t>
            </a:r>
            <a:r>
              <a:rPr lang="ar-SA" sz="3200" dirty="0">
                <a:latin typeface="Sakkal Majalla" panose="02000000000000000000" pitchFamily="2" charset="-78"/>
                <a:cs typeface="Sakkal Majalla" panose="02000000000000000000" pitchFamily="2" charset="-78"/>
              </a:rPr>
              <a:t>بواباته</a:t>
            </a:r>
            <a:r>
              <a:rPr lang="en-US" sz="3200"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13699519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823" y="1068309"/>
            <a:ext cx="9198320" cy="4842913"/>
          </a:xfrm>
        </p:spPr>
        <p:txBody>
          <a:bodyPr>
            <a:normAutofit fontScale="92500" lnSpcReduction="10000"/>
          </a:bodyPr>
          <a:lstStyle/>
          <a:p>
            <a:pPr algn="r" rtl="1"/>
            <a:r>
              <a:rPr lang="ar-SA" sz="3200" dirty="0" smtClean="0">
                <a:latin typeface="Sakkal Majalla" panose="02000000000000000000" pitchFamily="2" charset="-78"/>
                <a:cs typeface="Sakkal Majalla" panose="02000000000000000000" pitchFamily="2" charset="-78"/>
              </a:rPr>
              <a:t>لم </a:t>
            </a:r>
            <a:r>
              <a:rPr lang="ar-SA" sz="3200" dirty="0">
                <a:latin typeface="Sakkal Majalla" panose="02000000000000000000" pitchFamily="2" charset="-78"/>
                <a:cs typeface="Sakkal Majalla" panose="02000000000000000000" pitchFamily="2" charset="-78"/>
              </a:rPr>
              <a:t>تعد الصحف وقنوات التلفزيون هي المصادر الإعلامية الوحيدة التي يستقي منها الجماهير. </a:t>
            </a:r>
            <a:r>
              <a:rPr lang="ar-LB" sz="3200" dirty="0">
                <a:latin typeface="Sakkal Majalla" panose="02000000000000000000" pitchFamily="2" charset="-78"/>
                <a:cs typeface="Sakkal Majalla" panose="02000000000000000000" pitchFamily="2" charset="-78"/>
              </a:rPr>
              <a:t>فرغم</a:t>
            </a:r>
            <a:r>
              <a:rPr lang="ar-SA" sz="3200" dirty="0">
                <a:latin typeface="Sakkal Majalla" panose="02000000000000000000" pitchFamily="2" charset="-78"/>
                <a:cs typeface="Sakkal Majalla" panose="02000000000000000000" pitchFamily="2" charset="-78"/>
              </a:rPr>
              <a:t> انها </a:t>
            </a:r>
            <a:r>
              <a:rPr lang="ar-LB" sz="3200" dirty="0">
                <a:latin typeface="Sakkal Majalla" panose="02000000000000000000" pitchFamily="2" charset="-78"/>
                <a:cs typeface="Sakkal Majalla" panose="02000000000000000000" pitchFamily="2" charset="-78"/>
              </a:rPr>
              <a:t>لا</a:t>
            </a:r>
            <a:r>
              <a:rPr lang="ar-SA" sz="3200" dirty="0">
                <a:latin typeface="Sakkal Majalla" panose="02000000000000000000" pitchFamily="2" charset="-78"/>
                <a:cs typeface="Sakkal Majalla" panose="02000000000000000000" pitchFamily="2" charset="-78"/>
              </a:rPr>
              <a:t> تزال تحتفظ بمصداقية أكبر مقارنة بالأخبار المتداولة على شبكات </a:t>
            </a:r>
            <a:r>
              <a:rPr lang="ar-SA" sz="3200" dirty="0" smtClean="0">
                <a:latin typeface="Sakkal Majalla" panose="02000000000000000000" pitchFamily="2" charset="-78"/>
                <a:cs typeface="Sakkal Majalla" panose="02000000000000000000" pitchFamily="2" charset="-78"/>
              </a:rPr>
              <a:t>التواصل</a:t>
            </a:r>
            <a:r>
              <a:rPr lang="ar-LB" sz="3200" dirty="0" smtClean="0">
                <a:latin typeface="Sakkal Majalla" panose="02000000000000000000" pitchFamily="2" charset="-78"/>
                <a:cs typeface="Sakkal Majalla" panose="02000000000000000000" pitchFamily="2" charset="-78"/>
              </a:rPr>
              <a:t>، </a:t>
            </a:r>
            <a:r>
              <a:rPr lang="ar-LB" sz="3200" dirty="0">
                <a:latin typeface="Sakkal Majalla" panose="02000000000000000000" pitchFamily="2" charset="-78"/>
                <a:cs typeface="Sakkal Majalla" panose="02000000000000000000" pitchFamily="2" charset="-78"/>
              </a:rPr>
              <a:t>يبقى أمام</a:t>
            </a:r>
            <a:r>
              <a:rPr lang="ar-SA" sz="3200" dirty="0">
                <a:latin typeface="Sakkal Majalla" panose="02000000000000000000" pitchFamily="2" charset="-78"/>
                <a:cs typeface="Sakkal Majalla" panose="02000000000000000000" pitchFamily="2" charset="-78"/>
              </a:rPr>
              <a:t> وسائل الإعلام التقليدية تحدي كبير </a:t>
            </a:r>
            <a:r>
              <a:rPr lang="ar-LB" sz="3200" dirty="0">
                <a:latin typeface="Sakkal Majalla" panose="02000000000000000000" pitchFamily="2" charset="-78"/>
                <a:cs typeface="Sakkal Majalla" panose="02000000000000000000" pitchFamily="2" charset="-78"/>
              </a:rPr>
              <a:t>يلزمها بان </a:t>
            </a:r>
            <a:r>
              <a:rPr lang="ar-SA" sz="3200" dirty="0">
                <a:latin typeface="Sakkal Majalla" panose="02000000000000000000" pitchFamily="2" charset="-78"/>
                <a:cs typeface="Sakkal Majalla" panose="02000000000000000000" pitchFamily="2" charset="-78"/>
              </a:rPr>
              <a:t>تطور مضمونها وخطابها بما يلبي شغف وتطلعات الجمهور المتعطش للمعلومة وللخبر </a:t>
            </a:r>
            <a:r>
              <a:rPr lang="ar-SA" sz="3200" dirty="0" smtClean="0">
                <a:latin typeface="Sakkal Majalla" panose="02000000000000000000" pitchFamily="2" charset="-78"/>
                <a:cs typeface="Sakkal Majalla" panose="02000000000000000000" pitchFamily="2" charset="-78"/>
              </a:rPr>
              <a:t>الموثوق</a:t>
            </a:r>
            <a:r>
              <a:rPr lang="ar-LB" sz="3200" dirty="0" smtClean="0">
                <a:latin typeface="Sakkal Majalla" panose="02000000000000000000" pitchFamily="2" charset="-78"/>
                <a:cs typeface="Sakkal Majalla" panose="02000000000000000000" pitchFamily="2" charset="-78"/>
              </a:rPr>
              <a:t>.</a:t>
            </a:r>
          </a:p>
          <a:p>
            <a:pPr algn="r" rtl="1"/>
            <a:r>
              <a:rPr lang="ar-SA" sz="3200" dirty="0" smtClean="0">
                <a:latin typeface="Sakkal Majalla" panose="02000000000000000000" pitchFamily="2" charset="-78"/>
                <a:cs typeface="Sakkal Majalla" panose="02000000000000000000" pitchFamily="2" charset="-78"/>
              </a:rPr>
              <a:t>   من </a:t>
            </a:r>
            <a:r>
              <a:rPr lang="ar-SA" sz="3200" dirty="0">
                <a:latin typeface="Sakkal Majalla" panose="02000000000000000000" pitchFamily="2" charset="-78"/>
                <a:cs typeface="Sakkal Majalla" panose="02000000000000000000" pitchFamily="2" charset="-78"/>
              </a:rPr>
              <a:t>أهم مميزات الإعلام الجديد أنه قضى على احتكار الإعلاميين المنتسبين إلى المؤسسات الإعلامية التقليدية وكونهم هم فقط القائمين بالاتصال والجديرين بإنتاج الرسالة الإعلامية، وصار بإمكان أي شخص لديه هاتف ذكي متصل بالإنترنت وحساب في "تويتر"، ولديه مهارات اتصالية </a:t>
            </a:r>
            <a:r>
              <a:rPr lang="ar-LB" sz="3200" dirty="0">
                <a:latin typeface="Sakkal Majalla" panose="02000000000000000000" pitchFamily="2" charset="-78"/>
                <a:cs typeface="Sakkal Majalla" panose="02000000000000000000" pitchFamily="2" charset="-78"/>
              </a:rPr>
              <a:t>كافية</a:t>
            </a:r>
            <a:r>
              <a:rPr lang="ar-SA" sz="3200" dirty="0">
                <a:latin typeface="Sakkal Majalla" panose="02000000000000000000" pitchFamily="2" charset="-78"/>
                <a:cs typeface="Sakkal Majalla" panose="02000000000000000000" pitchFamily="2" charset="-78"/>
              </a:rPr>
              <a:t>، أن ينتج رسالة إعلامية مؤثرة</a:t>
            </a:r>
            <a:r>
              <a:rPr lang="en-US" sz="3200"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182866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748" y="1041149"/>
            <a:ext cx="8790914" cy="4870073"/>
          </a:xfrm>
        </p:spPr>
        <p:txBody>
          <a:bodyPr>
            <a:normAutofit/>
          </a:bodyPr>
          <a:lstStyle/>
          <a:p>
            <a:pPr marL="0" lvl="0" indent="0" algn="r" rtl="1">
              <a:buNone/>
            </a:pPr>
            <a:r>
              <a:rPr lang="ar-LB" sz="3200" b="1" u="sng" dirty="0">
                <a:latin typeface="Sakkal Majalla" panose="02000000000000000000" pitchFamily="2" charset="-78"/>
                <a:cs typeface="Sakkal Majalla" panose="02000000000000000000" pitchFamily="2" charset="-78"/>
              </a:rPr>
              <a:t> </a:t>
            </a:r>
            <a:r>
              <a:rPr lang="ar-LB" sz="3200" b="1" u="sng" dirty="0" smtClean="0">
                <a:latin typeface="Sakkal Majalla" panose="02000000000000000000" pitchFamily="2" charset="-78"/>
                <a:cs typeface="Sakkal Majalla" panose="02000000000000000000" pitchFamily="2" charset="-78"/>
              </a:rPr>
              <a:t>   4- «الإعلام البديل»</a:t>
            </a:r>
            <a:r>
              <a:rPr lang="ar-SA" sz="3200" b="1" u="sng" dirty="0" smtClean="0">
                <a:latin typeface="Sakkal Majalla" panose="02000000000000000000" pitchFamily="2" charset="-78"/>
                <a:cs typeface="Sakkal Majalla" panose="02000000000000000000" pitchFamily="2" charset="-78"/>
              </a:rPr>
              <a:t> </a:t>
            </a:r>
            <a:r>
              <a:rPr lang="ar-LB" sz="3200" b="1" u="sng" dirty="0">
                <a:latin typeface="Sakkal Majalla" panose="02000000000000000000" pitchFamily="2" charset="-78"/>
                <a:cs typeface="Sakkal Majalla" panose="02000000000000000000" pitchFamily="2" charset="-78"/>
              </a:rPr>
              <a:t>وتطور </a:t>
            </a:r>
            <a:r>
              <a:rPr lang="ar-LB" sz="3200" b="1" u="sng" dirty="0" smtClean="0">
                <a:latin typeface="Sakkal Majalla" panose="02000000000000000000" pitchFamily="2" charset="-78"/>
                <a:cs typeface="Sakkal Majalla" panose="02000000000000000000" pitchFamily="2" charset="-78"/>
              </a:rPr>
              <a:t>«سلطة» الجمهور</a:t>
            </a:r>
            <a:r>
              <a:rPr lang="ar-SA" sz="3200" b="1" u="sng"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algn="r" rtl="1"/>
            <a:r>
              <a:rPr lang="ar-SA" sz="3200" dirty="0">
                <a:latin typeface="Sakkal Majalla" panose="02000000000000000000" pitchFamily="2" charset="-78"/>
                <a:cs typeface="Sakkal Majalla" panose="02000000000000000000" pitchFamily="2" charset="-78"/>
              </a:rPr>
              <a:t>   لطالما أعتبر الإعلام إحدى حقائق الحياة المعاصرة وواحدا من أهم قوى تشكيل السلوكيات والقيم والعلاقات </a:t>
            </a:r>
            <a:r>
              <a:rPr lang="ar-SA" sz="3200" dirty="0" smtClean="0">
                <a:latin typeface="Sakkal Majalla" panose="02000000000000000000" pitchFamily="2" charset="-78"/>
                <a:cs typeface="Sakkal Majalla" panose="02000000000000000000" pitchFamily="2" charset="-78"/>
              </a:rPr>
              <a:t>الإنسانية، </a:t>
            </a:r>
            <a:r>
              <a:rPr lang="ar-SA" sz="3200" dirty="0">
                <a:latin typeface="Sakkal Majalla" panose="02000000000000000000" pitchFamily="2" charset="-78"/>
                <a:cs typeface="Sakkal Majalla" panose="02000000000000000000" pitchFamily="2" charset="-78"/>
              </a:rPr>
              <a:t>بما يبثه من قنواته المتعددة ووسائطه المتنوعة من أفكار وأراء تتسلل في رفق وهوادة الي أذهان الجماهير العريضة فتعمل على تغيير واقع حياتهم وتغرس فيهم </a:t>
            </a:r>
            <a:r>
              <a:rPr lang="ar-SA" sz="3200" dirty="0" smtClean="0">
                <a:latin typeface="Sakkal Majalla" panose="02000000000000000000" pitchFamily="2" charset="-78"/>
                <a:cs typeface="Sakkal Majalla" panose="02000000000000000000" pitchFamily="2" charset="-78"/>
              </a:rPr>
              <a:t>قيم</a:t>
            </a:r>
            <a:r>
              <a:rPr lang="ar-LB" sz="3200" dirty="0" smtClean="0">
                <a:latin typeface="Sakkal Majalla" panose="02000000000000000000" pitchFamily="2" charset="-78"/>
                <a:cs typeface="Sakkal Majalla" panose="02000000000000000000" pitchFamily="2" charset="-78"/>
              </a:rPr>
              <a:t>ا</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جديدة</a:t>
            </a:r>
            <a:r>
              <a:rPr lang="en-US" sz="3200" dirty="0">
                <a:latin typeface="Sakkal Majalla" panose="02000000000000000000" pitchFamily="2" charset="-78"/>
                <a:cs typeface="Sakkal Majalla" panose="02000000000000000000" pitchFamily="2" charset="-78"/>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362" y="4383590"/>
            <a:ext cx="2414974" cy="2231135"/>
          </a:xfrm>
          <a:prstGeom prst="rect">
            <a:avLst/>
          </a:prstGeom>
        </p:spPr>
      </p:pic>
    </p:spTree>
    <p:extLst>
      <p:ext uri="{BB962C8B-B14F-4D97-AF65-F5344CB8AC3E}">
        <p14:creationId xmlns:p14="http://schemas.microsoft.com/office/powerpoint/2010/main" val="34864403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869" y="914400"/>
            <a:ext cx="8292975" cy="4996822"/>
          </a:xfrm>
        </p:spPr>
        <p:txBody>
          <a:bodyPr>
            <a:normAutofit fontScale="92500" lnSpcReduction="10000"/>
          </a:bodyPr>
          <a:lstStyle/>
          <a:p>
            <a:pPr algn="r" rtl="1"/>
            <a:r>
              <a:rPr lang="ar-SA" dirty="0"/>
              <a:t> </a:t>
            </a:r>
            <a:r>
              <a:rPr lang="ar-SA" sz="3200" dirty="0" smtClean="0">
                <a:latin typeface="Sakkal Majalla" panose="02000000000000000000" pitchFamily="2" charset="-78"/>
                <a:cs typeface="Sakkal Majalla" panose="02000000000000000000" pitchFamily="2" charset="-78"/>
              </a:rPr>
              <a:t>في </a:t>
            </a:r>
            <a:r>
              <a:rPr lang="ar-SA" sz="3200" dirty="0">
                <a:latin typeface="Sakkal Majalla" panose="02000000000000000000" pitchFamily="2" charset="-78"/>
                <a:cs typeface="Sakkal Majalla" panose="02000000000000000000" pitchFamily="2" charset="-78"/>
              </a:rPr>
              <a:t>الوقت الذي يستمر فيه تقدم تكنولوجيا المعلومات وازدياد كثافة التدفق </a:t>
            </a:r>
            <a:r>
              <a:rPr lang="ar-LB" sz="3200" dirty="0">
                <a:latin typeface="Sakkal Majalla" panose="02000000000000000000" pitchFamily="2" charset="-78"/>
                <a:cs typeface="Sakkal Majalla" panose="02000000000000000000" pitchFamily="2" charset="-78"/>
              </a:rPr>
              <a:t>المعلوماتي</a:t>
            </a:r>
            <a:r>
              <a:rPr lang="ar-SA" sz="3200" dirty="0">
                <a:latin typeface="Sakkal Majalla" panose="02000000000000000000" pitchFamily="2" charset="-78"/>
                <a:cs typeface="Sakkal Majalla" panose="02000000000000000000" pitchFamily="2" charset="-78"/>
              </a:rPr>
              <a:t>، وتعقد النظم الاجتماعية والسياسية والاقتصادية في </a:t>
            </a:r>
            <a:r>
              <a:rPr lang="ar-LB" sz="3200" dirty="0">
                <a:latin typeface="Sakkal Majalla" panose="02000000000000000000" pitchFamily="2" charset="-78"/>
                <a:cs typeface="Sakkal Majalla" panose="02000000000000000000" pitchFamily="2" charset="-78"/>
              </a:rPr>
              <a:t>العالم</a:t>
            </a:r>
            <a:r>
              <a:rPr lang="ar-SA" sz="3200" dirty="0">
                <a:latin typeface="Sakkal Majalla" panose="02000000000000000000" pitchFamily="2" charset="-78"/>
                <a:cs typeface="Sakkal Majalla" panose="02000000000000000000" pitchFamily="2" charset="-78"/>
              </a:rPr>
              <a:t>، وشعور الأفراد المتزايد بكيانهم الذاتي وفاعليتهم كأفراد في بناء مجتمعاتهم، تغيرت النظرة الي </a:t>
            </a:r>
            <a:r>
              <a:rPr lang="ar-SA" sz="3200" dirty="0" smtClean="0">
                <a:latin typeface="Sakkal Majalla" panose="02000000000000000000" pitchFamily="2" charset="-78"/>
                <a:cs typeface="Sakkal Majalla" panose="02000000000000000000" pitchFamily="2" charset="-78"/>
              </a:rPr>
              <a:t>المعلومات </a:t>
            </a:r>
            <a:r>
              <a:rPr lang="ar-SA" sz="3200" dirty="0">
                <a:latin typeface="Sakkal Majalla" panose="02000000000000000000" pitchFamily="2" charset="-78"/>
                <a:cs typeface="Sakkal Majalla" panose="02000000000000000000" pitchFamily="2" charset="-78"/>
              </a:rPr>
              <a:t>والتكنولوجيا، وظهر موقف جديد يعبر عن عهد جديد أكثر ايجابية حيث </a:t>
            </a:r>
            <a:r>
              <a:rPr lang="ar-SA" sz="3200" dirty="0" smtClean="0">
                <a:latin typeface="Sakkal Majalla" panose="02000000000000000000" pitchFamily="2" charset="-78"/>
                <a:cs typeface="Sakkal Majalla" panose="02000000000000000000" pitchFamily="2" charset="-78"/>
              </a:rPr>
              <a:t>لا</a:t>
            </a:r>
            <a:r>
              <a:rPr lang="ar-LB" sz="3200" dirty="0" smtClean="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يكتفي </a:t>
            </a:r>
            <a:r>
              <a:rPr lang="ar-SA" sz="3200" dirty="0">
                <a:latin typeface="Sakkal Majalla" panose="02000000000000000000" pitchFamily="2" charset="-78"/>
                <a:cs typeface="Sakkal Majalla" panose="02000000000000000000" pitchFamily="2" charset="-78"/>
              </a:rPr>
              <a:t>فيه الأفراد والجماعات والمؤسسات بالحصول على المعلومات التي تساعدهم في تحقيق أهدافهم </a:t>
            </a:r>
            <a:r>
              <a:rPr lang="ar-LB" sz="3200" dirty="0">
                <a:latin typeface="Sakkal Majalla" panose="02000000000000000000" pitchFamily="2" charset="-78"/>
                <a:cs typeface="Sakkal Majalla" panose="02000000000000000000" pitchFamily="2" charset="-78"/>
              </a:rPr>
              <a:t>الخاصة</a:t>
            </a:r>
            <a:r>
              <a:rPr lang="ar-SA" sz="3200" dirty="0">
                <a:latin typeface="Sakkal Majalla" panose="02000000000000000000" pitchFamily="2" charset="-78"/>
                <a:cs typeface="Sakkal Majalla" panose="02000000000000000000" pitchFamily="2" charset="-78"/>
              </a:rPr>
              <a:t>، ولكنهم يتولون بأنفسهم صنع وابتكار معلومات </a:t>
            </a:r>
            <a:r>
              <a:rPr lang="ar-LB" sz="3200" dirty="0">
                <a:latin typeface="Sakkal Majalla" panose="02000000000000000000" pitchFamily="2" charset="-78"/>
                <a:cs typeface="Sakkal Majalla" panose="02000000000000000000" pitchFamily="2" charset="-78"/>
              </a:rPr>
              <a:t>جديدة</a:t>
            </a:r>
            <a:r>
              <a:rPr lang="ar-SA" sz="3200" dirty="0">
                <a:latin typeface="Sakkal Majalla" panose="02000000000000000000" pitchFamily="2" charset="-78"/>
                <a:cs typeface="Sakkal Majalla" panose="02000000000000000000" pitchFamily="2" charset="-78"/>
              </a:rPr>
              <a:t>، والعمل على تداولها ودعوة الآخرين لمناقشتها في حرية ووضوح دون فرض أي قيود لضمان سرية المعلومات </a:t>
            </a:r>
            <a:r>
              <a:rPr lang="ar-SA" sz="3200" dirty="0" smtClean="0">
                <a:latin typeface="Sakkal Majalla" panose="02000000000000000000" pitchFamily="2" charset="-78"/>
                <a:cs typeface="Sakkal Majalla" panose="02000000000000000000" pitchFamily="2" charset="-78"/>
              </a:rPr>
              <a:t>وحمايتها</a:t>
            </a:r>
            <a:r>
              <a:rPr lang="en-US" sz="3200"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marL="0" indent="0">
              <a:buNone/>
            </a:pPr>
            <a:endParaRPr lang="en-US" dirty="0"/>
          </a:p>
        </p:txBody>
      </p:sp>
    </p:spTree>
    <p:extLst>
      <p:ext uri="{BB962C8B-B14F-4D97-AF65-F5344CB8AC3E}">
        <p14:creationId xmlns:p14="http://schemas.microsoft.com/office/powerpoint/2010/main" val="16993565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714" y="1367073"/>
            <a:ext cx="8392563" cy="4544149"/>
          </a:xfrm>
        </p:spPr>
        <p:txBody>
          <a:bodyPr>
            <a:noAutofit/>
          </a:bodyPr>
          <a:lstStyle/>
          <a:p>
            <a:pPr algn="r" rtl="1"/>
            <a:r>
              <a:rPr lang="ar-LB" sz="2400" dirty="0"/>
              <a:t> </a:t>
            </a:r>
            <a:r>
              <a:rPr lang="ar-LB" sz="3200" dirty="0" smtClean="0">
                <a:latin typeface="Sakkal Majalla" panose="02000000000000000000" pitchFamily="2" charset="-78"/>
                <a:cs typeface="Sakkal Majalla" panose="02000000000000000000" pitchFamily="2" charset="-78"/>
              </a:rPr>
              <a:t>من </a:t>
            </a:r>
            <a:r>
              <a:rPr lang="ar-LB" sz="3200" dirty="0">
                <a:latin typeface="Sakkal Majalla" panose="02000000000000000000" pitchFamily="2" charset="-78"/>
                <a:cs typeface="Sakkal Majalla" panose="02000000000000000000" pitchFamily="2" charset="-78"/>
              </a:rPr>
              <a:t>الافضل اعتماد مفهوم </a:t>
            </a:r>
            <a:r>
              <a:rPr lang="ar-LB" sz="3200" dirty="0" smtClean="0">
                <a:latin typeface="Sakkal Majalla" panose="02000000000000000000" pitchFamily="2" charset="-78"/>
                <a:cs typeface="Sakkal Majalla" panose="02000000000000000000" pitchFamily="2" charset="-78"/>
              </a:rPr>
              <a:t>«الاعلام البديل»</a:t>
            </a:r>
            <a:r>
              <a:rPr lang="en-US" sz="3200" dirty="0" smtClean="0">
                <a:latin typeface="Sakkal Majalla" panose="02000000000000000000" pitchFamily="2" charset="-78"/>
                <a:cs typeface="Sakkal Majalla" panose="02000000000000000000" pitchFamily="2" charset="-78"/>
              </a:rPr>
              <a:t>Alternative </a:t>
            </a:r>
            <a:r>
              <a:rPr lang="en-US" sz="3200" dirty="0">
                <a:latin typeface="Sakkal Majalla" panose="02000000000000000000" pitchFamily="2" charset="-78"/>
                <a:cs typeface="Sakkal Majalla" panose="02000000000000000000" pitchFamily="2" charset="-78"/>
              </a:rPr>
              <a:t>Media </a:t>
            </a:r>
            <a:r>
              <a:rPr lang="ar-LB" sz="3200" dirty="0" smtClean="0">
                <a:latin typeface="Sakkal Majalla" panose="02000000000000000000" pitchFamily="2" charset="-78"/>
                <a:cs typeface="Sakkal Majalla" panose="02000000000000000000" pitchFamily="2" charset="-78"/>
              </a:rPr>
              <a:t>، </a:t>
            </a:r>
            <a:r>
              <a:rPr lang="ar-LB" sz="3200" dirty="0">
                <a:latin typeface="Sakkal Majalla" panose="02000000000000000000" pitchFamily="2" charset="-78"/>
                <a:cs typeface="Sakkal Majalla" panose="02000000000000000000" pitchFamily="2" charset="-78"/>
              </a:rPr>
              <a:t>اذ يستقي دلالته من جمهوريته، فالجمهور اتخذ مواقع التواصل الاجتماعي بديلاً عن الوسائل الإعلامية </a:t>
            </a:r>
            <a:r>
              <a:rPr lang="ar-LB" sz="3200" dirty="0" smtClean="0">
                <a:latin typeface="Sakkal Majalla" panose="02000000000000000000" pitchFamily="2" charset="-78"/>
                <a:cs typeface="Sakkal Majalla" panose="02000000000000000000" pitchFamily="2" charset="-78"/>
              </a:rPr>
              <a:t>التقليدية ليمارس </a:t>
            </a:r>
            <a:r>
              <a:rPr lang="ar-LB" sz="3200" dirty="0">
                <a:latin typeface="Sakkal Majalla" panose="02000000000000000000" pitchFamily="2" charset="-78"/>
                <a:cs typeface="Sakkal Majalla" panose="02000000000000000000" pitchFamily="2" charset="-78"/>
              </a:rPr>
              <a:t>النقد، </a:t>
            </a:r>
            <a:r>
              <a:rPr lang="ar-LB" sz="3200" dirty="0" smtClean="0">
                <a:latin typeface="Sakkal Majalla" panose="02000000000000000000" pitchFamily="2" charset="-78"/>
                <a:cs typeface="Sakkal Majalla" panose="02000000000000000000" pitchFamily="2" charset="-78"/>
              </a:rPr>
              <a:t>ويطرح  أفكارا وطرقا </a:t>
            </a:r>
            <a:r>
              <a:rPr lang="ar-LB" sz="3200" dirty="0">
                <a:latin typeface="Sakkal Majalla" panose="02000000000000000000" pitchFamily="2" charset="-78"/>
                <a:cs typeface="Sakkal Majalla" panose="02000000000000000000" pitchFamily="2" charset="-78"/>
              </a:rPr>
              <a:t>جديدة للتنظيم </a:t>
            </a:r>
            <a:r>
              <a:rPr lang="ar-LB" sz="3200" dirty="0" smtClean="0">
                <a:latin typeface="Sakkal Majalla" panose="02000000000000000000" pitchFamily="2" charset="-78"/>
                <a:cs typeface="Sakkal Majalla" panose="02000000000000000000" pitchFamily="2" charset="-78"/>
              </a:rPr>
              <a:t>والتعاون، ويتناول المواضيع </a:t>
            </a:r>
            <a:r>
              <a:rPr lang="ar-LB" sz="3200" dirty="0">
                <a:latin typeface="Sakkal Majalla" panose="02000000000000000000" pitchFamily="2" charset="-78"/>
                <a:cs typeface="Sakkal Majalla" panose="02000000000000000000" pitchFamily="2" charset="-78"/>
              </a:rPr>
              <a:t>الحساسة </a:t>
            </a:r>
            <a:r>
              <a:rPr lang="ar-LB" sz="3200" dirty="0" smtClean="0">
                <a:latin typeface="Sakkal Majalla" panose="02000000000000000000" pitchFamily="2" charset="-78"/>
                <a:cs typeface="Sakkal Majalla" panose="02000000000000000000" pitchFamily="2" charset="-78"/>
              </a:rPr>
              <a:t>التي تتعلق مثلا بالسيطرة </a:t>
            </a:r>
            <a:r>
              <a:rPr lang="ar-LB" sz="3200" dirty="0">
                <a:latin typeface="Sakkal Majalla" panose="02000000000000000000" pitchFamily="2" charset="-78"/>
                <a:cs typeface="Sakkal Majalla" panose="02000000000000000000" pitchFamily="2" charset="-78"/>
              </a:rPr>
              <a:t>والحرية، </a:t>
            </a:r>
            <a:r>
              <a:rPr lang="ar-LB" sz="3200" dirty="0" smtClean="0">
                <a:latin typeface="Sakkal Majalla" panose="02000000000000000000" pitchFamily="2" charset="-78"/>
                <a:cs typeface="Sakkal Majalla" panose="02000000000000000000" pitchFamily="2" charset="-78"/>
              </a:rPr>
              <a:t>والعمل </a:t>
            </a:r>
            <a:r>
              <a:rPr lang="ar-LB" sz="3200" dirty="0">
                <a:latin typeface="Sakkal Majalla" panose="02000000000000000000" pitchFamily="2" charset="-78"/>
                <a:cs typeface="Sakkal Majalla" panose="02000000000000000000" pitchFamily="2" charset="-78"/>
              </a:rPr>
              <a:t>والبطالة، </a:t>
            </a:r>
            <a:r>
              <a:rPr lang="ar-LB" sz="3200" dirty="0" smtClean="0">
                <a:latin typeface="Sakkal Majalla" panose="02000000000000000000" pitchFamily="2" charset="-78"/>
                <a:cs typeface="Sakkal Majalla" panose="02000000000000000000" pitchFamily="2" charset="-78"/>
              </a:rPr>
              <a:t>والمعارضة والحكومة...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008" y="4857726"/>
            <a:ext cx="1895475" cy="1533525"/>
          </a:xfrm>
          <a:prstGeom prst="rect">
            <a:avLst/>
          </a:prstGeom>
        </p:spPr>
      </p:pic>
    </p:spTree>
    <p:extLst>
      <p:ext uri="{BB962C8B-B14F-4D97-AF65-F5344CB8AC3E}">
        <p14:creationId xmlns:p14="http://schemas.microsoft.com/office/powerpoint/2010/main" val="33151138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561" y="769545"/>
            <a:ext cx="10103668" cy="5567191"/>
          </a:xfrm>
        </p:spPr>
        <p:txBody>
          <a:bodyPr>
            <a:normAutofit fontScale="62500" lnSpcReduction="20000"/>
          </a:bodyPr>
          <a:lstStyle/>
          <a:p>
            <a:pPr algn="r" rtl="1"/>
            <a:r>
              <a:rPr lang="ar-LB" sz="4600" dirty="0" smtClean="0">
                <a:latin typeface="Sakkal Majalla" panose="02000000000000000000" pitchFamily="2" charset="-78"/>
                <a:cs typeface="Sakkal Majalla" panose="02000000000000000000" pitchFamily="2" charset="-78"/>
              </a:rPr>
              <a:t>يسعى </a:t>
            </a:r>
            <a:r>
              <a:rPr lang="ar-LB" sz="4600" dirty="0">
                <a:latin typeface="Sakkal Majalla" panose="02000000000000000000" pitchFamily="2" charset="-78"/>
                <a:cs typeface="Sakkal Majalla" panose="02000000000000000000" pitchFamily="2" charset="-78"/>
              </a:rPr>
              <a:t>الإعلام البديل للتوصل الى حلول سياسية تسمح للشعوب بالتأكيد على تفردها الثقافي. وعلى الرغم من تنوع الآراء في استكشاف قدرته، فان ما يطلق عليه </a:t>
            </a:r>
            <a:r>
              <a:rPr lang="ar-LB" sz="4600" dirty="0" smtClean="0">
                <a:latin typeface="Sakkal Majalla" panose="02000000000000000000" pitchFamily="2" charset="-78"/>
                <a:cs typeface="Sakkal Majalla" panose="02000000000000000000" pitchFamily="2" charset="-78"/>
              </a:rPr>
              <a:t>"</a:t>
            </a:r>
            <a:r>
              <a:rPr lang="ar-LB" sz="4600" dirty="0">
                <a:latin typeface="Sakkal Majalla" panose="02000000000000000000" pitchFamily="2" charset="-78"/>
                <a:cs typeface="Sakkal Majalla" panose="02000000000000000000" pitchFamily="2" charset="-78"/>
              </a:rPr>
              <a:t>التفاؤل المقاتل" مطلوب، لان الابداع يشيع الأمل، ويقوم على التنوع والانفتاح، والاستقلال، والتقدم التراكمي لا الثوري، وليس امامنا الا الأمل في أن المجتمع لم يكتمل بعد، وأنه مازال يتطور ويتغير للافضل. ومن هنا فان مضمون الإعلام البديل هو تجريب "سياسات الأمل".</a:t>
            </a:r>
            <a:endParaRPr lang="en-US" sz="4600" dirty="0">
              <a:latin typeface="Sakkal Majalla" panose="02000000000000000000" pitchFamily="2" charset="-78"/>
              <a:cs typeface="Sakkal Majalla" panose="02000000000000000000" pitchFamily="2" charset="-78"/>
            </a:endParaRPr>
          </a:p>
          <a:p>
            <a:pPr algn="r" rtl="1"/>
            <a:r>
              <a:rPr lang="ar-LB" sz="4600" dirty="0" smtClean="0">
                <a:latin typeface="Sakkal Majalla" panose="02000000000000000000" pitchFamily="2" charset="-78"/>
                <a:cs typeface="Sakkal Majalla" panose="02000000000000000000" pitchFamily="2" charset="-78"/>
              </a:rPr>
              <a:t>يمكن </a:t>
            </a:r>
            <a:r>
              <a:rPr lang="ar-LB" sz="4600" dirty="0">
                <a:latin typeface="Sakkal Majalla" panose="02000000000000000000" pitchFamily="2" charset="-78"/>
                <a:cs typeface="Sakkal Majalla" panose="02000000000000000000" pitchFamily="2" charset="-78"/>
              </a:rPr>
              <a:t>أن تزدهر فيه مبادرات المجتمع المدني، فتعددية الفاعلين وحدها هي التي يمكن أن تختار تنمية ثقافية ديموقراطية وتقديم هويات عدة، وافكار جديدة عن التقدم والتنمية، في فضاءات لم تكن تتلاءم يوما معها، ويمكن ان يكون نتاجا للمقاومة والثقافة المحلية</a:t>
            </a:r>
            <a:r>
              <a:rPr lang="ar-LB" sz="4600" dirty="0" smtClean="0">
                <a:latin typeface="Sakkal Majalla" panose="02000000000000000000" pitchFamily="2" charset="-78"/>
                <a:cs typeface="Sakkal Majalla" panose="02000000000000000000" pitchFamily="2" charset="-78"/>
              </a:rPr>
              <a:t>.</a:t>
            </a:r>
            <a:r>
              <a:rPr lang="ar-LB" sz="4600" dirty="0"/>
              <a:t> </a:t>
            </a:r>
            <a:endParaRPr lang="en-US" sz="4600" dirty="0" smtClean="0"/>
          </a:p>
          <a:p>
            <a:pPr algn="r" rtl="1"/>
            <a:r>
              <a:rPr lang="ar-LB" sz="4600" dirty="0" smtClean="0">
                <a:latin typeface="Sakkal Majalla" panose="02000000000000000000" pitchFamily="2" charset="-78"/>
                <a:cs typeface="Sakkal Majalla" panose="02000000000000000000" pitchFamily="2" charset="-78"/>
              </a:rPr>
              <a:t>يبدو </a:t>
            </a:r>
            <a:r>
              <a:rPr lang="ar-LB" sz="4600" dirty="0">
                <a:latin typeface="Sakkal Majalla" panose="02000000000000000000" pitchFamily="2" charset="-78"/>
                <a:cs typeface="Sakkal Majalla" panose="02000000000000000000" pitchFamily="2" charset="-78"/>
              </a:rPr>
              <a:t>أنّ الاعلام البديل  هو الفرصة للمجتمع المدني ليقدّم مكوناته المختلفة، </a:t>
            </a:r>
            <a:r>
              <a:rPr lang="ar-LB" sz="4600" dirty="0" smtClean="0">
                <a:latin typeface="Sakkal Majalla" panose="02000000000000000000" pitchFamily="2" charset="-78"/>
                <a:cs typeface="Sakkal Majalla" panose="02000000000000000000" pitchFamily="2" charset="-78"/>
              </a:rPr>
              <a:t>ليتعرف</a:t>
            </a:r>
            <a:r>
              <a:rPr lang="en-US" sz="4600" dirty="0" smtClean="0">
                <a:latin typeface="Sakkal Majalla" panose="02000000000000000000" pitchFamily="2" charset="-78"/>
                <a:cs typeface="Sakkal Majalla" panose="02000000000000000000" pitchFamily="2" charset="-78"/>
              </a:rPr>
              <a:t> </a:t>
            </a:r>
            <a:r>
              <a:rPr lang="ar-LB" sz="4600" dirty="0" smtClean="0">
                <a:latin typeface="Sakkal Majalla" panose="02000000000000000000" pitchFamily="2" charset="-78"/>
                <a:cs typeface="Sakkal Majalla" panose="02000000000000000000" pitchFamily="2" charset="-78"/>
              </a:rPr>
              <a:t> أفراد الجمهور بعضهم </a:t>
            </a:r>
            <a:r>
              <a:rPr lang="ar-LB" sz="4600" dirty="0">
                <a:latin typeface="Sakkal Majalla" panose="02000000000000000000" pitchFamily="2" charset="-78"/>
                <a:cs typeface="Sakkal Majalla" panose="02000000000000000000" pitchFamily="2" charset="-78"/>
              </a:rPr>
              <a:t>على بعض وليتحاوروا في ما بينهم، وهو الامكانية المفتوحة لكلّ مواطن للدخول بحرية وبفعالية للاتّصال مع مواطن آخر أو مجموعة أخرى .</a:t>
            </a:r>
            <a:endParaRPr lang="en-US" sz="4600" dirty="0">
              <a:latin typeface="Sakkal Majalla" panose="02000000000000000000" pitchFamily="2" charset="-78"/>
              <a:cs typeface="Sakkal Majalla" panose="02000000000000000000" pitchFamily="2" charset="-78"/>
            </a:endParaRPr>
          </a:p>
          <a:p>
            <a:pPr algn="r" rtl="1"/>
            <a:endParaRPr lang="en-US" sz="3200" dirty="0">
              <a:latin typeface="Sakkal Majalla" panose="02000000000000000000" pitchFamily="2" charset="-78"/>
              <a:cs typeface="Sakkal Majalla" panose="02000000000000000000" pitchFamily="2" charset="-78"/>
            </a:endParaRPr>
          </a:p>
          <a:p>
            <a:endParaRPr lang="en-US" dirty="0"/>
          </a:p>
        </p:txBody>
      </p:sp>
    </p:spTree>
    <p:extLst>
      <p:ext uri="{BB962C8B-B14F-4D97-AF65-F5344CB8AC3E}">
        <p14:creationId xmlns:p14="http://schemas.microsoft.com/office/powerpoint/2010/main" val="2579169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042" y="742385"/>
            <a:ext cx="9949758" cy="5168838"/>
          </a:xfrm>
        </p:spPr>
        <p:txBody>
          <a:bodyPr>
            <a:noAutofit/>
          </a:bodyPr>
          <a:lstStyle/>
          <a:p>
            <a:pPr algn="r" rtl="1"/>
            <a:r>
              <a:rPr lang="ar-LB" sz="3200" dirty="0">
                <a:latin typeface="Sakkal Majalla" panose="02000000000000000000" pitchFamily="2" charset="-78"/>
                <a:cs typeface="Sakkal Majalla" panose="02000000000000000000" pitchFamily="2" charset="-78"/>
              </a:rPr>
              <a:t> يحاول "الاعلام البديل" التركيز على حرية الرأي والتعبير ولكن كفاعل منتصر لا كفاعل </a:t>
            </a:r>
            <a:r>
              <a:rPr lang="ar-LB" sz="3200" dirty="0" smtClean="0">
                <a:latin typeface="Sakkal Majalla" panose="02000000000000000000" pitchFamily="2" charset="-78"/>
                <a:cs typeface="Sakkal Majalla" panose="02000000000000000000" pitchFamily="2" charset="-78"/>
              </a:rPr>
              <a:t>منهزم</a:t>
            </a:r>
            <a:r>
              <a:rPr lang="ar-LB" sz="3200" dirty="0">
                <a:latin typeface="Sakkal Majalla" panose="02000000000000000000" pitchFamily="2" charset="-78"/>
                <a:cs typeface="Sakkal Majalla" panose="02000000000000000000" pitchFamily="2" charset="-78"/>
              </a:rPr>
              <a:t>، أي كفاعل إيجابي انفلتت أفكاره ومواقفه من سلطة الرقابة، عبر هامش الحرية التي يخلقها، أو عن طريق مقولة "مجال اللايقين".</a:t>
            </a:r>
            <a:endParaRPr lang="en-US" sz="3200" dirty="0">
              <a:latin typeface="Sakkal Majalla" panose="02000000000000000000" pitchFamily="2" charset="-78"/>
              <a:cs typeface="Sakkal Majalla" panose="02000000000000000000" pitchFamily="2" charset="-78"/>
            </a:endParaRPr>
          </a:p>
          <a:p>
            <a:pPr algn="r" rtl="1"/>
            <a:r>
              <a:rPr lang="ar-LB" sz="3200" dirty="0" smtClean="0">
                <a:latin typeface="Sakkal Majalla" panose="02000000000000000000" pitchFamily="2" charset="-78"/>
                <a:cs typeface="Sakkal Majalla" panose="02000000000000000000" pitchFamily="2" charset="-78"/>
              </a:rPr>
              <a:t>يفتقر </a:t>
            </a:r>
            <a:r>
              <a:rPr lang="ar-LB" sz="3200" dirty="0">
                <a:latin typeface="Sakkal Majalla" panose="02000000000000000000" pitchFamily="2" charset="-78"/>
                <a:cs typeface="Sakkal Majalla" panose="02000000000000000000" pitchFamily="2" charset="-78"/>
              </a:rPr>
              <a:t>الإعلام </a:t>
            </a:r>
            <a:r>
              <a:rPr lang="ar-LB" sz="3200" dirty="0" smtClean="0">
                <a:latin typeface="Sakkal Majalla" panose="02000000000000000000" pitchFamily="2" charset="-78"/>
                <a:cs typeface="Sakkal Majalla" panose="02000000000000000000" pitchFamily="2" charset="-78"/>
              </a:rPr>
              <a:t>البديل الى </a:t>
            </a:r>
            <a:r>
              <a:rPr lang="ar-LB" sz="3200" dirty="0">
                <a:latin typeface="Sakkal Majalla" panose="02000000000000000000" pitchFamily="2" charset="-78"/>
                <a:cs typeface="Sakkal Majalla" panose="02000000000000000000" pitchFamily="2" charset="-78"/>
              </a:rPr>
              <a:t>الوضوح، بالنسبة الى </a:t>
            </a:r>
            <a:r>
              <a:rPr lang="ar-LB" sz="3200" dirty="0" smtClean="0">
                <a:latin typeface="Sakkal Majalla" panose="02000000000000000000" pitchFamily="2" charset="-78"/>
                <a:cs typeface="Sakkal Majalla" panose="02000000000000000000" pitchFamily="2" charset="-78"/>
              </a:rPr>
              <a:t>مجالاته </a:t>
            </a:r>
            <a:r>
              <a:rPr lang="ar-LB" sz="3200" dirty="0">
                <a:latin typeface="Sakkal Majalla" panose="02000000000000000000" pitchFamily="2" charset="-78"/>
                <a:cs typeface="Sakkal Majalla" panose="02000000000000000000" pitchFamily="2" charset="-78"/>
              </a:rPr>
              <a:t>ومداه، </a:t>
            </a:r>
            <a:r>
              <a:rPr lang="ar-LB" sz="3200" dirty="0" smtClean="0">
                <a:latin typeface="Sakkal Majalla" panose="02000000000000000000" pitchFamily="2" charset="-78"/>
                <a:cs typeface="Sakkal Majalla" panose="02000000000000000000" pitchFamily="2" charset="-78"/>
              </a:rPr>
              <a:t>إذ ليس </a:t>
            </a:r>
            <a:r>
              <a:rPr lang="ar-LB" sz="3200" dirty="0">
                <a:latin typeface="Sakkal Majalla" panose="02000000000000000000" pitchFamily="2" charset="-78"/>
                <a:cs typeface="Sakkal Majalla" panose="02000000000000000000" pitchFamily="2" charset="-78"/>
              </a:rPr>
              <a:t>هناك </a:t>
            </a:r>
            <a:r>
              <a:rPr lang="ar-LB" sz="3200" dirty="0" smtClean="0">
                <a:latin typeface="Sakkal Majalla" panose="02000000000000000000" pitchFamily="2" charset="-78"/>
                <a:cs typeface="Sakkal Majalla" panose="02000000000000000000" pitchFamily="2" charset="-78"/>
              </a:rPr>
              <a:t>من اتفاق </a:t>
            </a:r>
            <a:r>
              <a:rPr lang="ar-LB" sz="3200" dirty="0">
                <a:latin typeface="Sakkal Majalla" panose="02000000000000000000" pitchFamily="2" charset="-78"/>
                <a:cs typeface="Sakkal Majalla" panose="02000000000000000000" pitchFamily="2" charset="-78"/>
              </a:rPr>
              <a:t>على حدود </a:t>
            </a:r>
            <a:r>
              <a:rPr lang="ar-LB" sz="3200" dirty="0" smtClean="0">
                <a:latin typeface="Sakkal Majalla" panose="02000000000000000000" pitchFamily="2" charset="-78"/>
                <a:cs typeface="Sakkal Majalla" panose="02000000000000000000" pitchFamily="2" charset="-78"/>
              </a:rPr>
              <a:t>مقبولة له، </a:t>
            </a:r>
            <a:r>
              <a:rPr lang="ar-LB" sz="3200" dirty="0">
                <a:latin typeface="Sakkal Majalla" panose="02000000000000000000" pitchFamily="2" charset="-78"/>
                <a:cs typeface="Sakkal Majalla" panose="02000000000000000000" pitchFamily="2" charset="-78"/>
              </a:rPr>
              <a:t>وكما يؤكد امبرتو ايكو: </a:t>
            </a:r>
            <a:r>
              <a:rPr lang="ar-LB" sz="3200" dirty="0" smtClean="0">
                <a:latin typeface="Sakkal Majalla" panose="02000000000000000000" pitchFamily="2" charset="-78"/>
                <a:cs typeface="Sakkal Majalla" panose="02000000000000000000" pitchFamily="2" charset="-78"/>
              </a:rPr>
              <a:t>"في </a:t>
            </a:r>
            <a:r>
              <a:rPr lang="ar-LB" sz="3200" dirty="0">
                <a:latin typeface="Sakkal Majalla" panose="02000000000000000000" pitchFamily="2" charset="-78"/>
                <a:cs typeface="Sakkal Majalla" panose="02000000000000000000" pitchFamily="2" charset="-78"/>
              </a:rPr>
              <a:t>كل قرن، تعكس الطريقة التي تقوم عليها الاشكال الاعلامية الطريقة التي يرى بها العلم والثقافة المعاصرة </a:t>
            </a:r>
            <a:r>
              <a:rPr lang="ar-LB" sz="3200" dirty="0" smtClean="0">
                <a:latin typeface="Sakkal Majalla" panose="02000000000000000000" pitchFamily="2" charset="-78"/>
                <a:cs typeface="Sakkal Majalla" panose="02000000000000000000" pitchFamily="2" charset="-78"/>
              </a:rPr>
              <a:t>الواقع". </a:t>
            </a:r>
            <a:endParaRPr lang="ar-LB" sz="3200" dirty="0">
              <a:latin typeface="Sakkal Majalla" panose="02000000000000000000" pitchFamily="2" charset="-78"/>
              <a:cs typeface="Sakkal Majalla" panose="02000000000000000000" pitchFamily="2" charset="-78"/>
            </a:endParaRPr>
          </a:p>
          <a:p>
            <a:pPr algn="r" rtl="1"/>
            <a:r>
              <a:rPr lang="ar-LB" sz="3200" dirty="0" smtClean="0">
                <a:latin typeface="Sakkal Majalla" panose="02000000000000000000" pitchFamily="2" charset="-78"/>
                <a:cs typeface="Sakkal Majalla" panose="02000000000000000000" pitchFamily="2" charset="-78"/>
              </a:rPr>
              <a:t>قد </a:t>
            </a:r>
            <a:r>
              <a:rPr lang="ar-LB" sz="3200" dirty="0">
                <a:latin typeface="Sakkal Majalla" panose="02000000000000000000" pitchFamily="2" charset="-78"/>
                <a:cs typeface="Sakkal Majalla" panose="02000000000000000000" pitchFamily="2" charset="-78"/>
              </a:rPr>
              <a:t>يعني هذا ان اشكال الإعلام </a:t>
            </a:r>
            <a:r>
              <a:rPr lang="ar-LB" sz="3200" dirty="0" smtClean="0">
                <a:latin typeface="Sakkal Majalla" panose="02000000000000000000" pitchFamily="2" charset="-78"/>
                <a:cs typeface="Sakkal Majalla" panose="02000000000000000000" pitchFamily="2" charset="-78"/>
              </a:rPr>
              <a:t>بديل ما زالت  </a:t>
            </a:r>
            <a:r>
              <a:rPr lang="ar-LB" sz="3200" dirty="0">
                <a:latin typeface="Sakkal Majalla" panose="02000000000000000000" pitchFamily="2" charset="-78"/>
                <a:cs typeface="Sakkal Majalla" panose="02000000000000000000" pitchFamily="2" charset="-78"/>
              </a:rPr>
              <a:t>تعكس علم الشك، والنسبية، </a:t>
            </a:r>
            <a:r>
              <a:rPr lang="ar-LB" sz="3200" dirty="0" smtClean="0">
                <a:latin typeface="Sakkal Majalla" panose="02000000000000000000" pitchFamily="2" charset="-78"/>
                <a:cs typeface="Sakkal Majalla" panose="02000000000000000000" pitchFamily="2" charset="-78"/>
              </a:rPr>
              <a:t>والفوضى، وهي "الأوصاف </a:t>
            </a:r>
            <a:r>
              <a:rPr lang="ar-LB" sz="3200" dirty="0">
                <a:latin typeface="Sakkal Majalla" panose="02000000000000000000" pitchFamily="2" charset="-78"/>
                <a:cs typeface="Sakkal Majalla" panose="02000000000000000000" pitchFamily="2" charset="-78"/>
              </a:rPr>
              <a:t>المشتركة للثقافة </a:t>
            </a:r>
            <a:r>
              <a:rPr lang="ar-LB" sz="3200" dirty="0" smtClean="0">
                <a:latin typeface="Sakkal Majalla" panose="02000000000000000000" pitchFamily="2" charset="-78"/>
                <a:cs typeface="Sakkal Majalla" panose="02000000000000000000" pitchFamily="2" charset="-78"/>
              </a:rPr>
              <a:t>المعاصرة".</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58324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614" y="579423"/>
            <a:ext cx="10085560" cy="5331800"/>
          </a:xfrm>
        </p:spPr>
        <p:txBody>
          <a:bodyPr>
            <a:noAutofit/>
          </a:bodyPr>
          <a:lstStyle/>
          <a:p>
            <a:pPr marL="0" lvl="0" indent="0" algn="r" rtl="1">
              <a:buNone/>
            </a:pPr>
            <a:r>
              <a:rPr lang="ar-LB" sz="3200" b="1" u="sng" dirty="0" smtClean="0">
                <a:latin typeface="Sakkal Majalla" panose="02000000000000000000" pitchFamily="2" charset="-78"/>
                <a:cs typeface="Sakkal Majalla" panose="02000000000000000000" pitchFamily="2" charset="-78"/>
              </a:rPr>
              <a:t>4- "الإعلام </a:t>
            </a:r>
            <a:r>
              <a:rPr lang="ar-LB" sz="3200" b="1" u="sng" dirty="0">
                <a:latin typeface="Sakkal Majalla" panose="02000000000000000000" pitchFamily="2" charset="-78"/>
                <a:cs typeface="Sakkal Majalla" panose="02000000000000000000" pitchFamily="2" charset="-78"/>
              </a:rPr>
              <a:t>الجديد" وسلطة الجمهور في الوطن العربي</a:t>
            </a:r>
            <a:r>
              <a:rPr lang="ar-LB" sz="3200" b="1" u="sng"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algn="r" rtl="1"/>
            <a:r>
              <a:rPr lang="ar-SA" sz="3200" dirty="0">
                <a:latin typeface="Sakkal Majalla" panose="02000000000000000000" pitchFamily="2" charset="-78"/>
                <a:cs typeface="Sakkal Majalla" panose="02000000000000000000" pitchFamily="2" charset="-78"/>
              </a:rPr>
              <a:t>    </a:t>
            </a:r>
            <a:r>
              <a:rPr lang="ar-LB" sz="3200" dirty="0">
                <a:latin typeface="Sakkal Majalla" panose="02000000000000000000" pitchFamily="2" charset="-78"/>
                <a:cs typeface="Sakkal Majalla" panose="02000000000000000000" pitchFamily="2" charset="-78"/>
              </a:rPr>
              <a:t>نظرا لنجاحها وقدرتها على التعبير عن مطالب وتطلّعات الفئات المهمّشة تشهد مواقع التواصل </a:t>
            </a:r>
            <a:r>
              <a:rPr lang="ar-LB" sz="3200" dirty="0" smtClean="0">
                <a:latin typeface="Sakkal Majalla" panose="02000000000000000000" pitchFamily="2" charset="-78"/>
                <a:cs typeface="Sakkal Majalla" panose="02000000000000000000" pitchFamily="2" charset="-78"/>
              </a:rPr>
              <a:t>الاجتماعي في الوطن العربي  تزايدا </a:t>
            </a:r>
            <a:r>
              <a:rPr lang="ar-LB" sz="3200" dirty="0">
                <a:latin typeface="Sakkal Majalla" panose="02000000000000000000" pitchFamily="2" charset="-78"/>
                <a:cs typeface="Sakkal Majalla" panose="02000000000000000000" pitchFamily="2" charset="-78"/>
              </a:rPr>
              <a:t>في عددها وعدد مستعمليها، </a:t>
            </a:r>
            <a:r>
              <a:rPr lang="ar-LB" sz="3200" dirty="0" smtClean="0">
                <a:latin typeface="Sakkal Majalla" panose="02000000000000000000" pitchFamily="2" charset="-78"/>
                <a:cs typeface="Sakkal Majalla" panose="02000000000000000000" pitchFamily="2" charset="-78"/>
              </a:rPr>
              <a:t>وقد أسهمت </a:t>
            </a:r>
            <a:r>
              <a:rPr lang="ar-LB" sz="3200" dirty="0">
                <a:latin typeface="Sakkal Majalla" panose="02000000000000000000" pitchFamily="2" charset="-78"/>
                <a:cs typeface="Sakkal Majalla" panose="02000000000000000000" pitchFamily="2" charset="-78"/>
              </a:rPr>
              <a:t>في الآونة الأخيرة في جذب الأنظار لعدد من القضايا </a:t>
            </a:r>
            <a:r>
              <a:rPr lang="ar-LB" sz="3200" dirty="0" smtClean="0">
                <a:latin typeface="Sakkal Majalla" panose="02000000000000000000" pitchFamily="2" charset="-78"/>
                <a:cs typeface="Sakkal Majalla" panose="02000000000000000000" pitchFamily="2" charset="-78"/>
              </a:rPr>
              <a:t>التي أثارت </a:t>
            </a:r>
            <a:r>
              <a:rPr lang="ar-LB" sz="3200" dirty="0">
                <a:latin typeface="Sakkal Majalla" panose="02000000000000000000" pitchFamily="2" charset="-78"/>
                <a:cs typeface="Sakkal Majalla" panose="02000000000000000000" pitchFamily="2" charset="-78"/>
              </a:rPr>
              <a:t>الرأي العام وأرغمت حكومات كثيرة </a:t>
            </a:r>
            <a:r>
              <a:rPr lang="ar-LB" sz="3200" dirty="0" smtClean="0">
                <a:latin typeface="Sakkal Majalla" panose="02000000000000000000" pitchFamily="2" charset="-78"/>
                <a:cs typeface="Sakkal Majalla" panose="02000000000000000000" pitchFamily="2" charset="-78"/>
              </a:rPr>
              <a:t>على </a:t>
            </a:r>
            <a:r>
              <a:rPr lang="ar-LB" sz="3200" dirty="0">
                <a:latin typeface="Sakkal Majalla" panose="02000000000000000000" pitchFamily="2" charset="-78"/>
                <a:cs typeface="Sakkal Majalla" panose="02000000000000000000" pitchFamily="2" charset="-78"/>
              </a:rPr>
              <a:t>اتخاذ قرارات ضد رغبتها.</a:t>
            </a:r>
            <a:endParaRPr lang="en-US" sz="3200" dirty="0">
              <a:latin typeface="Sakkal Majalla" panose="02000000000000000000" pitchFamily="2" charset="-78"/>
              <a:cs typeface="Sakkal Majalla" panose="02000000000000000000" pitchFamily="2" charset="-78"/>
            </a:endParaRPr>
          </a:p>
          <a:p>
            <a:pPr algn="r" rtl="1"/>
            <a:r>
              <a:rPr lang="ar-SA" sz="3200" dirty="0" smtClean="0">
                <a:latin typeface="Sakkal Majalla" panose="02000000000000000000" pitchFamily="2" charset="-78"/>
                <a:cs typeface="Sakkal Majalla" panose="02000000000000000000" pitchFamily="2" charset="-78"/>
              </a:rPr>
              <a:t>يمثل </a:t>
            </a:r>
            <a:r>
              <a:rPr lang="ar-SA" sz="3200" dirty="0">
                <a:latin typeface="Sakkal Majalla" panose="02000000000000000000" pitchFamily="2" charset="-78"/>
                <a:cs typeface="Sakkal Majalla" panose="02000000000000000000" pitchFamily="2" charset="-78"/>
              </a:rPr>
              <a:t>الفرد </a:t>
            </a:r>
            <a:r>
              <a:rPr lang="ar-LB" sz="3200" dirty="0" smtClean="0">
                <a:latin typeface="Sakkal Majalla" panose="02000000000000000000" pitchFamily="2" charset="-78"/>
                <a:cs typeface="Sakkal Majalla" panose="02000000000000000000" pitchFamily="2" charset="-78"/>
              </a:rPr>
              <a:t>العريي </a:t>
            </a:r>
            <a:r>
              <a:rPr lang="ar-SA" sz="3200" dirty="0" smtClean="0">
                <a:latin typeface="Sakkal Majalla" panose="02000000000000000000" pitchFamily="2" charset="-78"/>
                <a:cs typeface="Sakkal Majalla" panose="02000000000000000000" pitchFamily="2" charset="-78"/>
              </a:rPr>
              <a:t>حجر </a:t>
            </a:r>
            <a:r>
              <a:rPr lang="ar-SA" sz="3200" dirty="0">
                <a:latin typeface="Sakkal Majalla" panose="02000000000000000000" pitchFamily="2" charset="-78"/>
                <a:cs typeface="Sakkal Majalla" panose="02000000000000000000" pitchFamily="2" charset="-78"/>
              </a:rPr>
              <a:t>الزاوية في عملية إنتاج المحتوى والتأثير فيه </a:t>
            </a:r>
            <a:r>
              <a:rPr lang="ar-LB" sz="3200" dirty="0" smtClean="0">
                <a:latin typeface="Sakkal Majalla" panose="02000000000000000000" pitchFamily="2" charset="-78"/>
                <a:cs typeface="Sakkal Majalla" panose="02000000000000000000" pitchFamily="2" charset="-78"/>
              </a:rPr>
              <a:t>بحيث </a:t>
            </a:r>
            <a:r>
              <a:rPr lang="ar-SA" sz="3200" dirty="0" smtClean="0">
                <a:latin typeface="Sakkal Majalla" panose="02000000000000000000" pitchFamily="2" charset="-78"/>
                <a:cs typeface="Sakkal Majalla" panose="02000000000000000000" pitchFamily="2" charset="-78"/>
              </a:rPr>
              <a:t>أصبح </a:t>
            </a:r>
            <a:r>
              <a:rPr lang="ar-SA" sz="3200" dirty="0">
                <a:latin typeface="Sakkal Majalla" panose="02000000000000000000" pitchFamily="2" charset="-78"/>
                <a:cs typeface="Sakkal Majalla" panose="02000000000000000000" pitchFamily="2" charset="-78"/>
              </a:rPr>
              <a:t>اليوم «سُلطة».. أي أنه السلطة السادسة الجديدة </a:t>
            </a:r>
            <a:r>
              <a:rPr lang="ar-LB" sz="3200" dirty="0" smtClean="0">
                <a:latin typeface="Sakkal Majalla" panose="02000000000000000000" pitchFamily="2" charset="-78"/>
                <a:cs typeface="Sakkal Majalla" panose="02000000000000000000" pitchFamily="2" charset="-78"/>
              </a:rPr>
              <a:t>، ونشير هنا إلى </a:t>
            </a:r>
            <a:r>
              <a:rPr lang="ar-SA" sz="3200" dirty="0" smtClean="0">
                <a:latin typeface="Sakkal Majalla" panose="02000000000000000000" pitchFamily="2" charset="-78"/>
                <a:cs typeface="Sakkal Majalla" panose="02000000000000000000" pitchFamily="2" charset="-78"/>
              </a:rPr>
              <a:t>اللاعبين </a:t>
            </a:r>
            <a:r>
              <a:rPr lang="ar-SA" sz="3200" dirty="0">
                <a:latin typeface="Sakkal Majalla" panose="02000000000000000000" pitchFamily="2" charset="-78"/>
                <a:cs typeface="Sakkal Majalla" panose="02000000000000000000" pitchFamily="2" charset="-78"/>
              </a:rPr>
              <a:t>الإلكترونيين </a:t>
            </a:r>
            <a:r>
              <a:rPr lang="ar-LB" sz="3200" dirty="0" smtClean="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تلك </a:t>
            </a:r>
            <a:r>
              <a:rPr lang="ar-SA" sz="3200" dirty="0">
                <a:latin typeface="Sakkal Majalla" panose="02000000000000000000" pitchFamily="2" charset="-78"/>
                <a:cs typeface="Sakkal Majalla" panose="02000000000000000000" pitchFamily="2" charset="-78"/>
              </a:rPr>
              <a:t>الأسماء التي وُلدت في الفضاء الإلكتروني وأتقنت أدواتها ومحركاتها ومفاتيح الحضور والوصول والتأثير </a:t>
            </a:r>
            <a:r>
              <a:rPr lang="ar-SA" sz="3200" dirty="0" smtClean="0">
                <a:latin typeface="Sakkal Majalla" panose="02000000000000000000" pitchFamily="2" charset="-78"/>
                <a:cs typeface="Sakkal Majalla" panose="02000000000000000000" pitchFamily="2" charset="-78"/>
              </a:rPr>
              <a:t>عبرها</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145196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2752" y="823865"/>
            <a:ext cx="9171161" cy="4967336"/>
          </a:xfrm>
        </p:spPr>
        <p:txBody>
          <a:bodyPr>
            <a:noAutofit/>
          </a:bodyPr>
          <a:lstStyle/>
          <a:p>
            <a:pPr algn="r" rtl="1"/>
            <a:r>
              <a:rPr lang="ar-SA" sz="3200" dirty="0">
                <a:latin typeface="Sakkal Majalla" panose="02000000000000000000" pitchFamily="2" charset="-78"/>
                <a:cs typeface="Sakkal Majalla" panose="02000000000000000000" pitchFamily="2" charset="-78"/>
              </a:rPr>
              <a:t>يقول ميشيل فوكو إن الثورة الإيرانية انتشرت بشريط الكاسيت، ولم يقل إن شريط الكاسيت "الذي كان في حينه إعلاما بديلاً" هو الذي صنع الثورة</a:t>
            </a:r>
            <a:r>
              <a:rPr lang="ar-LB" sz="3200" dirty="0" smtClean="0">
                <a:latin typeface="Sakkal Majalla" panose="02000000000000000000" pitchFamily="2" charset="-78"/>
                <a:cs typeface="Sakkal Majalla" panose="02000000000000000000" pitchFamily="2" charset="-78"/>
              </a:rPr>
              <a:t>.</a:t>
            </a:r>
          </a:p>
          <a:p>
            <a:pPr algn="r" rtl="1"/>
            <a:r>
              <a:rPr lang="ar-SA" sz="3200" dirty="0" smtClean="0">
                <a:latin typeface="Sakkal Majalla" panose="02000000000000000000" pitchFamily="2" charset="-78"/>
                <a:cs typeface="Sakkal Majalla" panose="02000000000000000000" pitchFamily="2" charset="-78"/>
              </a:rPr>
              <a:t> أصبحنا </a:t>
            </a:r>
            <a:r>
              <a:rPr lang="ar-SA" sz="3200" dirty="0">
                <a:latin typeface="Sakkal Majalla" panose="02000000000000000000" pitchFamily="2" charset="-78"/>
                <a:cs typeface="Sakkal Majalla" panose="02000000000000000000" pitchFamily="2" charset="-78"/>
              </a:rPr>
              <a:t>بفضل هذه الثورة أمام إعلام جديد لا يحتاج إلى أي رأسمال، </a:t>
            </a:r>
            <a:r>
              <a:rPr lang="ar-LB" sz="3200" dirty="0" smtClean="0">
                <a:latin typeface="Sakkal Majalla" panose="02000000000000000000" pitchFamily="2" charset="-78"/>
                <a:cs typeface="Sakkal Majalla" panose="02000000000000000000" pitchFamily="2" charset="-78"/>
              </a:rPr>
              <a:t>ف</a:t>
            </a:r>
            <a:r>
              <a:rPr lang="ar-SA" sz="3200" dirty="0" smtClean="0">
                <a:latin typeface="Sakkal Majalla" panose="02000000000000000000" pitchFamily="2" charset="-78"/>
                <a:cs typeface="Sakkal Majalla" panose="02000000000000000000" pitchFamily="2" charset="-78"/>
              </a:rPr>
              <a:t>كل </a:t>
            </a:r>
            <a:r>
              <a:rPr lang="ar-SA" sz="3200" dirty="0">
                <a:latin typeface="Sakkal Majalla" panose="02000000000000000000" pitchFamily="2" charset="-78"/>
                <a:cs typeface="Sakkal Majalla" panose="02000000000000000000" pitchFamily="2" charset="-78"/>
              </a:rPr>
              <a:t>رأسمالك هو هاتفك النقال وكاميرا وحاسوبك الشخصي. </a:t>
            </a:r>
            <a:endParaRPr lang="ar-LB" sz="3200" dirty="0" smtClean="0">
              <a:latin typeface="Sakkal Majalla" panose="02000000000000000000" pitchFamily="2" charset="-78"/>
              <a:cs typeface="Sakkal Majalla" panose="02000000000000000000" pitchFamily="2" charset="-78"/>
            </a:endParaRPr>
          </a:p>
          <a:p>
            <a:pPr algn="r" rtl="1"/>
            <a:r>
              <a:rPr lang="ar-SA" sz="3200" dirty="0" smtClean="0">
                <a:latin typeface="Sakkal Majalla" panose="02000000000000000000" pitchFamily="2" charset="-78"/>
                <a:cs typeface="Sakkal Majalla" panose="02000000000000000000" pitchFamily="2" charset="-78"/>
              </a:rPr>
              <a:t>أن </a:t>
            </a:r>
            <a:r>
              <a:rPr lang="ar-SA" sz="3200" dirty="0">
                <a:latin typeface="Sakkal Majalla" panose="02000000000000000000" pitchFamily="2" charset="-78"/>
                <a:cs typeface="Sakkal Majalla" panose="02000000000000000000" pitchFamily="2" charset="-78"/>
              </a:rPr>
              <a:t>الإعلام الجديد هو الإعلام القادم، فالكثير من التلفزيونات اليوم يمكن توقف بثها المباشر وتعرض خدماتها على الإنترنت، وأصبح الكثير من القنوات التلفزيونية لديها حسابات مثلا على الـ</a:t>
            </a:r>
            <a:r>
              <a:rPr lang="en-US" sz="3200" dirty="0">
                <a:latin typeface="Sakkal Majalla" panose="02000000000000000000" pitchFamily="2" charset="-78"/>
                <a:cs typeface="Sakkal Majalla" panose="02000000000000000000" pitchFamily="2" charset="-78"/>
              </a:rPr>
              <a:t> YouTube </a:t>
            </a:r>
            <a:r>
              <a:rPr lang="ar-SA" sz="3200" dirty="0">
                <a:latin typeface="Sakkal Majalla" panose="02000000000000000000" pitchFamily="2" charset="-78"/>
                <a:cs typeface="Sakkal Majalla" panose="02000000000000000000" pitchFamily="2" charset="-78"/>
              </a:rPr>
              <a:t>و الـ</a:t>
            </a:r>
            <a:r>
              <a:rPr lang="en-US" sz="3200" dirty="0">
                <a:latin typeface="Sakkal Majalla" panose="02000000000000000000" pitchFamily="2" charset="-78"/>
                <a:cs typeface="Sakkal Majalla" panose="02000000000000000000" pitchFamily="2" charset="-78"/>
              </a:rPr>
              <a:t> Facebook </a:t>
            </a:r>
            <a:r>
              <a:rPr lang="ar-SA" sz="3200" dirty="0">
                <a:latin typeface="Sakkal Majalla" panose="02000000000000000000" pitchFamily="2" charset="-78"/>
                <a:cs typeface="Sakkal Majalla" panose="02000000000000000000" pitchFamily="2" charset="-78"/>
              </a:rPr>
              <a:t>و الـ</a:t>
            </a:r>
            <a:r>
              <a:rPr lang="en-US" sz="3200" dirty="0">
                <a:latin typeface="Sakkal Majalla" panose="02000000000000000000" pitchFamily="2" charset="-78"/>
                <a:cs typeface="Sakkal Majalla" panose="02000000000000000000" pitchFamily="2" charset="-78"/>
              </a:rPr>
              <a:t> Twitter </a:t>
            </a:r>
            <a:r>
              <a:rPr lang="ar-SA" sz="3200"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algn="r" rtl="1"/>
            <a:endParaRPr lang="ar-LB" sz="3200"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482111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218" y="914401"/>
            <a:ext cx="9732476" cy="4996822"/>
          </a:xfrm>
        </p:spPr>
        <p:txBody>
          <a:bodyPr>
            <a:normAutofit fontScale="92500" lnSpcReduction="20000"/>
          </a:bodyPr>
          <a:lstStyle/>
          <a:p>
            <a:pPr algn="r" rtl="1"/>
            <a:r>
              <a:rPr lang="ar-SA" sz="3200" dirty="0" smtClean="0">
                <a:latin typeface="Sakkal Majalla" panose="02000000000000000000" pitchFamily="2" charset="-78"/>
                <a:cs typeface="Sakkal Majalla" panose="02000000000000000000" pitchFamily="2" charset="-78"/>
              </a:rPr>
              <a:t>عند </a:t>
            </a:r>
            <a:r>
              <a:rPr lang="ar-SA" sz="3200" dirty="0">
                <a:latin typeface="Sakkal Majalla" panose="02000000000000000000" pitchFamily="2" charset="-78"/>
                <a:cs typeface="Sakkal Majalla" panose="02000000000000000000" pitchFamily="2" charset="-78"/>
              </a:rPr>
              <a:t>ظهور </a:t>
            </a:r>
            <a:r>
              <a:rPr lang="ar-LB" sz="3200" dirty="0" smtClean="0">
                <a:latin typeface="Sakkal Majalla" panose="02000000000000000000" pitchFamily="2" charset="-78"/>
                <a:cs typeface="Sakkal Majalla" panose="02000000000000000000" pitchFamily="2" charset="-78"/>
              </a:rPr>
              <a:t>شبكات</a:t>
            </a:r>
            <a:r>
              <a:rPr lang="ar-SA" sz="3200" dirty="0" smtClean="0">
                <a:latin typeface="Sakkal Majalla" panose="02000000000000000000" pitchFamily="2" charset="-78"/>
                <a:cs typeface="Sakkal Majalla" panose="02000000000000000000" pitchFamily="2" charset="-78"/>
              </a:rPr>
              <a:t> التواصل،</a:t>
            </a:r>
            <a:r>
              <a:rPr lang="ar-LB" sz="3200" dirty="0" smtClean="0">
                <a:latin typeface="Sakkal Majalla" panose="02000000000000000000" pitchFamily="2" charset="-78"/>
                <a:cs typeface="Sakkal Majalla" panose="02000000000000000000" pitchFamily="2" charset="-78"/>
              </a:rPr>
              <a:t> قام </a:t>
            </a:r>
            <a:r>
              <a:rPr lang="ar-SA" sz="3200" dirty="0" smtClean="0">
                <a:latin typeface="Sakkal Majalla" panose="02000000000000000000" pitchFamily="2" charset="-78"/>
                <a:cs typeface="Sakkal Majalla" panose="02000000000000000000" pitchFamily="2" charset="-78"/>
              </a:rPr>
              <a:t>العرب  باستخدامه</a:t>
            </a:r>
            <a:r>
              <a:rPr lang="ar-LB" sz="3200" dirty="0" smtClean="0">
                <a:latin typeface="Sakkal Majalla" panose="02000000000000000000" pitchFamily="2" charset="-78"/>
                <a:cs typeface="Sakkal Majalla" panose="02000000000000000000" pitchFamily="2" charset="-78"/>
              </a:rPr>
              <a:t>ا</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اولا، وقبل كل شيء، كأداة للطرح السياسي، وذلك لعدم وجود اعلام محايد او مؤسسات للمجتمع المدني او نشاط سياسي في الشارع العربي. </a:t>
            </a:r>
            <a:endParaRPr lang="ar-LB" sz="3200" dirty="0">
              <a:latin typeface="Sakkal Majalla" panose="02000000000000000000" pitchFamily="2" charset="-78"/>
              <a:cs typeface="Sakkal Majalla" panose="02000000000000000000" pitchFamily="2" charset="-78"/>
            </a:endParaRPr>
          </a:p>
          <a:p>
            <a:pPr algn="r" rtl="1"/>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هناك مبالغة في الدور الفعلي لمواقع التواصل في تغيير واقع السياسة. </a:t>
            </a:r>
            <a:r>
              <a:rPr lang="ar-SA" sz="3200" dirty="0" smtClean="0">
                <a:latin typeface="Sakkal Majalla" panose="02000000000000000000" pitchFamily="2" charset="-78"/>
                <a:cs typeface="Sakkal Majalla" panose="02000000000000000000" pitchFamily="2" charset="-78"/>
              </a:rPr>
              <a:t>ودور </a:t>
            </a:r>
            <a:r>
              <a:rPr lang="ar-SA" sz="3200" dirty="0">
                <a:latin typeface="Sakkal Majalla" panose="02000000000000000000" pitchFamily="2" charset="-78"/>
                <a:cs typeface="Sakkal Majalla" panose="02000000000000000000" pitchFamily="2" charset="-78"/>
              </a:rPr>
              <a:t>اعضاء مجموعات فايسبوك او المشاركين هو في غالب الاحيان رمزي، ولا يتعدى حدود الشكليات. لذلك، فإن النشاط السياسي في الانترنت لا يترجم بالضرورة الى تغيير او نشاط سياسي فعلي في الشارع العربي. </a:t>
            </a:r>
            <a:endParaRPr lang="ar-LB" sz="3200" dirty="0" smtClean="0">
              <a:latin typeface="Sakkal Majalla" panose="02000000000000000000" pitchFamily="2" charset="-78"/>
              <a:cs typeface="Sakkal Majalla" panose="02000000000000000000" pitchFamily="2" charset="-78"/>
            </a:endParaRPr>
          </a:p>
          <a:p>
            <a:pPr algn="r" rtl="1"/>
            <a:r>
              <a:rPr lang="ar-SA" sz="3200" dirty="0" smtClean="0">
                <a:latin typeface="Sakkal Majalla" panose="02000000000000000000" pitchFamily="2" charset="-78"/>
                <a:cs typeface="Sakkal Majalla" panose="02000000000000000000" pitchFamily="2" charset="-78"/>
              </a:rPr>
              <a:t>بالرغم </a:t>
            </a:r>
            <a:r>
              <a:rPr lang="ar-SA" sz="3200" dirty="0">
                <a:latin typeface="Sakkal Majalla" panose="02000000000000000000" pitchFamily="2" charset="-78"/>
                <a:cs typeface="Sakkal Majalla" panose="02000000000000000000" pitchFamily="2" charset="-78"/>
              </a:rPr>
              <a:t>من النشاط الكبير على الانترنت في مصر، الا ان التغيير السياسي الحقيقي لم يولد في الانترنت، بل تولد في الشارع، وجاء الاعلام الجديد مكملا له، وهذا بسبب الامية التي تعاني منها الشعوب </a:t>
            </a:r>
            <a:r>
              <a:rPr lang="ar-LB" sz="3200" dirty="0">
                <a:latin typeface="Sakkal Majalla" panose="02000000000000000000" pitchFamily="2" charset="-78"/>
                <a:cs typeface="Sakkal Majalla" panose="02000000000000000000" pitchFamily="2" charset="-78"/>
              </a:rPr>
              <a:t>العربية.</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78298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9914" y="905347"/>
            <a:ext cx="9343176" cy="4969661"/>
          </a:xfrm>
        </p:spPr>
        <p:txBody>
          <a:bodyPr>
            <a:normAutofit/>
          </a:bodyPr>
          <a:lstStyle/>
          <a:p>
            <a:pPr algn="r" rtl="1"/>
            <a:r>
              <a:rPr lang="ar-LB" sz="3200" b="1" dirty="0">
                <a:latin typeface="Sakkal Majalla" panose="02000000000000000000" pitchFamily="2" charset="-78"/>
                <a:cs typeface="Sakkal Majalla" panose="02000000000000000000" pitchFamily="2" charset="-78"/>
              </a:rPr>
              <a:t>ما هو مفهوم الجمهور وما هي سلطته مع ظهور</a:t>
            </a:r>
            <a:r>
              <a:rPr lang="ar-SA" sz="3200" b="1" dirty="0">
                <a:latin typeface="Sakkal Majalla" panose="02000000000000000000" pitchFamily="2" charset="-78"/>
                <a:cs typeface="Sakkal Majalla" panose="02000000000000000000" pitchFamily="2" charset="-78"/>
              </a:rPr>
              <a:t> "</a:t>
            </a:r>
            <a:r>
              <a:rPr lang="ar-LB" sz="3200" b="1" dirty="0">
                <a:latin typeface="Sakkal Majalla" panose="02000000000000000000" pitchFamily="2" charset="-78"/>
                <a:cs typeface="Sakkal Majalla" panose="02000000000000000000" pitchFamily="2" charset="-78"/>
              </a:rPr>
              <a:t>الاعلام الجديد</a:t>
            </a:r>
            <a:r>
              <a:rPr lang="ar-SA" sz="3200" b="1" dirty="0">
                <a:latin typeface="Sakkal Majalla" panose="02000000000000000000" pitchFamily="2" charset="-78"/>
                <a:cs typeface="Sakkal Majalla" panose="02000000000000000000" pitchFamily="2" charset="-78"/>
              </a:rPr>
              <a:t>"؟  </a:t>
            </a:r>
            <a:r>
              <a:rPr lang="ar-LB" sz="3200" b="1" dirty="0">
                <a:latin typeface="Sakkal Majalla" panose="02000000000000000000" pitchFamily="2" charset="-78"/>
                <a:cs typeface="Sakkal Majalla" panose="02000000000000000000" pitchFamily="2" charset="-78"/>
              </a:rPr>
              <a:t>كيف تغير دور المتلقي في</a:t>
            </a:r>
            <a:r>
              <a:rPr lang="ar-SA" sz="3200" b="1" dirty="0">
                <a:latin typeface="Sakkal Majalla" panose="02000000000000000000" pitchFamily="2" charset="-78"/>
                <a:cs typeface="Sakkal Majalla" panose="02000000000000000000" pitchFamily="2" charset="-78"/>
              </a:rPr>
              <a:t> "</a:t>
            </a:r>
            <a:r>
              <a:rPr lang="ar-LB" sz="3200" b="1" dirty="0">
                <a:latin typeface="Sakkal Majalla" panose="02000000000000000000" pitchFamily="2" charset="-78"/>
                <a:cs typeface="Sakkal Majalla" panose="02000000000000000000" pitchFamily="2" charset="-78"/>
              </a:rPr>
              <a:t>الإعلام الجديد</a:t>
            </a:r>
            <a:r>
              <a:rPr lang="ar-SA" sz="3200" b="1" dirty="0">
                <a:latin typeface="Sakkal Majalla" panose="02000000000000000000" pitchFamily="2" charset="-78"/>
                <a:cs typeface="Sakkal Majalla" panose="02000000000000000000" pitchFamily="2" charset="-78"/>
              </a:rPr>
              <a:t>"؟ </a:t>
            </a:r>
            <a:r>
              <a:rPr lang="ar-LB" sz="3200" b="1" dirty="0">
                <a:latin typeface="Sakkal Majalla" panose="02000000000000000000" pitchFamily="2" charset="-78"/>
                <a:cs typeface="Sakkal Majalla" panose="02000000000000000000" pitchFamily="2" charset="-78"/>
              </a:rPr>
              <a:t>وكيف أصبحت له سلطة بفضل تقنيات الاتصال الحديثة</a:t>
            </a:r>
            <a:r>
              <a:rPr lang="ar-SA" sz="3200" b="1" dirty="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a:p>
            <a:pPr algn="r" rtl="1"/>
            <a:r>
              <a:rPr lang="ar-LB" sz="3200" b="1" dirty="0">
                <a:latin typeface="Sakkal Majalla" panose="02000000000000000000" pitchFamily="2" charset="-78"/>
                <a:cs typeface="Sakkal Majalla" panose="02000000000000000000" pitchFamily="2" charset="-78"/>
              </a:rPr>
              <a:t>كيف</a:t>
            </a:r>
            <a:r>
              <a:rPr lang="ar-SA" sz="3200" b="1" dirty="0">
                <a:latin typeface="Sakkal Majalla" panose="02000000000000000000" pitchFamily="2" charset="-78"/>
                <a:cs typeface="Sakkal Majalla" panose="02000000000000000000" pitchFamily="2" charset="-78"/>
              </a:rPr>
              <a:t> يساهم الانتشار السريع للوسائط </a:t>
            </a:r>
            <a:r>
              <a:rPr lang="ar-LB" sz="3200" b="1" dirty="0">
                <a:latin typeface="Sakkal Majalla" panose="02000000000000000000" pitchFamily="2" charset="-78"/>
                <a:cs typeface="Sakkal Majalla" panose="02000000000000000000" pitchFamily="2" charset="-78"/>
              </a:rPr>
              <a:t>الجديدة في</a:t>
            </a:r>
            <a:r>
              <a:rPr lang="ar-SA" sz="3200" b="1" dirty="0">
                <a:latin typeface="Sakkal Majalla" panose="02000000000000000000" pitchFamily="2" charset="-78"/>
                <a:cs typeface="Sakkal Majalla" panose="02000000000000000000" pitchFamily="2" charset="-78"/>
              </a:rPr>
              <a:t> اعادة تشكيل ظروف الحياة العامة بطرق تتحدى نماذجنا التقليدية لفهم الجمهور والدعاية والسياسة؟ </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6344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0035" y="1294646"/>
            <a:ext cx="9397497" cy="4616576"/>
          </a:xfrm>
        </p:spPr>
        <p:txBody>
          <a:bodyPr>
            <a:normAutofit lnSpcReduction="10000"/>
          </a:bodyPr>
          <a:lstStyle/>
          <a:p>
            <a:pPr algn="r" rtl="1"/>
            <a:r>
              <a:rPr lang="ar-SA" sz="3200" dirty="0" smtClean="0">
                <a:latin typeface="Sakkal Majalla" panose="02000000000000000000" pitchFamily="2" charset="-78"/>
                <a:cs typeface="Sakkal Majalla" panose="02000000000000000000" pitchFamily="2" charset="-78"/>
              </a:rPr>
              <a:t>قام </a:t>
            </a:r>
            <a:r>
              <a:rPr lang="ar-SA" sz="3200" dirty="0">
                <a:latin typeface="Sakkal Majalla" panose="02000000000000000000" pitchFamily="2" charset="-78"/>
                <a:cs typeface="Sakkal Majalla" panose="02000000000000000000" pitchFamily="2" charset="-78"/>
              </a:rPr>
              <a:t>الإعلام الجديد بدور ملموس في حشد وتوجيه المتظاهرين، لكنه لم يكن مفصليا في تسيير الاحداث. في مصر، استمرت المظاهرات بشكل كبير بعد قطع خدمات الانترنت. وكذلك، في اليمن، يقتصر عدد مستخدمي مواقع التواصل الاجتماعي على عدد صغير، لا يواكب حجم الاحداث في الشارع اليمني. لذلك، فإن حشد المتظاهرين وتوجيههم لم يتم بشكل اساس عن طريق الاعلام الجديد. ولكن نقطة الاتفاق الرئيس هي عن دور الإعلام الجديد في إيصال صوت الشارع العربي الى أنحاء العالم، من دون شك، كان لأفلام يوتيوب "والنشاط التويتري" دور كبير في حشد الاهتمام الدولي لقضايا الاستبداد في بعض دول العالم العربي</a:t>
            </a:r>
            <a:r>
              <a:rPr lang="en-US" sz="3200" dirty="0">
                <a:latin typeface="Sakkal Majalla" panose="02000000000000000000" pitchFamily="2" charset="-78"/>
                <a:cs typeface="Sakkal Majalla" panose="02000000000000000000" pitchFamily="2" charset="-78"/>
              </a:rPr>
              <a:t>.</a:t>
            </a:r>
          </a:p>
          <a:p>
            <a:endParaRPr lang="en-US" dirty="0"/>
          </a:p>
        </p:txBody>
      </p:sp>
    </p:spTree>
    <p:extLst>
      <p:ext uri="{BB962C8B-B14F-4D97-AF65-F5344CB8AC3E}">
        <p14:creationId xmlns:p14="http://schemas.microsoft.com/office/powerpoint/2010/main" val="31925183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570" y="1249378"/>
            <a:ext cx="9343177" cy="4661844"/>
          </a:xfrm>
        </p:spPr>
        <p:txBody>
          <a:bodyPr>
            <a:normAutofit/>
          </a:bodyPr>
          <a:lstStyle/>
          <a:p>
            <a:pPr algn="r" rtl="1"/>
            <a:r>
              <a:rPr lang="ar-SA" sz="3200" dirty="0" smtClean="0">
                <a:latin typeface="Sakkal Majalla" panose="02000000000000000000" pitchFamily="2" charset="-78"/>
                <a:cs typeface="Sakkal Majalla" panose="02000000000000000000" pitchFamily="2" charset="-78"/>
              </a:rPr>
              <a:t>لا </a:t>
            </a:r>
            <a:r>
              <a:rPr lang="ar-SA" sz="3200" dirty="0">
                <a:latin typeface="Sakkal Majalla" panose="02000000000000000000" pitchFamily="2" charset="-78"/>
                <a:cs typeface="Sakkal Majalla" panose="02000000000000000000" pitchFamily="2" charset="-78"/>
              </a:rPr>
              <a:t>يزال دور الحكومات العربية في الاعلام الجديد غامضا، وقد يؤدي وجودها في مواقع التواصل الاجتماعي الى تغيير شكل المداولات السياسية. ففي المستقبل القريب، اذا كان هناك توظيف مثالي من قبل الحكومات العربية فسيكون هناك وجه آخر مختلف تماماً للاعلام عما نعيشه اليوم. وفي حال انخراط الناشطين في مؤسسات المجتمع المدني، فإن الطرح السياسي على تويتر وغيره سيصل الى مرحلة اكبر من النضج الفكري. سيؤسس المجتمع المدني الى خطاب سياسي جديد وسيكون له أثر في المداولات القائمة اليوم على مواقع التواصل الاجتماعي</a:t>
            </a:r>
            <a:r>
              <a:rPr lang="en-US" sz="3200" dirty="0">
                <a:latin typeface="Sakkal Majalla" panose="02000000000000000000" pitchFamily="2" charset="-78"/>
                <a:cs typeface="Sakkal Majalla" panose="02000000000000000000" pitchFamily="2" charset="-78"/>
              </a:rPr>
              <a:t>. </a:t>
            </a:r>
          </a:p>
          <a:p>
            <a:endParaRPr lang="en-US" dirty="0"/>
          </a:p>
        </p:txBody>
      </p:sp>
    </p:spTree>
    <p:extLst>
      <p:ext uri="{BB962C8B-B14F-4D97-AF65-F5344CB8AC3E}">
        <p14:creationId xmlns:p14="http://schemas.microsoft.com/office/powerpoint/2010/main" val="8314704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517" y="977774"/>
            <a:ext cx="9460871" cy="4933448"/>
          </a:xfrm>
        </p:spPr>
        <p:txBody>
          <a:bodyPr>
            <a:normAutofit/>
          </a:bodyPr>
          <a:lstStyle/>
          <a:p>
            <a:pPr algn="r" rtl="1"/>
            <a:r>
              <a:rPr lang="ar-SA" dirty="0"/>
              <a:t> </a:t>
            </a:r>
            <a:r>
              <a:rPr lang="ar-SA" sz="3200" dirty="0">
                <a:latin typeface="Sakkal Majalla" panose="02000000000000000000" pitchFamily="2" charset="-78"/>
                <a:cs typeface="Sakkal Majalla" panose="02000000000000000000" pitchFamily="2" charset="-78"/>
              </a:rPr>
              <a:t>الاعلام الجديد هو باختصار مرحلة انتقالية من الركود الى الوعي السياسي، وبالتأكيد مرحلة انتقالية في تغيير شكل الحكومات العربية والمجتمع المدني. لذلك، فإننا قد نرى في المستقبل القريب ركودا سياسيا في مواقع التواصل الاجتماعي، يعوض عنه بنشاط حقيقي في منظمات المجتمع المدني والعملية السياسية</a:t>
            </a:r>
            <a:r>
              <a:rPr lang="en-US" sz="3200" dirty="0">
                <a:latin typeface="Sakkal Majalla" panose="02000000000000000000" pitchFamily="2" charset="-78"/>
                <a:cs typeface="Sakkal Majalla" panose="02000000000000000000" pitchFamily="2" charset="-78"/>
              </a:rPr>
              <a:t>. </a:t>
            </a:r>
          </a:p>
          <a:p>
            <a:pPr algn="r" rtl="1"/>
            <a:r>
              <a:rPr lang="ar-SA" sz="3200" dirty="0" smtClean="0">
                <a:latin typeface="Sakkal Majalla" panose="02000000000000000000" pitchFamily="2" charset="-78"/>
                <a:cs typeface="Sakkal Majalla" panose="02000000000000000000" pitchFamily="2" charset="-78"/>
              </a:rPr>
              <a:t>جيل </a:t>
            </a:r>
            <a:r>
              <a:rPr lang="ar-SA" sz="3200" dirty="0">
                <a:latin typeface="Sakkal Majalla" panose="02000000000000000000" pitchFamily="2" charset="-78"/>
                <a:cs typeface="Sakkal Majalla" panose="02000000000000000000" pitchFamily="2" charset="-78"/>
              </a:rPr>
              <a:t>التغيير هو المصطلح الذي يصبو إليه الشاب العربي، والذي سيقوم تدريجيا بالانتقال من الكتابة الشكلية على الانترنت الى التأثير الحقيقي في العملية السياسية، عند حدوث ذلك، فإننا سنشهد تحولا من كون الاعلام الجديد منبرا سياسيا الى أداة اجتماعية، وسيجد الخطاب السياسي مساحة اكبر وتأثيرا </a:t>
            </a:r>
            <a:r>
              <a:rPr lang="ar-LB" sz="3200" dirty="0">
                <a:latin typeface="Sakkal Majalla" panose="02000000000000000000" pitchFamily="2" charset="-78"/>
                <a:cs typeface="Sakkal Majalla" panose="02000000000000000000" pitchFamily="2" charset="-78"/>
              </a:rPr>
              <a:t>أوضح</a:t>
            </a:r>
            <a:r>
              <a:rPr lang="ar-SA" sz="3200"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13304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684" y="1294646"/>
            <a:ext cx="9874068" cy="4616576"/>
          </a:xfrm>
        </p:spPr>
        <p:txBody>
          <a:bodyPr>
            <a:normAutofit fontScale="85000" lnSpcReduction="10000"/>
          </a:bodyPr>
          <a:lstStyle/>
          <a:p>
            <a:pPr algn="r" rtl="1"/>
            <a:r>
              <a:rPr lang="ar-LB" sz="3200" b="1" u="sng" dirty="0" smtClean="0">
                <a:latin typeface="Sakkal Majalla" panose="02000000000000000000" pitchFamily="2" charset="-78"/>
                <a:cs typeface="Sakkal Majalla" panose="02000000000000000000" pitchFamily="2" charset="-78"/>
              </a:rPr>
              <a:t>خلاصة:</a:t>
            </a:r>
            <a:endParaRPr lang="en-US" sz="3200" dirty="0">
              <a:latin typeface="Sakkal Majalla" panose="02000000000000000000" pitchFamily="2" charset="-78"/>
              <a:cs typeface="Sakkal Majalla" panose="02000000000000000000" pitchFamily="2" charset="-78"/>
            </a:endParaRPr>
          </a:p>
          <a:p>
            <a:pPr algn="r" rtl="1"/>
            <a:r>
              <a:rPr lang="ar-SA" sz="3200" dirty="0">
                <a:latin typeface="Sakkal Majalla" panose="02000000000000000000" pitchFamily="2" charset="-78"/>
                <a:cs typeface="Sakkal Majalla" panose="02000000000000000000" pitchFamily="2" charset="-78"/>
              </a:rPr>
              <a:t>لعبت وسائل الاتصال وثوراتها المتعاقبة دورا هائلا في التأثير على النظم السياسية في مختلف دول </a:t>
            </a:r>
            <a:r>
              <a:rPr lang="ar-SA" sz="3200" dirty="0" smtClean="0">
                <a:latin typeface="Sakkal Majalla" panose="02000000000000000000" pitchFamily="2" charset="-78"/>
                <a:cs typeface="Sakkal Majalla" panose="02000000000000000000" pitchFamily="2" charset="-78"/>
              </a:rPr>
              <a:t>العالم</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ومنذ اختراع الطباعة الى الهاتف الى الراديو الى التلفزيون الى القمر الصناعي الى الكمبيوتر الى </a:t>
            </a:r>
            <a:r>
              <a:rPr lang="ar-SA" sz="3200" dirty="0" smtClean="0">
                <a:latin typeface="Sakkal Majalla" panose="02000000000000000000" pitchFamily="2" charset="-78"/>
                <a:cs typeface="Sakkal Majalla" panose="02000000000000000000" pitchFamily="2" charset="-78"/>
              </a:rPr>
              <a:t>الانترنت</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نقل</a:t>
            </a:r>
            <a:r>
              <a:rPr lang="ar-LB" sz="3200" dirty="0" smtClean="0">
                <a:latin typeface="Sakkal Majalla" panose="02000000000000000000" pitchFamily="2" charset="-78"/>
                <a:cs typeface="Sakkal Majalla" panose="02000000000000000000" pitchFamily="2" charset="-78"/>
              </a:rPr>
              <a:t>ت</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الانسان بقفزات هائلة الى الامام </a:t>
            </a:r>
            <a:r>
              <a:rPr lang="ar-LB" sz="3200" dirty="0" smtClean="0">
                <a:latin typeface="Sakkal Majalla" panose="02000000000000000000" pitchFamily="2" charset="-78"/>
                <a:cs typeface="Sakkal Majalla" panose="02000000000000000000" pitchFamily="2" charset="-78"/>
              </a:rPr>
              <a:t>لانها </a:t>
            </a:r>
            <a:r>
              <a:rPr lang="ar-SA" sz="3200" dirty="0" smtClean="0">
                <a:latin typeface="Sakkal Majalla" panose="02000000000000000000" pitchFamily="2" charset="-78"/>
                <a:cs typeface="Sakkal Majalla" panose="02000000000000000000" pitchFamily="2" charset="-78"/>
              </a:rPr>
              <a:t>خاطبت </a:t>
            </a:r>
            <a:r>
              <a:rPr lang="ar-SA" sz="3200" dirty="0">
                <a:latin typeface="Sakkal Majalla" panose="02000000000000000000" pitchFamily="2" charset="-78"/>
                <a:cs typeface="Sakkal Majalla" panose="02000000000000000000" pitchFamily="2" charset="-78"/>
              </a:rPr>
              <a:t>العقل وادت الى تطوير </a:t>
            </a:r>
            <a:r>
              <a:rPr lang="ar-LB" sz="3200" dirty="0" smtClean="0">
                <a:latin typeface="Sakkal Majalla" panose="02000000000000000000" pitchFamily="2" charset="-78"/>
                <a:cs typeface="Sakkal Majalla" panose="02000000000000000000" pitchFamily="2" charset="-78"/>
              </a:rPr>
              <a:t>ال</a:t>
            </a:r>
            <a:r>
              <a:rPr lang="ar-SA" sz="3200" dirty="0" smtClean="0">
                <a:latin typeface="Sakkal Majalla" panose="02000000000000000000" pitchFamily="2" charset="-78"/>
                <a:cs typeface="Sakkal Majalla" panose="02000000000000000000" pitchFamily="2" charset="-78"/>
              </a:rPr>
              <a:t>مفاهيمه و</a:t>
            </a:r>
            <a:r>
              <a:rPr lang="ar-LB" sz="3200" dirty="0" smtClean="0">
                <a:latin typeface="Sakkal Majalla" panose="02000000000000000000" pitchFamily="2" charset="-78"/>
                <a:cs typeface="Sakkal Majalla" panose="02000000000000000000" pitchFamily="2" charset="-78"/>
              </a:rPr>
              <a:t>ال</a:t>
            </a:r>
            <a:r>
              <a:rPr lang="ar-SA" sz="3200" dirty="0" smtClean="0">
                <a:latin typeface="Sakkal Majalla" panose="02000000000000000000" pitchFamily="2" charset="-78"/>
                <a:cs typeface="Sakkal Majalla" panose="02000000000000000000" pitchFamily="2" charset="-78"/>
              </a:rPr>
              <a:t>قيم</a:t>
            </a:r>
            <a:r>
              <a:rPr lang="en-US" sz="3200"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algn="r" rtl="1"/>
            <a:r>
              <a:rPr lang="ar-SA" sz="3200" dirty="0" smtClean="0">
                <a:latin typeface="Sakkal Majalla" panose="02000000000000000000" pitchFamily="2" charset="-78"/>
                <a:cs typeface="Sakkal Majalla" panose="02000000000000000000" pitchFamily="2" charset="-78"/>
              </a:rPr>
              <a:t>انقلبت المفاهيم</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فبعد ان كان تصنيف الاعلام في خانة السلطة </a:t>
            </a:r>
            <a:r>
              <a:rPr lang="ar-SA" sz="3200" dirty="0" smtClean="0">
                <a:latin typeface="Sakkal Majalla" panose="02000000000000000000" pitchFamily="2" charset="-78"/>
                <a:cs typeface="Sakkal Majalla" panose="02000000000000000000" pitchFamily="2" charset="-78"/>
              </a:rPr>
              <a:t>الرابعة</a:t>
            </a:r>
            <a:r>
              <a:rPr lang="ar-LB" sz="3200" dirty="0" smtClean="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الا </a:t>
            </a:r>
            <a:r>
              <a:rPr lang="ar-SA" sz="3200" dirty="0">
                <a:latin typeface="Sakkal Majalla" panose="02000000000000000000" pitchFamily="2" charset="-78"/>
                <a:cs typeface="Sakkal Majalla" panose="02000000000000000000" pitchFamily="2" charset="-78"/>
              </a:rPr>
              <a:t>ان الاعلام يقف اليوم كسلطة </a:t>
            </a:r>
            <a:r>
              <a:rPr lang="ar-SA" sz="3200" dirty="0" smtClean="0">
                <a:latin typeface="Sakkal Majalla" panose="02000000000000000000" pitchFamily="2" charset="-78"/>
                <a:cs typeface="Sakkal Majalla" panose="02000000000000000000" pitchFamily="2" charset="-78"/>
              </a:rPr>
              <a:t>اولى</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لانه اصبح اداة التغيير في المجتمعات وأداة للدفاع عن نظمها السياسية او اسقاطها. فلم تعد الحروب تخاض بالطائرات والدبابات بل بعدسات الكاميرات وميكروفونات الاذاعات ورؤوس الاقلام وسقط مفهوم الحروب العسكرية على </a:t>
            </a:r>
            <a:r>
              <a:rPr lang="ar-LB" sz="3200" dirty="0" smtClean="0">
                <a:latin typeface="Sakkal Majalla" panose="02000000000000000000" pitchFamily="2" charset="-78"/>
                <a:cs typeface="Sakkal Majalla" panose="02000000000000000000" pitchFamily="2" charset="-78"/>
              </a:rPr>
              <a:t>الأرض،</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وجاءت الحروب الالكترونية للسيطرة على العقول وفرض التبعية والاستهلاكية عليها</a:t>
            </a:r>
            <a:r>
              <a:rPr lang="en-US" sz="3200" dirty="0">
                <a:latin typeface="Sakkal Majalla" panose="02000000000000000000" pitchFamily="2" charset="-78"/>
                <a:cs typeface="Sakkal Majalla" panose="02000000000000000000" pitchFamily="2" charset="-78"/>
              </a:rPr>
              <a:t>.</a:t>
            </a:r>
          </a:p>
          <a:p>
            <a:endParaRPr lang="en-US" dirty="0"/>
          </a:p>
        </p:txBody>
      </p:sp>
    </p:spTree>
    <p:extLst>
      <p:ext uri="{BB962C8B-B14F-4D97-AF65-F5344CB8AC3E}">
        <p14:creationId xmlns:p14="http://schemas.microsoft.com/office/powerpoint/2010/main" val="21812917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426" y="1122630"/>
            <a:ext cx="9406550" cy="4788592"/>
          </a:xfrm>
        </p:spPr>
        <p:txBody>
          <a:bodyPr>
            <a:noAutofit/>
          </a:bodyPr>
          <a:lstStyle/>
          <a:p>
            <a:pPr algn="r" rtl="1"/>
            <a:r>
              <a:rPr lang="en-US" sz="3200" dirty="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أصبح المشهد المألوف للرأي العام وفقا لسلطة الأعلى درجة غير وارد اليوم، حيث نجد أن مستخدمي الإعلام الجديد أصبحت لديهم القدرة على بناء أرائهم الخاصة بأنفسهم دون الرجوع إلى مرجعيات سلطوية كما في السابق، حيث يمكن من خلال مناقشة الأفقية بين المستخدمين وتعليقاتهم رسم حلول لأزمات موجودة أو افتعال أزمات جديدة، أو منع أحداث أو قرارات سياسية قبل أوانها، ما يسهم في تغيير سبل اتخاذ القرار المعتادة، هذا إضافة إلى أن استخدام السياسيين وقادة الرأي ومختلف المؤسسات الإعلامية للإعلام الجديد واقتناعهم بضرورة ذلك إضافيا لقوة الاعلام الجديد في بناء الرأي العام</a:t>
            </a:r>
            <a:r>
              <a:rPr lang="en-US" sz="3200"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32772752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3410" y="1086416"/>
            <a:ext cx="9089679" cy="4824806"/>
          </a:xfrm>
        </p:spPr>
        <p:txBody>
          <a:bodyPr>
            <a:normAutofit fontScale="92500" lnSpcReduction="20000"/>
          </a:bodyPr>
          <a:lstStyle/>
          <a:p>
            <a:pPr algn="r" rtl="1"/>
            <a:r>
              <a:rPr lang="ar-SA" sz="3200" dirty="0">
                <a:latin typeface="Sakkal Majalla" panose="02000000000000000000" pitchFamily="2" charset="-78"/>
                <a:cs typeface="Sakkal Majalla" panose="02000000000000000000" pitchFamily="2" charset="-78"/>
              </a:rPr>
              <a:t>ما رأيناه في </a:t>
            </a:r>
            <a:r>
              <a:rPr lang="ar-LB" sz="3200" dirty="0">
                <a:latin typeface="Sakkal Majalla" panose="02000000000000000000" pitchFamily="2" charset="-78"/>
                <a:cs typeface="Sakkal Majalla" panose="02000000000000000000" pitchFamily="2" charset="-78"/>
              </a:rPr>
              <a:t>ما سمي بال</a:t>
            </a:r>
            <a:r>
              <a:rPr lang="ar-SA" sz="3200" dirty="0">
                <a:latin typeface="Sakkal Majalla" panose="02000000000000000000" pitchFamily="2" charset="-78"/>
                <a:cs typeface="Sakkal Majalla" panose="02000000000000000000" pitchFamily="2" charset="-78"/>
              </a:rPr>
              <a:t>"</a:t>
            </a:r>
            <a:r>
              <a:rPr lang="ar-LB" sz="3200" dirty="0">
                <a:latin typeface="Sakkal Majalla" panose="02000000000000000000" pitchFamily="2" charset="-78"/>
                <a:cs typeface="Sakkal Majalla" panose="02000000000000000000" pitchFamily="2" charset="-78"/>
              </a:rPr>
              <a:t> ربيع</a:t>
            </a:r>
            <a:r>
              <a:rPr lang="ar-SA" sz="3200" dirty="0">
                <a:latin typeface="Sakkal Majalla" panose="02000000000000000000" pitchFamily="2" charset="-78"/>
                <a:cs typeface="Sakkal Majalla" panose="02000000000000000000" pitchFamily="2" charset="-78"/>
              </a:rPr>
              <a:t> العربي" ليس فقط ثورة شعوب مظلومة بل ايضا ثورة اعلام جديد ديناميكي على نظام اعلامي قديم وفاسد اصبح في خدمة نظام سياسي متحجر همش دور وسائل الاعلام فجعلها </a:t>
            </a:r>
            <a:r>
              <a:rPr lang="ar-LB" sz="3200" dirty="0" smtClean="0">
                <a:latin typeface="Sakkal Majalla" panose="02000000000000000000" pitchFamily="2" charset="-78"/>
                <a:cs typeface="Sakkal Majalla" panose="02000000000000000000" pitchFamily="2" charset="-78"/>
              </a:rPr>
              <a:t>تابعة، </a:t>
            </a:r>
            <a:r>
              <a:rPr lang="ar-SA" sz="3200" dirty="0" smtClean="0">
                <a:latin typeface="Sakkal Majalla" panose="02000000000000000000" pitchFamily="2" charset="-78"/>
                <a:cs typeface="Sakkal Majalla" panose="02000000000000000000" pitchFamily="2" charset="-78"/>
              </a:rPr>
              <a:t>وهنا </a:t>
            </a:r>
            <a:r>
              <a:rPr lang="ar-SA" sz="3200" dirty="0">
                <a:latin typeface="Sakkal Majalla" panose="02000000000000000000" pitchFamily="2" charset="-78"/>
                <a:cs typeface="Sakkal Majalla" panose="02000000000000000000" pitchFamily="2" charset="-78"/>
              </a:rPr>
              <a:t>تمرد الاعلام الجديد على الانظمة التي خنقته وجعلته سلطة عاشرة مثلما تمردت الوسائل الجديدة على القديمة</a:t>
            </a:r>
            <a:r>
              <a:rPr lang="en-US" sz="3200" dirty="0">
                <a:latin typeface="Sakkal Majalla" panose="02000000000000000000" pitchFamily="2" charset="-78"/>
                <a:cs typeface="Sakkal Majalla" panose="02000000000000000000" pitchFamily="2" charset="-78"/>
              </a:rPr>
              <a:t>.</a:t>
            </a:r>
          </a:p>
          <a:p>
            <a:pPr algn="r" rtl="1"/>
            <a:r>
              <a:rPr lang="en-US" sz="3200" dirty="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الاعلام الجديد اصبح خارج الرقابة الحكومية ووسيلة اتصال مع المواطن الذي خرج من دور المتلقي الى دور المشارك في الحدث ونقله عندما تعجز وسائل الاعلام في الوصول الى مكان </a:t>
            </a:r>
            <a:r>
              <a:rPr lang="ar-SA" sz="3200" dirty="0" smtClean="0">
                <a:latin typeface="Sakkal Majalla" panose="02000000000000000000" pitchFamily="2" charset="-78"/>
                <a:cs typeface="Sakkal Majalla" panose="02000000000000000000" pitchFamily="2" charset="-78"/>
              </a:rPr>
              <a:t>الاحداث</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وكذلك عمل الاعلام الجديد على تآكل سيادة الدولة على إقليمها </a:t>
            </a:r>
            <a:r>
              <a:rPr lang="ar-SA" sz="3200" dirty="0" smtClean="0">
                <a:latin typeface="Sakkal Majalla" panose="02000000000000000000" pitchFamily="2" charset="-78"/>
                <a:cs typeface="Sakkal Majalla" panose="02000000000000000000" pitchFamily="2" charset="-78"/>
              </a:rPr>
              <a:t>ومواطنيها</a:t>
            </a:r>
            <a:r>
              <a:rPr lang="ar-LB" sz="3200" dirty="0" smtClean="0">
                <a:latin typeface="Sakkal Majalla" panose="02000000000000000000" pitchFamily="2" charset="-78"/>
                <a:cs typeface="Sakkal Majalla" panose="02000000000000000000" pitchFamily="2" charset="-78"/>
              </a:rPr>
              <a:t>،</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واسقط مفهوم الرقابة مثلما همش العمل البرلماني القائم على الوساطة بين الناخب والحكومة</a:t>
            </a:r>
            <a:r>
              <a:rPr lang="en-US" sz="3200" dirty="0">
                <a:latin typeface="Sakkal Majalla" panose="02000000000000000000" pitchFamily="2" charset="-78"/>
                <a:cs typeface="Sakkal Majalla" panose="02000000000000000000" pitchFamily="2" charset="-78"/>
              </a:rPr>
              <a:t>.</a:t>
            </a:r>
          </a:p>
          <a:p>
            <a:endParaRPr lang="en-US" dirty="0"/>
          </a:p>
        </p:txBody>
      </p:sp>
    </p:spTree>
    <p:extLst>
      <p:ext uri="{BB962C8B-B14F-4D97-AF65-F5344CB8AC3E}">
        <p14:creationId xmlns:p14="http://schemas.microsoft.com/office/powerpoint/2010/main" val="194384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218" y="1104523"/>
            <a:ext cx="10004079" cy="4806699"/>
          </a:xfrm>
        </p:spPr>
        <p:txBody>
          <a:bodyPr>
            <a:noAutofit/>
          </a:bodyPr>
          <a:lstStyle/>
          <a:p>
            <a:pPr algn="r" rtl="1"/>
            <a:r>
              <a:rPr lang="en-US" sz="3200" dirty="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إن عملية تشكيل الرأي العام </a:t>
            </a:r>
            <a:r>
              <a:rPr lang="ar-LB" sz="3200" dirty="0" smtClean="0">
                <a:latin typeface="Sakkal Majalla" panose="02000000000000000000" pitchFamily="2" charset="-78"/>
                <a:cs typeface="Sakkal Majalla" panose="02000000000000000000" pitchFamily="2" charset="-78"/>
              </a:rPr>
              <a:t>العربي </a:t>
            </a:r>
            <a:r>
              <a:rPr lang="ar-SA" sz="3200" dirty="0" smtClean="0">
                <a:latin typeface="Sakkal Majalla" panose="02000000000000000000" pitchFamily="2" charset="-78"/>
                <a:cs typeface="Sakkal Majalla" panose="02000000000000000000" pitchFamily="2" charset="-78"/>
              </a:rPr>
              <a:t>تخضع </a:t>
            </a:r>
            <a:r>
              <a:rPr lang="ar-LB" sz="3200" dirty="0" smtClean="0">
                <a:latin typeface="Sakkal Majalla" panose="02000000000000000000" pitchFamily="2" charset="-78"/>
                <a:cs typeface="Sakkal Majalla" panose="02000000000000000000" pitchFamily="2" charset="-78"/>
              </a:rPr>
              <a:t>اليوم </a:t>
            </a:r>
            <a:r>
              <a:rPr lang="ar-SA" sz="3200" dirty="0" smtClean="0">
                <a:latin typeface="Sakkal Majalla" panose="02000000000000000000" pitchFamily="2" charset="-78"/>
                <a:cs typeface="Sakkal Majalla" panose="02000000000000000000" pitchFamily="2" charset="-78"/>
              </a:rPr>
              <a:t>لعوامل </a:t>
            </a:r>
            <a:r>
              <a:rPr lang="ar-SA" sz="3200" dirty="0">
                <a:latin typeface="Sakkal Majalla" panose="02000000000000000000" pitchFamily="2" charset="-78"/>
                <a:cs typeface="Sakkal Majalla" panose="02000000000000000000" pitchFamily="2" charset="-78"/>
              </a:rPr>
              <a:t>عديدة أهمّها الأزمات والأحداث والقضايا في حدّ ذاتها، التي أصبحت تنشر وتنتشر بسرعة البرق في مختلف أدوات الإعلام الجديد، مع مزامنة في التفاعل الآني والفوري مع الأخبار المنشورة من قبل مستخدمي هذه المنصات، سواء بالمشاركة في النقاشات أو إعادة النشر على نطاق واسع خاصة مع تزايد الاعتماد على شبكة الانترنت في البحث وتلقي الأخبار مقارنة بالوسائل الأخرى، من هنا فتعامل الجمهور مع الأخبار والأحداث في الإعلام الجديد لم يعد فرديا أو محصورا في نطاق جماعات صغيرة كما هو الحال في وسائل الإعلام التقليدية بل تجاوز ذلك لإمكانية تشكيل جماعات ضغط سياسية كبيرة جدا في لحظات، انطلاقا من العالم الافتراضي</a:t>
            </a:r>
            <a:r>
              <a:rPr lang="en-US" sz="3200"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3902897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6907" y="1348966"/>
            <a:ext cx="8781861" cy="4562256"/>
          </a:xfrm>
        </p:spPr>
        <p:txBody>
          <a:bodyPr/>
          <a:lstStyle/>
          <a:p>
            <a:pPr algn="r" rtl="1"/>
            <a:r>
              <a:rPr lang="ar-SA" sz="3200" dirty="0">
                <a:latin typeface="Sakkal Majalla" panose="02000000000000000000" pitchFamily="2" charset="-78"/>
                <a:cs typeface="Sakkal Majalla" panose="02000000000000000000" pitchFamily="2" charset="-78"/>
              </a:rPr>
              <a:t>إن هذه الإمكانات جعلت من عملية حشد الرأي العام حول تأييد أو معارضة قضية ما أمرا أكثر سهولة من ذي قبل، وذلك عن طريق الضغط الممارس من طرف روّاد الإعلام الإلكتروني، الأمر الذي كان دافعا وحافزا لمختلف القوى السياسية الاجتماعية لولوج مختلف بوابات الإعلام الجديد، اعتقادا منهم بدورها الفعّال في توجيه الرأي العام لتبني أفكارها وآرائها، وهذا سواء على المستوى العالمي أو المحلي</a:t>
            </a:r>
            <a:r>
              <a:rPr lang="en-US" sz="3200" dirty="0">
                <a:latin typeface="Sakkal Majalla" panose="02000000000000000000" pitchFamily="2" charset="-78"/>
                <a:cs typeface="Sakkal Majalla" panose="02000000000000000000" pitchFamily="2" charset="-78"/>
              </a:rPr>
              <a:t>.</a:t>
            </a:r>
          </a:p>
          <a:p>
            <a:endParaRPr lang="en-US" dirty="0"/>
          </a:p>
        </p:txBody>
      </p:sp>
    </p:spTree>
    <p:extLst>
      <p:ext uri="{BB962C8B-B14F-4D97-AF65-F5344CB8AC3E}">
        <p14:creationId xmlns:p14="http://schemas.microsoft.com/office/powerpoint/2010/main" val="39132715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514" y="2133600"/>
            <a:ext cx="2998572" cy="3777622"/>
          </a:xfrm>
        </p:spPr>
        <p:txBody>
          <a:bodyPr>
            <a:normAutofit/>
          </a:bodyPr>
          <a:lstStyle/>
          <a:p>
            <a:pPr algn="r" rtl="1"/>
            <a:r>
              <a:rPr lang="ar-LB" sz="6000" dirty="0" smtClean="0">
                <a:latin typeface="Sakkal Majalla" panose="02000000000000000000" pitchFamily="2" charset="-78"/>
                <a:cs typeface="Sakkal Majalla" panose="02000000000000000000" pitchFamily="2" charset="-78"/>
              </a:rPr>
              <a:t>شكرا</a:t>
            </a:r>
            <a:endParaRPr lang="en-US" sz="6000"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507" y="1772322"/>
            <a:ext cx="6114493" cy="3248025"/>
          </a:xfrm>
          <a:prstGeom prst="rect">
            <a:avLst/>
          </a:prstGeom>
        </p:spPr>
      </p:pic>
    </p:spTree>
    <p:extLst>
      <p:ext uri="{BB962C8B-B14F-4D97-AF65-F5344CB8AC3E}">
        <p14:creationId xmlns:p14="http://schemas.microsoft.com/office/powerpoint/2010/main" val="29696315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662" y="1059255"/>
            <a:ext cx="8872396" cy="4851967"/>
          </a:xfrm>
        </p:spPr>
        <p:txBody>
          <a:bodyPr/>
          <a:lstStyle/>
          <a:p>
            <a:pPr algn="r" rtl="1"/>
            <a:r>
              <a:rPr lang="ar-LB" sz="2800" dirty="0" smtClean="0"/>
              <a:t> </a:t>
            </a:r>
            <a:r>
              <a:rPr lang="ar-SA" sz="3200" dirty="0" smtClean="0">
                <a:latin typeface="Sakkal Majalla" panose="02000000000000000000" pitchFamily="2" charset="-78"/>
                <a:cs typeface="Sakkal Majalla" panose="02000000000000000000" pitchFamily="2" charset="-78"/>
              </a:rPr>
              <a:t>إن </a:t>
            </a:r>
            <a:r>
              <a:rPr lang="ar-SA" sz="3200" dirty="0">
                <a:latin typeface="Sakkal Majalla" panose="02000000000000000000" pitchFamily="2" charset="-78"/>
                <a:cs typeface="Sakkal Majalla" panose="02000000000000000000" pitchFamily="2" charset="-78"/>
              </a:rPr>
              <a:t>البيئة الجديدة للإعلام </a:t>
            </a:r>
            <a:r>
              <a:rPr lang="ar-LB" sz="3200" dirty="0">
                <a:latin typeface="Sakkal Majalla" panose="02000000000000000000" pitchFamily="2" charset="-78"/>
                <a:cs typeface="Sakkal Majalla" panose="02000000000000000000" pitchFamily="2" charset="-78"/>
              </a:rPr>
              <a:t>والاتصال </a:t>
            </a:r>
            <a:r>
              <a:rPr lang="ar-SA" sz="3200" dirty="0">
                <a:latin typeface="Sakkal Majalla" panose="02000000000000000000" pitchFamily="2" charset="-78"/>
                <a:cs typeface="Sakkal Majalla" panose="02000000000000000000" pitchFamily="2" charset="-78"/>
              </a:rPr>
              <a:t>أتاحت الفرصة للمشاركين </a:t>
            </a:r>
            <a:r>
              <a:rPr lang="ar-LB" sz="3200" dirty="0">
                <a:latin typeface="Sakkal Majalla" panose="02000000000000000000" pitchFamily="2" charset="-78"/>
                <a:cs typeface="Sakkal Majalla" panose="02000000000000000000" pitchFamily="2" charset="-78"/>
              </a:rPr>
              <a:t>فيها </a:t>
            </a:r>
            <a:r>
              <a:rPr lang="ar-SA" sz="3200" dirty="0">
                <a:latin typeface="Sakkal Majalla" panose="02000000000000000000" pitchFamily="2" charset="-78"/>
                <a:cs typeface="Sakkal Majalla" panose="02000000000000000000" pitchFamily="2" charset="-78"/>
              </a:rPr>
              <a:t>للتعبير عن إحساسهم بالقوة التي خولتها لهم شبكة الإنترنت، إلى جانب القدرة على السيطرة على المعلومات التي يسعون للحصول عليها، وهو ما جعل الاتصال التفاعلي يتعدى حدود الاتصال الإنساني إلى الاتصال والتفاعل مع الوسيلة الاتصالية ذاتها. ونتيجة </a:t>
            </a:r>
            <a:r>
              <a:rPr lang="ar-LB" sz="3200" dirty="0">
                <a:latin typeface="Sakkal Majalla" panose="02000000000000000000" pitchFamily="2" charset="-78"/>
                <a:cs typeface="Sakkal Majalla" panose="02000000000000000000" pitchFamily="2" charset="-78"/>
              </a:rPr>
              <a:t>لهذه</a:t>
            </a:r>
            <a:r>
              <a:rPr lang="ar-SA" sz="3200" dirty="0">
                <a:latin typeface="Sakkal Majalla" panose="02000000000000000000" pitchFamily="2" charset="-78"/>
                <a:cs typeface="Sakkal Majalla" panose="02000000000000000000" pitchFamily="2" charset="-78"/>
              </a:rPr>
              <a:t> التفاعلية، نشأ مفهوم الرأي العام الإلكتروني في شبكات التواصل الاجتماعي، وتحديداً تجاه التعاطي مع القضايا المثارة، وأصبحت مضامينه النقدية تشكّل ضغطاً على السلطة </a:t>
            </a:r>
            <a:r>
              <a:rPr lang="ar-SA" sz="3200" dirty="0" smtClean="0">
                <a:latin typeface="Sakkal Majalla" panose="02000000000000000000" pitchFamily="2" charset="-78"/>
                <a:cs typeface="Sakkal Majalla" panose="02000000000000000000" pitchFamily="2" charset="-78"/>
              </a:rPr>
              <a:t>التنفيذية</a:t>
            </a:r>
            <a:r>
              <a:rPr lang="ar-LB" sz="3200"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20253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570" y="1149791"/>
            <a:ext cx="8211493" cy="5078994"/>
          </a:xfrm>
        </p:spPr>
        <p:txBody>
          <a:bodyPr>
            <a:normAutofit/>
          </a:bodyPr>
          <a:lstStyle/>
          <a:p>
            <a:pPr algn="r" rtl="1"/>
            <a:r>
              <a:rPr lang="ar-LB" sz="2400" dirty="0"/>
              <a:t> </a:t>
            </a:r>
            <a:r>
              <a:rPr lang="ar-LB" sz="3200" dirty="0" smtClean="0">
                <a:latin typeface="Sakkal Majalla" panose="02000000000000000000" pitchFamily="2" charset="-78"/>
                <a:cs typeface="Sakkal Majalla" panose="02000000000000000000" pitchFamily="2" charset="-78"/>
              </a:rPr>
              <a:t>إ</a:t>
            </a:r>
            <a:r>
              <a:rPr lang="ar-SA" sz="3200" dirty="0" smtClean="0">
                <a:latin typeface="Sakkal Majalla" panose="02000000000000000000" pitchFamily="2" charset="-78"/>
                <a:cs typeface="Sakkal Majalla" panose="02000000000000000000" pitchFamily="2" charset="-78"/>
              </a:rPr>
              <a:t>ن </a:t>
            </a:r>
            <a:r>
              <a:rPr lang="ar-SA" sz="3200" dirty="0">
                <a:latin typeface="Sakkal Majalla" panose="02000000000000000000" pitchFamily="2" charset="-78"/>
                <a:cs typeface="Sakkal Majalla" panose="02000000000000000000" pitchFamily="2" charset="-78"/>
              </a:rPr>
              <a:t>قوة المرسل، التي كانت هي الأساس في بناء النظرية </a:t>
            </a:r>
            <a:r>
              <a:rPr lang="ar-LB" sz="3200" dirty="0">
                <a:latin typeface="Sakkal Majalla" panose="02000000000000000000" pitchFamily="2" charset="-78"/>
                <a:cs typeface="Sakkal Majalla" panose="02000000000000000000" pitchFamily="2" charset="-78"/>
              </a:rPr>
              <a:t>الإعلامية، </a:t>
            </a:r>
            <a:r>
              <a:rPr lang="ar-SA" sz="3200" dirty="0">
                <a:latin typeface="Sakkal Majalla" panose="02000000000000000000" pitchFamily="2" charset="-78"/>
                <a:cs typeface="Sakkal Majalla" panose="02000000000000000000" pitchFamily="2" charset="-78"/>
              </a:rPr>
              <a:t>بدأت تتراجع، وأخذ المستقبل </a:t>
            </a:r>
            <a:r>
              <a:rPr lang="ar-LB" sz="3200" dirty="0">
                <a:latin typeface="Sakkal Majalla" panose="02000000000000000000" pitchFamily="2" charset="-78"/>
                <a:cs typeface="Sakkal Majalla" panose="02000000000000000000" pitchFamily="2" charset="-78"/>
              </a:rPr>
              <a:t>أو </a:t>
            </a:r>
            <a:r>
              <a:rPr lang="ar-SA" sz="3200" dirty="0">
                <a:latin typeface="Sakkal Majalla" panose="02000000000000000000" pitchFamily="2" charset="-78"/>
                <a:cs typeface="Sakkal Majalla" panose="02000000000000000000" pitchFamily="2" charset="-78"/>
              </a:rPr>
              <a:t>المتلقي </a:t>
            </a:r>
            <a:r>
              <a:rPr lang="ar-SA" sz="3200" dirty="0" smtClean="0">
                <a:latin typeface="Sakkal Majalla" panose="02000000000000000000" pitchFamily="2" charset="-78"/>
                <a:cs typeface="Sakkal Majalla" panose="02000000000000000000" pitchFamily="2" charset="-78"/>
              </a:rPr>
              <a:t>يتصدر </a:t>
            </a:r>
            <a:r>
              <a:rPr lang="ar-SA" sz="3200" dirty="0">
                <a:latin typeface="Sakkal Majalla" panose="02000000000000000000" pitchFamily="2" charset="-78"/>
                <a:cs typeface="Sakkal Majalla" panose="02000000000000000000" pitchFamily="2" charset="-78"/>
              </a:rPr>
              <a:t>النظريات والمفاهيم الجديدة في </a:t>
            </a:r>
            <a:r>
              <a:rPr lang="ar-LB" sz="3200" dirty="0">
                <a:latin typeface="Sakkal Majalla" panose="02000000000000000000" pitchFamily="2" charset="-78"/>
                <a:cs typeface="Sakkal Majalla" panose="02000000000000000000" pitchFamily="2" charset="-78"/>
              </a:rPr>
              <a:t>علوم </a:t>
            </a:r>
            <a:r>
              <a:rPr lang="ar-SA" sz="3200" dirty="0">
                <a:latin typeface="Sakkal Majalla" panose="02000000000000000000" pitchFamily="2" charset="-78"/>
                <a:cs typeface="Sakkal Majalla" panose="02000000000000000000" pitchFamily="2" charset="-78"/>
              </a:rPr>
              <a:t>الاعلام </a:t>
            </a:r>
            <a:r>
              <a:rPr lang="ar-SA" sz="3200" dirty="0" smtClean="0">
                <a:latin typeface="Sakkal Majalla" panose="02000000000000000000" pitchFamily="2" charset="-78"/>
                <a:cs typeface="Sakkal Majalla" panose="02000000000000000000" pitchFamily="2" charset="-78"/>
              </a:rPr>
              <a:t>والاتصال</a:t>
            </a:r>
            <a:r>
              <a:rPr lang="ar-LB" sz="3200" dirty="0">
                <a:latin typeface="Sakkal Majalla" panose="02000000000000000000" pitchFamily="2" charset="-78"/>
                <a:cs typeface="Sakkal Majalla" panose="02000000000000000000" pitchFamily="2" charset="-78"/>
              </a:rPr>
              <a:t>.</a:t>
            </a:r>
            <a:endParaRPr lang="ar-LB" sz="3200" dirty="0" smtClean="0">
              <a:latin typeface="Sakkal Majalla" panose="02000000000000000000" pitchFamily="2" charset="-78"/>
              <a:cs typeface="Sakkal Majalla" panose="02000000000000000000" pitchFamily="2" charset="-78"/>
            </a:endParaRPr>
          </a:p>
          <a:p>
            <a:pPr algn="r" rtl="1"/>
            <a:r>
              <a:rPr lang="ar-SA" sz="3200" dirty="0" smtClean="0">
                <a:latin typeface="Sakkal Majalla" panose="02000000000000000000" pitchFamily="2" charset="-78"/>
                <a:cs typeface="Sakkal Majalla" panose="02000000000000000000" pitchFamily="2" charset="-78"/>
              </a:rPr>
              <a:t> أصبح </a:t>
            </a:r>
            <a:r>
              <a:rPr lang="ar-LB" sz="3200" dirty="0" smtClean="0">
                <a:latin typeface="Sakkal Majalla" panose="02000000000000000000" pitchFamily="2" charset="-78"/>
                <a:cs typeface="Sakkal Majalla" panose="02000000000000000000" pitchFamily="2" charset="-78"/>
              </a:rPr>
              <a:t>الجمهور</a:t>
            </a:r>
            <a:r>
              <a:rPr lang="en-US" sz="3200" dirty="0" smtClean="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هو </a:t>
            </a:r>
            <a:r>
              <a:rPr lang="ar-SA" sz="3200" dirty="0">
                <a:latin typeface="Sakkal Majalla" panose="02000000000000000000" pitchFamily="2" charset="-78"/>
                <a:cs typeface="Sakkal Majalla" panose="02000000000000000000" pitchFamily="2" charset="-78"/>
              </a:rPr>
              <a:t>القوة الجديدة التي بدأت </a:t>
            </a:r>
            <a:r>
              <a:rPr lang="ar-LB" sz="3200" dirty="0">
                <a:latin typeface="Sakkal Majalla" panose="02000000000000000000" pitchFamily="2" charset="-78"/>
                <a:cs typeface="Sakkal Majalla" panose="02000000000000000000" pitchFamily="2" charset="-78"/>
              </a:rPr>
              <a:t>تسيطر وتفرض</a:t>
            </a:r>
            <a:r>
              <a:rPr lang="ar-SA" sz="3200" dirty="0">
                <a:latin typeface="Sakkal Majalla" panose="02000000000000000000" pitchFamily="2" charset="-78"/>
                <a:cs typeface="Sakkal Majalla" panose="02000000000000000000" pitchFamily="2" charset="-78"/>
              </a:rPr>
              <a:t> سلطتها، ليس فقط على </a:t>
            </a:r>
            <a:r>
              <a:rPr lang="ar-LB" sz="3200" dirty="0">
                <a:latin typeface="Sakkal Majalla" panose="02000000000000000000" pitchFamily="2" charset="-78"/>
                <a:cs typeface="Sakkal Majalla" panose="02000000000000000000" pitchFamily="2" charset="-78"/>
              </a:rPr>
              <a:t>على</a:t>
            </a:r>
            <a:r>
              <a:rPr lang="ar-SA" sz="3200" dirty="0">
                <a:latin typeface="Sakkal Majalla" panose="02000000000000000000" pitchFamily="2" charset="-78"/>
                <a:cs typeface="Sakkal Majalla" panose="02000000000000000000" pitchFamily="2" charset="-78"/>
              </a:rPr>
              <a:t> وسائل الاتصال </a:t>
            </a:r>
            <a:r>
              <a:rPr lang="ar-LB" sz="3200" dirty="0" smtClean="0">
                <a:latin typeface="Sakkal Majalla" panose="02000000000000000000" pitchFamily="2" charset="-78"/>
                <a:cs typeface="Sakkal Majalla" panose="02000000000000000000" pitchFamily="2" charset="-78"/>
              </a:rPr>
              <a:t>و</a:t>
            </a:r>
            <a:r>
              <a:rPr lang="ar-SA" sz="3200" dirty="0" smtClean="0">
                <a:latin typeface="Sakkal Majalla" panose="02000000000000000000" pitchFamily="2" charset="-78"/>
                <a:cs typeface="Sakkal Majalla" panose="02000000000000000000" pitchFamily="2" charset="-78"/>
              </a:rPr>
              <a:t>الإعلام </a:t>
            </a:r>
            <a:r>
              <a:rPr lang="ar-SA" sz="3200" dirty="0">
                <a:latin typeface="Sakkal Majalla" panose="02000000000000000000" pitchFamily="2" charset="-78"/>
                <a:cs typeface="Sakkal Majalla" panose="02000000000000000000" pitchFamily="2" charset="-78"/>
              </a:rPr>
              <a:t>الجديد، بل كذلك على </a:t>
            </a:r>
            <a:r>
              <a:rPr lang="ar-LB" sz="3200" dirty="0">
                <a:latin typeface="Sakkal Majalla" panose="02000000000000000000" pitchFamily="2" charset="-78"/>
                <a:cs typeface="Sakkal Majalla" panose="02000000000000000000" pitchFamily="2" charset="-78"/>
              </a:rPr>
              <a:t>القائمين بالاتصال في </a:t>
            </a:r>
            <a:r>
              <a:rPr lang="ar-SA" sz="3200" dirty="0">
                <a:latin typeface="Sakkal Majalla" panose="02000000000000000000" pitchFamily="2" charset="-78"/>
                <a:cs typeface="Sakkal Majalla" panose="02000000000000000000" pitchFamily="2" charset="-78"/>
              </a:rPr>
              <a:t>مؤسسات الإعلام التقليدية، </a:t>
            </a:r>
            <a:r>
              <a:rPr lang="ar-LB" sz="3200" dirty="0">
                <a:latin typeface="Sakkal Majalla" panose="02000000000000000000" pitchFamily="2" charset="-78"/>
                <a:cs typeface="Sakkal Majalla" panose="02000000000000000000" pitchFamily="2" charset="-78"/>
              </a:rPr>
              <a:t>أو ما نسميهم </a:t>
            </a:r>
            <a:r>
              <a:rPr lang="ar-SA" sz="3200" dirty="0">
                <a:latin typeface="Sakkal Majalla" panose="02000000000000000000" pitchFamily="2" charset="-78"/>
                <a:cs typeface="Sakkal Majalla" panose="02000000000000000000" pitchFamily="2" charset="-78"/>
              </a:rPr>
              <a:t>"حرّاس </a:t>
            </a:r>
            <a:r>
              <a:rPr lang="ar-LB" sz="3200" dirty="0">
                <a:latin typeface="Sakkal Majalla" panose="02000000000000000000" pitchFamily="2" charset="-78"/>
                <a:cs typeface="Sakkal Majalla" panose="02000000000000000000" pitchFamily="2" charset="-78"/>
              </a:rPr>
              <a:t>البوابة</a:t>
            </a:r>
            <a:r>
              <a:rPr lang="ar-SA" sz="3200" dirty="0">
                <a:latin typeface="Sakkal Majalla" panose="02000000000000000000" pitchFamily="2" charset="-78"/>
                <a:cs typeface="Sakkal Majalla" panose="02000000000000000000" pitchFamily="2" charset="-78"/>
              </a:rPr>
              <a:t>" الذين أدركوا أن الجمهور يعرف أكثر مما يتوقعون.</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33079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812" y="1113576"/>
            <a:ext cx="9759637" cy="4797646"/>
          </a:xfrm>
        </p:spPr>
        <p:txBody>
          <a:bodyPr>
            <a:noAutofit/>
          </a:bodyPr>
          <a:lstStyle/>
          <a:p>
            <a:pPr algn="r" rtl="1"/>
            <a:r>
              <a:rPr lang="ar-SA" sz="2800" dirty="0"/>
              <a:t> </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ما يقلقنا </a:t>
            </a:r>
            <a:r>
              <a:rPr lang="ar-LB" sz="3200" dirty="0">
                <a:latin typeface="Sakkal Majalla" panose="02000000000000000000" pitchFamily="2" charset="-78"/>
                <a:cs typeface="Sakkal Majalla" panose="02000000000000000000" pitchFamily="2" charset="-78"/>
              </a:rPr>
              <a:t>كباحثين</a:t>
            </a:r>
            <a:r>
              <a:rPr lang="ar-SA" sz="3200" dirty="0">
                <a:latin typeface="Sakkal Majalla" panose="02000000000000000000" pitchFamily="2" charset="-78"/>
                <a:cs typeface="Sakkal Majalla" panose="02000000000000000000" pitchFamily="2" charset="-78"/>
              </a:rPr>
              <a:t>، هو انتشار المعلومات التي لم تصل إلى درجة الموثوقية، </a:t>
            </a:r>
            <a:r>
              <a:rPr lang="ar-LB" sz="3200" dirty="0">
                <a:latin typeface="Sakkal Majalla" panose="02000000000000000000" pitchFamily="2" charset="-78"/>
                <a:cs typeface="Sakkal Majalla" panose="02000000000000000000" pitchFamily="2" charset="-78"/>
              </a:rPr>
              <a:t>وهذا</a:t>
            </a:r>
            <a:r>
              <a:rPr lang="ar-SA" sz="3200" dirty="0">
                <a:latin typeface="Sakkal Majalla" panose="02000000000000000000" pitchFamily="2" charset="-78"/>
                <a:cs typeface="Sakkal Majalla" panose="02000000000000000000" pitchFamily="2" charset="-78"/>
              </a:rPr>
              <a:t> يعني تغذية الرأي العام بالمواقف والتوجهات من دون مصادر كافية للوصول إلى الحقيقة من مصادرها</a:t>
            </a:r>
            <a:r>
              <a:rPr lang="en-US" sz="3200" dirty="0" smtClean="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a:p>
            <a:pPr algn="r" rtl="1"/>
            <a:r>
              <a:rPr lang="ar-SA" sz="3200" dirty="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من </a:t>
            </a:r>
            <a:r>
              <a:rPr lang="ar-SA" sz="3200" dirty="0">
                <a:latin typeface="Sakkal Majalla" panose="02000000000000000000" pitchFamily="2" charset="-78"/>
                <a:cs typeface="Sakkal Majalla" panose="02000000000000000000" pitchFamily="2" charset="-78"/>
              </a:rPr>
              <a:t>المهم أن يطلّ المصدر في كل حين، ويتفحص التدفق الهائل من المعلومات في شبكات التواصل الاجتماعي تحديداً، ويبادر في صناعة موقفه من دون تأخير أو إنكار، ويعبّر عنه بشفافية ووضوح، حتى يعتاد الجمهور على سماع الحقيقة ويتقبلها، ويتحول الانتقاد إلى نقد بناء، والتعميم إلى حالة وليس ظاهرة</a:t>
            </a:r>
            <a:r>
              <a:rPr lang="en-US" sz="3200"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16753689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278" y="0"/>
            <a:ext cx="9737968" cy="6858000"/>
          </a:xfrm>
          <a:prstGeom prst="rect">
            <a:avLst/>
          </a:prstGeom>
        </p:spPr>
      </p:pic>
    </p:spTree>
    <p:extLst>
      <p:ext uri="{BB962C8B-B14F-4D97-AF65-F5344CB8AC3E}">
        <p14:creationId xmlns:p14="http://schemas.microsoft.com/office/powerpoint/2010/main" val="74642745"/>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246" y="0"/>
            <a:ext cx="9706707" cy="6858000"/>
          </a:xfrm>
          <a:prstGeom prst="rect">
            <a:avLst/>
          </a:prstGeom>
        </p:spPr>
      </p:pic>
    </p:spTree>
    <p:extLst>
      <p:ext uri="{BB962C8B-B14F-4D97-AF65-F5344CB8AC3E}">
        <p14:creationId xmlns:p14="http://schemas.microsoft.com/office/powerpoint/2010/main" val="1715817644"/>
      </p:ext>
    </p:extLst>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450</TotalTime>
  <Words>2561</Words>
  <Application>Microsoft Office PowerPoint</Application>
  <PresentationFormat>Widescreen</PresentationFormat>
  <Paragraphs>57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Sakkal Majalla</vt:lpstr>
      <vt:lpstr>Tahoma</vt:lpstr>
      <vt:lpstr>Trebuchet MS</vt:lpstr>
      <vt:lpstr>Tw Cen MT</vt:lpstr>
      <vt:lpstr>Circuit</vt:lpstr>
      <vt:lpstr>«سلطة الجمهور في الإعلام الجديد»    أ.د.مي العبدالله  الجامعة اللبنانية  رئيسة الرابطة العربية للبحث العلمي وعلوم الاتصال </vt:lpstr>
      <vt:lpstr>PowerPoint Presentation</vt:lpstr>
      <vt:lpstr>مقدمة:   أدى تنامي استخدام شبكة الإنترنت العالمية منذ التسعينيات من القرن الماضي إلى الاندماج بين أجهزة الحاسوب وتقنيات الاتصال ووسائل الإعلام، ما أدى الى نقل الرسالة للجمهور بسرعة ومرونة وتفاعل، مدعومة بوسائط الصورة والفيديو، فعرفت البيئة الجديدة للاعلام والاتصال الانساني تحولات جذرية في مفاهيم الإعلام والاتصال.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"سلطة الجمهور في الإعلام الجديد" أ.د.مي العبدالله الجامعة اللبنانية (الرابطة العربية للبحث العلمي وعلوم الاتصال)</dc:title>
  <dc:creator>MayAbdallah</dc:creator>
  <cp:lastModifiedBy>MayAbdallah</cp:lastModifiedBy>
  <cp:revision>119</cp:revision>
  <dcterms:created xsi:type="dcterms:W3CDTF">2017-06-03T19:06:55Z</dcterms:created>
  <dcterms:modified xsi:type="dcterms:W3CDTF">2017-07-02T02:50:35Z</dcterms:modified>
</cp:coreProperties>
</file>